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7" r:id="rId2"/>
    <p:sldId id="331" r:id="rId3"/>
    <p:sldId id="332" r:id="rId4"/>
    <p:sldId id="334" r:id="rId5"/>
    <p:sldId id="333" r:id="rId6"/>
    <p:sldId id="335" r:id="rId7"/>
    <p:sldId id="336" r:id="rId8"/>
    <p:sldId id="337" r:id="rId9"/>
    <p:sldId id="341" r:id="rId10"/>
    <p:sldId id="340" r:id="rId11"/>
    <p:sldId id="346" r:id="rId12"/>
    <p:sldId id="343" r:id="rId13"/>
    <p:sldId id="347" r:id="rId14"/>
    <p:sldId id="348" r:id="rId15"/>
    <p:sldId id="349" r:id="rId16"/>
    <p:sldId id="350" r:id="rId17"/>
    <p:sldId id="351" r:id="rId18"/>
    <p:sldId id="356" r:id="rId19"/>
    <p:sldId id="357" r:id="rId20"/>
    <p:sldId id="358" r:id="rId21"/>
    <p:sldId id="339" r:id="rId22"/>
    <p:sldId id="359" r:id="rId23"/>
    <p:sldId id="361" r:id="rId24"/>
    <p:sldId id="362" r:id="rId25"/>
    <p:sldId id="363" r:id="rId26"/>
    <p:sldId id="352" r:id="rId27"/>
    <p:sldId id="270" r:id="rId28"/>
    <p:sldId id="272" r:id="rId29"/>
    <p:sldId id="273" r:id="rId30"/>
    <p:sldId id="274" r:id="rId31"/>
    <p:sldId id="275" r:id="rId32"/>
    <p:sldId id="302" r:id="rId33"/>
    <p:sldId id="364" r:id="rId34"/>
    <p:sldId id="282" r:id="rId35"/>
    <p:sldId id="408" r:id="rId36"/>
    <p:sldId id="365" r:id="rId37"/>
    <p:sldId id="366" r:id="rId38"/>
    <p:sldId id="354" r:id="rId39"/>
    <p:sldId id="267" r:id="rId40"/>
    <p:sldId id="368" r:id="rId41"/>
    <p:sldId id="369" r:id="rId42"/>
    <p:sldId id="370" r:id="rId43"/>
    <p:sldId id="276" r:id="rId44"/>
    <p:sldId id="279" r:id="rId45"/>
    <p:sldId id="281" r:id="rId46"/>
    <p:sldId id="280" r:id="rId47"/>
    <p:sldId id="376" r:id="rId48"/>
    <p:sldId id="409" r:id="rId49"/>
    <p:sldId id="410" r:id="rId50"/>
    <p:sldId id="412" r:id="rId51"/>
    <p:sldId id="375" r:id="rId52"/>
    <p:sldId id="377" r:id="rId53"/>
    <p:sldId id="353" r:id="rId54"/>
    <p:sldId id="371" r:id="rId55"/>
    <p:sldId id="378" r:id="rId56"/>
    <p:sldId id="379" r:id="rId57"/>
    <p:sldId id="372" r:id="rId58"/>
    <p:sldId id="287" r:id="rId59"/>
    <p:sldId id="413" r:id="rId60"/>
    <p:sldId id="380" r:id="rId61"/>
    <p:sldId id="373" r:id="rId62"/>
    <p:sldId id="381" r:id="rId63"/>
    <p:sldId id="382" r:id="rId64"/>
    <p:sldId id="383" r:id="rId65"/>
    <p:sldId id="414" r:id="rId66"/>
    <p:sldId id="289" r:id="rId67"/>
    <p:sldId id="290" r:id="rId68"/>
    <p:sldId id="322" r:id="rId69"/>
    <p:sldId id="323" r:id="rId70"/>
    <p:sldId id="327" r:id="rId71"/>
    <p:sldId id="385" r:id="rId72"/>
    <p:sldId id="384" r:id="rId73"/>
    <p:sldId id="324" r:id="rId74"/>
    <p:sldId id="325" r:id="rId75"/>
    <p:sldId id="307" r:id="rId76"/>
    <p:sldId id="306" r:id="rId77"/>
    <p:sldId id="374" r:id="rId78"/>
    <p:sldId id="305" r:id="rId79"/>
    <p:sldId id="406" r:id="rId80"/>
    <p:sldId id="367" r:id="rId81"/>
    <p:sldId id="293" r:id="rId82"/>
    <p:sldId id="387" r:id="rId83"/>
    <p:sldId id="388" r:id="rId84"/>
    <p:sldId id="389" r:id="rId85"/>
    <p:sldId id="312" r:id="rId86"/>
    <p:sldId id="407" r:id="rId87"/>
    <p:sldId id="391" r:id="rId88"/>
    <p:sldId id="330" r:id="rId89"/>
    <p:sldId id="294" r:id="rId90"/>
    <p:sldId id="396" r:id="rId91"/>
    <p:sldId id="291" r:id="rId92"/>
    <p:sldId id="297" r:id="rId93"/>
    <p:sldId id="295" r:id="rId94"/>
    <p:sldId id="296" r:id="rId95"/>
    <p:sldId id="299" r:id="rId96"/>
    <p:sldId id="397" r:id="rId97"/>
    <p:sldId id="316" r:id="rId98"/>
    <p:sldId id="315" r:id="rId99"/>
    <p:sldId id="399" r:id="rId100"/>
    <p:sldId id="400" r:id="rId101"/>
    <p:sldId id="301" r:id="rId102"/>
    <p:sldId id="401" r:id="rId103"/>
    <p:sldId id="329" r:id="rId104"/>
    <p:sldId id="402" r:id="rId105"/>
    <p:sldId id="392" r:id="rId106"/>
    <p:sldId id="321" r:id="rId107"/>
    <p:sldId id="393" r:id="rId108"/>
    <p:sldId id="394" r:id="rId109"/>
    <p:sldId id="405" r:id="rId110"/>
    <p:sldId id="403" r:id="rId111"/>
    <p:sldId id="338"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0FF"/>
    <a:srgbClr val="F90304"/>
    <a:srgbClr val="05ED02"/>
    <a:srgbClr val="FFFFFF"/>
    <a:srgbClr val="E28583"/>
    <a:srgbClr val="FF9999"/>
    <a:srgbClr val="1E6800"/>
    <a:srgbClr val="FDF0E7"/>
    <a:srgbClr val="D8A9E3"/>
    <a:srgbClr val="83D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AB2C1-6438-4DDF-933B-F17620D07E24}" v="2" dt="2026-02-09T23:35:26.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74" autoAdjust="0"/>
  </p:normalViewPr>
  <p:slideViewPr>
    <p:cSldViewPr snapToGrid="0">
      <p:cViewPr varScale="1">
        <p:scale>
          <a:sx n="71" d="100"/>
          <a:sy n="71" d="100"/>
        </p:scale>
        <p:origin x="1018"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J Yang" userId="9598ce9ced1ecc67" providerId="LiveId" clId="{16E7E87C-B9AF-450F-8D64-CA7F2CE7EB98}"/>
    <pc:docChg chg="modSld">
      <pc:chgData name="CJ Yang" userId="9598ce9ced1ecc67" providerId="LiveId" clId="{16E7E87C-B9AF-450F-8D64-CA7F2CE7EB98}" dt="2026-02-09T23:35:25.047" v="21" actId="20577"/>
      <pc:docMkLst>
        <pc:docMk/>
      </pc:docMkLst>
      <pc:sldChg chg="modSp mod">
        <pc:chgData name="CJ Yang" userId="9598ce9ced1ecc67" providerId="LiveId" clId="{16E7E87C-B9AF-450F-8D64-CA7F2CE7EB98}" dt="2026-02-09T23:35:25.047" v="21" actId="20577"/>
        <pc:sldMkLst>
          <pc:docMk/>
          <pc:sldMk cId="99915834" sldId="338"/>
        </pc:sldMkLst>
        <pc:spChg chg="mod">
          <ac:chgData name="CJ Yang" userId="9598ce9ced1ecc67" providerId="LiveId" clId="{16E7E87C-B9AF-450F-8D64-CA7F2CE7EB98}" dt="2026-02-09T23:35:25.047" v="21" actId="20577"/>
          <ac:spMkLst>
            <pc:docMk/>
            <pc:sldMk cId="99915834" sldId="338"/>
            <ac:spMk id="4" creationId="{1BF3947E-0252-02D8-2042-8FAEAFA5688F}"/>
          </ac:spMkLst>
        </pc:spChg>
      </pc:sldChg>
    </pc:docChg>
  </pc:docChgLst>
  <pc:docChgLst>
    <pc:chgData name="CJ Yang" userId="9598ce9ced1ecc67" providerId="LiveId" clId="{C30F3C24-DF0B-4CEB-ADE3-D8019A622678}"/>
    <pc:docChg chg="undo redo custSel addSld delSld modSld">
      <pc:chgData name="CJ Yang" userId="9598ce9ced1ecc67" providerId="LiveId" clId="{C30F3C24-DF0B-4CEB-ADE3-D8019A622678}" dt="2026-02-08T19:47:15.884" v="3707" actId="1076"/>
      <pc:docMkLst>
        <pc:docMk/>
      </pc:docMkLst>
      <pc:sldChg chg="modSp mod">
        <pc:chgData name="CJ Yang" userId="9598ce9ced1ecc67" providerId="LiveId" clId="{C30F3C24-DF0B-4CEB-ADE3-D8019A622678}" dt="2026-01-26T22:31:37.471" v="56" actId="20577"/>
        <pc:sldMkLst>
          <pc:docMk/>
          <pc:sldMk cId="1448855417" sldId="257"/>
        </pc:sldMkLst>
        <pc:spChg chg="mod">
          <ac:chgData name="CJ Yang" userId="9598ce9ced1ecc67" providerId="LiveId" clId="{C30F3C24-DF0B-4CEB-ADE3-D8019A622678}" dt="2026-01-26T22:31:37.471" v="56" actId="20577"/>
          <ac:spMkLst>
            <pc:docMk/>
            <pc:sldMk cId="1448855417" sldId="257"/>
            <ac:spMk id="5" creationId="{913CD706-D51E-9F5F-97B6-5C7934FA7D86}"/>
          </ac:spMkLst>
        </pc:spChg>
        <pc:spChg chg="mod">
          <ac:chgData name="CJ Yang" userId="9598ce9ced1ecc67" providerId="LiveId" clId="{C30F3C24-DF0B-4CEB-ADE3-D8019A622678}" dt="2026-01-26T22:31:28.323" v="53" actId="20577"/>
          <ac:spMkLst>
            <pc:docMk/>
            <pc:sldMk cId="1448855417" sldId="257"/>
            <ac:spMk id="18" creationId="{1F939A7E-1CC0-7D28-716E-30464C638234}"/>
          </ac:spMkLst>
        </pc:spChg>
        <pc:spChg chg="mod">
          <ac:chgData name="CJ Yang" userId="9598ce9ced1ecc67" providerId="LiveId" clId="{C30F3C24-DF0B-4CEB-ADE3-D8019A622678}" dt="2026-01-26T22:31:17.422" v="32" actId="5793"/>
          <ac:spMkLst>
            <pc:docMk/>
            <pc:sldMk cId="1448855417" sldId="257"/>
            <ac:spMk id="19" creationId="{F486AE57-A0CA-4154-F924-457B5EE4DB15}"/>
          </ac:spMkLst>
        </pc:spChg>
      </pc:sldChg>
      <pc:sldChg chg="delSp modSp mod">
        <pc:chgData name="CJ Yang" userId="9598ce9ced1ecc67" providerId="LiveId" clId="{C30F3C24-DF0B-4CEB-ADE3-D8019A622678}" dt="2026-02-02T23:07:37.630" v="903" actId="14100"/>
        <pc:sldMkLst>
          <pc:docMk/>
          <pc:sldMk cId="3417487456" sldId="270"/>
        </pc:sldMkLst>
        <pc:spChg chg="mod">
          <ac:chgData name="CJ Yang" userId="9598ce9ced1ecc67" providerId="LiveId" clId="{C30F3C24-DF0B-4CEB-ADE3-D8019A622678}" dt="2026-02-02T23:07:37.630" v="903" actId="14100"/>
          <ac:spMkLst>
            <pc:docMk/>
            <pc:sldMk cId="3417487456" sldId="270"/>
            <ac:spMk id="82" creationId="{70B3A76D-08DA-4293-9F8D-948983DE8CA0}"/>
          </ac:spMkLst>
        </pc:spChg>
      </pc:sldChg>
      <pc:sldChg chg="addSp delSp modSp mod">
        <pc:chgData name="CJ Yang" userId="9598ce9ced1ecc67" providerId="LiveId" clId="{C30F3C24-DF0B-4CEB-ADE3-D8019A622678}" dt="2026-02-06T23:55:17.239" v="2253" actId="20577"/>
        <pc:sldMkLst>
          <pc:docMk/>
          <pc:sldMk cId="1916751554" sldId="287"/>
        </pc:sldMkLst>
        <pc:spChg chg="mod">
          <ac:chgData name="CJ Yang" userId="9598ce9ced1ecc67" providerId="LiveId" clId="{C30F3C24-DF0B-4CEB-ADE3-D8019A622678}" dt="2026-02-06T23:55:17.239" v="2253" actId="20577"/>
          <ac:spMkLst>
            <pc:docMk/>
            <pc:sldMk cId="1916751554" sldId="287"/>
            <ac:spMk id="2" creationId="{B6C900B3-62C1-4B19-D1A9-2B3F9C3E7091}"/>
          </ac:spMkLst>
        </pc:spChg>
        <pc:spChg chg="add mod">
          <ac:chgData name="CJ Yang" userId="9598ce9ced1ecc67" providerId="LiveId" clId="{C30F3C24-DF0B-4CEB-ADE3-D8019A622678}" dt="2026-02-06T23:54:01.111" v="2211" actId="207"/>
          <ac:spMkLst>
            <pc:docMk/>
            <pc:sldMk cId="1916751554" sldId="287"/>
            <ac:spMk id="4" creationId="{6E92243F-93CF-8DA5-5E06-80E3C1606DF9}"/>
          </ac:spMkLst>
        </pc:spChg>
        <pc:spChg chg="mod">
          <ac:chgData name="CJ Yang" userId="9598ce9ced1ecc67" providerId="LiveId" clId="{C30F3C24-DF0B-4CEB-ADE3-D8019A622678}" dt="2026-02-06T23:52:30.841" v="2173" actId="207"/>
          <ac:spMkLst>
            <pc:docMk/>
            <pc:sldMk cId="1916751554" sldId="287"/>
            <ac:spMk id="14" creationId="{B2DD96AF-196B-950B-E42A-EA6459764AC0}"/>
          </ac:spMkLst>
        </pc:spChg>
      </pc:sldChg>
      <pc:sldChg chg="modSp mod">
        <pc:chgData name="CJ Yang" userId="9598ce9ced1ecc67" providerId="LiveId" clId="{C30F3C24-DF0B-4CEB-ADE3-D8019A622678}" dt="2026-02-08T18:58:11.947" v="3018" actId="1036"/>
        <pc:sldMkLst>
          <pc:docMk/>
          <pc:sldMk cId="890547086" sldId="289"/>
        </pc:sldMkLst>
        <pc:spChg chg="mod">
          <ac:chgData name="CJ Yang" userId="9598ce9ced1ecc67" providerId="LiveId" clId="{C30F3C24-DF0B-4CEB-ADE3-D8019A622678}" dt="2026-02-08T18:58:11.947" v="3018" actId="1036"/>
          <ac:spMkLst>
            <pc:docMk/>
            <pc:sldMk cId="890547086" sldId="289"/>
            <ac:spMk id="10" creationId="{98B37A25-E667-14A4-7DF2-D5C5276DFBBD}"/>
          </ac:spMkLst>
        </pc:spChg>
      </pc:sldChg>
      <pc:sldChg chg="addSp delSp modSp mod">
        <pc:chgData name="CJ Yang" userId="9598ce9ced1ecc67" providerId="LiveId" clId="{C30F3C24-DF0B-4CEB-ADE3-D8019A622678}" dt="2026-02-08T19:28:09.073" v="3679" actId="1076"/>
        <pc:sldMkLst>
          <pc:docMk/>
          <pc:sldMk cId="4151001763" sldId="305"/>
        </pc:sldMkLst>
        <pc:spChg chg="add del mod">
          <ac:chgData name="CJ Yang" userId="9598ce9ced1ecc67" providerId="LiveId" clId="{C30F3C24-DF0B-4CEB-ADE3-D8019A622678}" dt="2026-02-08T19:27:14.793" v="3652"/>
          <ac:spMkLst>
            <pc:docMk/>
            <pc:sldMk cId="4151001763" sldId="305"/>
            <ac:spMk id="5" creationId="{B4E61A26-7399-EC74-99F9-A8D0F054D278}"/>
          </ac:spMkLst>
        </pc:spChg>
        <pc:spChg chg="add mod">
          <ac:chgData name="CJ Yang" userId="9598ce9ced1ecc67" providerId="LiveId" clId="{C30F3C24-DF0B-4CEB-ADE3-D8019A622678}" dt="2026-02-08T19:28:00.815" v="3678" actId="1076"/>
          <ac:spMkLst>
            <pc:docMk/>
            <pc:sldMk cId="4151001763" sldId="305"/>
            <ac:spMk id="7" creationId="{0A828679-2780-100D-FD13-22080BD42AEB}"/>
          </ac:spMkLst>
        </pc:spChg>
        <pc:spChg chg="mod">
          <ac:chgData name="CJ Yang" userId="9598ce9ced1ecc67" providerId="LiveId" clId="{C30F3C24-DF0B-4CEB-ADE3-D8019A622678}" dt="2026-02-08T19:28:09.073" v="3679" actId="1076"/>
          <ac:spMkLst>
            <pc:docMk/>
            <pc:sldMk cId="4151001763" sldId="305"/>
            <ac:spMk id="10" creationId="{333AE539-96A5-4178-98C9-6153D5FA848A}"/>
          </ac:spMkLst>
        </pc:spChg>
        <pc:picChg chg="add del">
          <ac:chgData name="CJ Yang" userId="9598ce9ced1ecc67" providerId="LiveId" clId="{C30F3C24-DF0B-4CEB-ADE3-D8019A622678}" dt="2026-02-08T19:27:14.793" v="3652"/>
          <ac:picMkLst>
            <pc:docMk/>
            <pc:sldMk cId="4151001763" sldId="305"/>
            <ac:picMk id="4" creationId="{DB1CE44A-CD99-5FA0-D767-6F5327C48946}"/>
          </ac:picMkLst>
        </pc:picChg>
        <pc:picChg chg="mod">
          <ac:chgData name="CJ Yang" userId="9598ce9ced1ecc67" providerId="LiveId" clId="{C30F3C24-DF0B-4CEB-ADE3-D8019A622678}" dt="2026-02-08T19:27:49.861" v="3670" actId="1076"/>
          <ac:picMkLst>
            <pc:docMk/>
            <pc:sldMk cId="4151001763" sldId="305"/>
            <ac:picMk id="6" creationId="{CF21316F-6CC6-BE3C-B990-8B83190E5763}"/>
          </ac:picMkLst>
        </pc:picChg>
      </pc:sldChg>
      <pc:sldChg chg="addSp modSp mod">
        <pc:chgData name="CJ Yang" userId="9598ce9ced1ecc67" providerId="LiveId" clId="{C30F3C24-DF0B-4CEB-ADE3-D8019A622678}" dt="2026-02-08T19:47:15.884" v="3707" actId="1076"/>
        <pc:sldMkLst>
          <pc:docMk/>
          <pc:sldMk cId="527961239" sldId="312"/>
        </pc:sldMkLst>
        <pc:spChg chg="add mod">
          <ac:chgData name="CJ Yang" userId="9598ce9ced1ecc67" providerId="LiveId" clId="{C30F3C24-DF0B-4CEB-ADE3-D8019A622678}" dt="2026-02-08T19:33:30.657" v="3702" actId="164"/>
          <ac:spMkLst>
            <pc:docMk/>
            <pc:sldMk cId="527961239" sldId="312"/>
            <ac:spMk id="2" creationId="{D589703D-93F1-2280-BD4F-1BC3964872A2}"/>
          </ac:spMkLst>
        </pc:spChg>
        <pc:spChg chg="add mod">
          <ac:chgData name="CJ Yang" userId="9598ce9ced1ecc67" providerId="LiveId" clId="{C30F3C24-DF0B-4CEB-ADE3-D8019A622678}" dt="2026-02-08T19:33:30.657" v="3702" actId="164"/>
          <ac:spMkLst>
            <pc:docMk/>
            <pc:sldMk cId="527961239" sldId="312"/>
            <ac:spMk id="28" creationId="{86EE49F3-5BFB-E215-59F8-3F8913B92A42}"/>
          </ac:spMkLst>
        </pc:spChg>
        <pc:spChg chg="add mod ord">
          <ac:chgData name="CJ Yang" userId="9598ce9ced1ecc67" providerId="LiveId" clId="{C30F3C24-DF0B-4CEB-ADE3-D8019A622678}" dt="2026-02-08T19:33:30.657" v="3702" actId="164"/>
          <ac:spMkLst>
            <pc:docMk/>
            <pc:sldMk cId="527961239" sldId="312"/>
            <ac:spMk id="29" creationId="{82D39126-DF92-E637-C08E-3488F2DEB375}"/>
          </ac:spMkLst>
        </pc:spChg>
        <pc:grpChg chg="add mod">
          <ac:chgData name="CJ Yang" userId="9598ce9ced1ecc67" providerId="LiveId" clId="{C30F3C24-DF0B-4CEB-ADE3-D8019A622678}" dt="2026-02-08T19:47:15.884" v="3707" actId="1076"/>
          <ac:grpSpMkLst>
            <pc:docMk/>
            <pc:sldMk cId="527961239" sldId="312"/>
            <ac:grpSpMk id="30" creationId="{E7E9CEF6-05C3-4044-A0A6-C514CB3B7EC4}"/>
          </ac:grpSpMkLst>
        </pc:grpChg>
      </pc:sldChg>
      <pc:sldChg chg="delSp modSp mod">
        <pc:chgData name="CJ Yang" userId="9598ce9ced1ecc67" providerId="LiveId" clId="{C30F3C24-DF0B-4CEB-ADE3-D8019A622678}" dt="2026-02-02T22:50:31.882" v="899" actId="20577"/>
        <pc:sldMkLst>
          <pc:docMk/>
          <pc:sldMk cId="252829501" sldId="333"/>
        </pc:sldMkLst>
        <pc:spChg chg="mod">
          <ac:chgData name="CJ Yang" userId="9598ce9ced1ecc67" providerId="LiveId" clId="{C30F3C24-DF0B-4CEB-ADE3-D8019A622678}" dt="2026-02-02T22:50:31.882" v="899" actId="20577"/>
          <ac:spMkLst>
            <pc:docMk/>
            <pc:sldMk cId="252829501" sldId="333"/>
            <ac:spMk id="3" creationId="{AE513782-573B-36F3-0A24-EEDDAA0BB0EB}"/>
          </ac:spMkLst>
        </pc:spChg>
      </pc:sldChg>
      <pc:sldChg chg="modSp mod">
        <pc:chgData name="CJ Yang" userId="9598ce9ced1ecc67" providerId="LiveId" clId="{C30F3C24-DF0B-4CEB-ADE3-D8019A622678}" dt="2026-02-02T23:12:00.423" v="962" actId="20577"/>
        <pc:sldMkLst>
          <pc:docMk/>
          <pc:sldMk cId="2294074483" sldId="352"/>
        </pc:sldMkLst>
        <pc:spChg chg="mod">
          <ac:chgData name="CJ Yang" userId="9598ce9ced1ecc67" providerId="LiveId" clId="{C30F3C24-DF0B-4CEB-ADE3-D8019A622678}" dt="2026-02-02T23:12:00.423" v="962" actId="20577"/>
          <ac:spMkLst>
            <pc:docMk/>
            <pc:sldMk cId="2294074483" sldId="352"/>
            <ac:spMk id="3" creationId="{4D365D02-4B07-CCBE-591A-6AD990CE86E1}"/>
          </ac:spMkLst>
        </pc:spChg>
      </pc:sldChg>
      <pc:sldChg chg="addSp delSp modSp mod">
        <pc:chgData name="CJ Yang" userId="9598ce9ced1ecc67" providerId="LiveId" clId="{C30F3C24-DF0B-4CEB-ADE3-D8019A622678}" dt="2026-02-02T23:28:37.505" v="1066" actId="1076"/>
        <pc:sldMkLst>
          <pc:docMk/>
          <pc:sldMk cId="192792410" sldId="365"/>
        </pc:sldMkLst>
        <pc:spChg chg="add mod">
          <ac:chgData name="CJ Yang" userId="9598ce9ced1ecc67" providerId="LiveId" clId="{C30F3C24-DF0B-4CEB-ADE3-D8019A622678}" dt="2026-02-02T23:28:37.505" v="1066" actId="1076"/>
          <ac:spMkLst>
            <pc:docMk/>
            <pc:sldMk cId="192792410" sldId="365"/>
            <ac:spMk id="6" creationId="{90409478-3B89-610C-5A5B-7AE2FEF4108F}"/>
          </ac:spMkLst>
        </pc:spChg>
        <pc:spChg chg="mod">
          <ac:chgData name="CJ Yang" userId="9598ce9ced1ecc67" providerId="LiveId" clId="{C30F3C24-DF0B-4CEB-ADE3-D8019A622678}" dt="2026-02-02T23:28:06.685" v="1043" actId="20577"/>
          <ac:spMkLst>
            <pc:docMk/>
            <pc:sldMk cId="192792410" sldId="365"/>
            <ac:spMk id="8" creationId="{60BC7188-7B92-4278-9112-45AC4F68D681}"/>
          </ac:spMkLst>
        </pc:spChg>
        <pc:picChg chg="add mod">
          <ac:chgData name="CJ Yang" userId="9598ce9ced1ecc67" providerId="LiveId" clId="{C30F3C24-DF0B-4CEB-ADE3-D8019A622678}" dt="2026-02-02T23:27:19.450" v="985" actId="1076"/>
          <ac:picMkLst>
            <pc:docMk/>
            <pc:sldMk cId="192792410" sldId="365"/>
            <ac:picMk id="5" creationId="{83E713A7-EAEE-0D6A-D859-88AA958E62A3}"/>
          </ac:picMkLst>
        </pc:picChg>
      </pc:sldChg>
      <pc:sldChg chg="modSp mod">
        <pc:chgData name="CJ Yang" userId="9598ce9ced1ecc67" providerId="LiveId" clId="{C30F3C24-DF0B-4CEB-ADE3-D8019A622678}" dt="2026-02-04T17:59:58.207" v="1080" actId="20577"/>
        <pc:sldMkLst>
          <pc:docMk/>
          <pc:sldMk cId="3887728791" sldId="370"/>
        </pc:sldMkLst>
        <pc:spChg chg="mod">
          <ac:chgData name="CJ Yang" userId="9598ce9ced1ecc67" providerId="LiveId" clId="{C30F3C24-DF0B-4CEB-ADE3-D8019A622678}" dt="2026-02-04T17:59:58.207" v="1080" actId="20577"/>
          <ac:spMkLst>
            <pc:docMk/>
            <pc:sldMk cId="3887728791" sldId="370"/>
            <ac:spMk id="4" creationId="{F26D2892-1D0F-063F-BB8A-597D28A5E6A5}"/>
          </ac:spMkLst>
        </pc:spChg>
      </pc:sldChg>
      <pc:sldChg chg="addSp delSp modSp mod">
        <pc:chgData name="CJ Yang" userId="9598ce9ced1ecc67" providerId="LiveId" clId="{C30F3C24-DF0B-4CEB-ADE3-D8019A622678}" dt="2026-02-08T18:35:19.168" v="2955" actId="1076"/>
        <pc:sldMkLst>
          <pc:docMk/>
          <pc:sldMk cId="356761402" sldId="372"/>
        </pc:sldMkLst>
        <pc:spChg chg="add mod">
          <ac:chgData name="CJ Yang" userId="9598ce9ced1ecc67" providerId="LiveId" clId="{C30F3C24-DF0B-4CEB-ADE3-D8019A622678}" dt="2026-02-08T18:35:19.168" v="2955" actId="1076"/>
          <ac:spMkLst>
            <pc:docMk/>
            <pc:sldMk cId="356761402" sldId="372"/>
            <ac:spMk id="8" creationId="{FD6B3072-F9AE-96B7-BB6C-65AD5BA7F5B5}"/>
          </ac:spMkLst>
        </pc:spChg>
        <pc:spChg chg="mod">
          <ac:chgData name="CJ Yang" userId="9598ce9ced1ecc67" providerId="LiveId" clId="{C30F3C24-DF0B-4CEB-ADE3-D8019A622678}" dt="2026-02-08T18:34:19.687" v="2896" actId="1037"/>
          <ac:spMkLst>
            <pc:docMk/>
            <pc:sldMk cId="356761402" sldId="372"/>
            <ac:spMk id="9" creationId="{470C1558-EC31-3F53-7599-6786F220FA98}"/>
          </ac:spMkLst>
        </pc:spChg>
        <pc:spChg chg="mod topLvl">
          <ac:chgData name="CJ Yang" userId="9598ce9ced1ecc67" providerId="LiveId" clId="{C30F3C24-DF0B-4CEB-ADE3-D8019A622678}" dt="2026-02-08T18:35:19.168" v="2955" actId="1076"/>
          <ac:spMkLst>
            <pc:docMk/>
            <pc:sldMk cId="356761402" sldId="372"/>
            <ac:spMk id="17" creationId="{D7DDBF4A-B489-8BFC-5179-3B06E83C2C45}"/>
          </ac:spMkLst>
        </pc:spChg>
        <pc:spChg chg="mod topLvl">
          <ac:chgData name="CJ Yang" userId="9598ce9ced1ecc67" providerId="LiveId" clId="{C30F3C24-DF0B-4CEB-ADE3-D8019A622678}" dt="2026-02-08T18:35:19.168" v="2955" actId="1076"/>
          <ac:spMkLst>
            <pc:docMk/>
            <pc:sldMk cId="356761402" sldId="372"/>
            <ac:spMk id="18" creationId="{59C92620-1271-686D-D8A6-94C1FE74C95A}"/>
          </ac:spMkLst>
        </pc:spChg>
        <pc:spChg chg="mod">
          <ac:chgData name="CJ Yang" userId="9598ce9ced1ecc67" providerId="LiveId" clId="{C30F3C24-DF0B-4CEB-ADE3-D8019A622678}" dt="2026-02-08T18:34:19.687" v="2896" actId="1037"/>
          <ac:spMkLst>
            <pc:docMk/>
            <pc:sldMk cId="356761402" sldId="372"/>
            <ac:spMk id="19" creationId="{9F2BBE43-6043-8457-7F08-C9DA99747F52}"/>
          </ac:spMkLst>
        </pc:spChg>
        <pc:grpChg chg="add mod">
          <ac:chgData name="CJ Yang" userId="9598ce9ced1ecc67" providerId="LiveId" clId="{C30F3C24-DF0B-4CEB-ADE3-D8019A622678}" dt="2026-02-08T18:34:20.452" v="2897" actId="1076"/>
          <ac:grpSpMkLst>
            <pc:docMk/>
            <pc:sldMk cId="356761402" sldId="372"/>
            <ac:grpSpMk id="4" creationId="{04071E4A-D8D6-9C22-23D2-AA2DD589863F}"/>
          </ac:grpSpMkLst>
        </pc:grpChg>
        <pc:grpChg chg="mod">
          <ac:chgData name="CJ Yang" userId="9598ce9ced1ecc67" providerId="LiveId" clId="{C30F3C24-DF0B-4CEB-ADE3-D8019A622678}" dt="2026-02-08T18:35:19.168" v="2955" actId="1076"/>
          <ac:grpSpMkLst>
            <pc:docMk/>
            <pc:sldMk cId="356761402" sldId="372"/>
            <ac:grpSpMk id="16" creationId="{D64B522B-8177-96FF-C85F-6172629E49A1}"/>
          </ac:grpSpMkLst>
        </pc:grpChg>
        <pc:picChg chg="mod">
          <ac:chgData name="CJ Yang" userId="9598ce9ced1ecc67" providerId="LiveId" clId="{C30F3C24-DF0B-4CEB-ADE3-D8019A622678}" dt="2026-02-08T18:34:22.968" v="2898" actId="165"/>
          <ac:picMkLst>
            <pc:docMk/>
            <pc:sldMk cId="356761402" sldId="372"/>
            <ac:picMk id="5" creationId="{AF4F088A-42E4-5492-F9EE-C0DF939B458B}"/>
          </ac:picMkLst>
        </pc:picChg>
        <pc:picChg chg="mod">
          <ac:chgData name="CJ Yang" userId="9598ce9ced1ecc67" providerId="LiveId" clId="{C30F3C24-DF0B-4CEB-ADE3-D8019A622678}" dt="2026-02-08T18:34:22.968" v="2898" actId="165"/>
          <ac:picMkLst>
            <pc:docMk/>
            <pc:sldMk cId="356761402" sldId="372"/>
            <ac:picMk id="6" creationId="{D6FAC9FC-E5B2-B848-6B3E-3F77FADA8CFD}"/>
          </ac:picMkLst>
        </pc:picChg>
        <pc:picChg chg="mod">
          <ac:chgData name="CJ Yang" userId="9598ce9ced1ecc67" providerId="LiveId" clId="{C30F3C24-DF0B-4CEB-ADE3-D8019A622678}" dt="2026-02-08T18:34:22.968" v="2898" actId="165"/>
          <ac:picMkLst>
            <pc:docMk/>
            <pc:sldMk cId="356761402" sldId="372"/>
            <ac:picMk id="7" creationId="{042C7C63-E258-535F-46F1-8B499A3A35D3}"/>
          </ac:picMkLst>
        </pc:picChg>
        <pc:picChg chg="mod">
          <ac:chgData name="CJ Yang" userId="9598ce9ced1ecc67" providerId="LiveId" clId="{C30F3C24-DF0B-4CEB-ADE3-D8019A622678}" dt="2026-02-08T18:34:22.968" v="2898" actId="165"/>
          <ac:picMkLst>
            <pc:docMk/>
            <pc:sldMk cId="356761402" sldId="372"/>
            <ac:picMk id="10" creationId="{4FAE3BA1-C3DA-D915-E5B2-43235EEDCFBD}"/>
          </ac:picMkLst>
        </pc:picChg>
        <pc:picChg chg="mod">
          <ac:chgData name="CJ Yang" userId="9598ce9ced1ecc67" providerId="LiveId" clId="{C30F3C24-DF0B-4CEB-ADE3-D8019A622678}" dt="2026-02-08T18:34:22.968" v="2898" actId="165"/>
          <ac:picMkLst>
            <pc:docMk/>
            <pc:sldMk cId="356761402" sldId="372"/>
            <ac:picMk id="11" creationId="{E4D1A986-91AD-3C54-10BD-E94E24F18123}"/>
          </ac:picMkLst>
        </pc:picChg>
        <pc:picChg chg="mod">
          <ac:chgData name="CJ Yang" userId="9598ce9ced1ecc67" providerId="LiveId" clId="{C30F3C24-DF0B-4CEB-ADE3-D8019A622678}" dt="2026-02-08T18:34:22.968" v="2898" actId="165"/>
          <ac:picMkLst>
            <pc:docMk/>
            <pc:sldMk cId="356761402" sldId="372"/>
            <ac:picMk id="12" creationId="{44146ED6-0AAB-DDF6-6F31-173411382E2C}"/>
          </ac:picMkLst>
        </pc:picChg>
        <pc:picChg chg="mod">
          <ac:chgData name="CJ Yang" userId="9598ce9ced1ecc67" providerId="LiveId" clId="{C30F3C24-DF0B-4CEB-ADE3-D8019A622678}" dt="2026-02-08T18:34:22.968" v="2898" actId="165"/>
          <ac:picMkLst>
            <pc:docMk/>
            <pc:sldMk cId="356761402" sldId="372"/>
            <ac:picMk id="13" creationId="{98D3946A-3C89-EE8B-CC92-CE7539448BC7}"/>
          </ac:picMkLst>
        </pc:picChg>
        <pc:picChg chg="mod">
          <ac:chgData name="CJ Yang" userId="9598ce9ced1ecc67" providerId="LiveId" clId="{C30F3C24-DF0B-4CEB-ADE3-D8019A622678}" dt="2026-02-08T18:34:22.968" v="2898" actId="165"/>
          <ac:picMkLst>
            <pc:docMk/>
            <pc:sldMk cId="356761402" sldId="372"/>
            <ac:picMk id="15" creationId="{27A37A2E-3755-868F-49F9-B43B38641ABE}"/>
          </ac:picMkLst>
        </pc:picChg>
      </pc:sldChg>
      <pc:sldChg chg="addSp modSp mod">
        <pc:chgData name="CJ Yang" userId="9598ce9ced1ecc67" providerId="LiveId" clId="{C30F3C24-DF0B-4CEB-ADE3-D8019A622678}" dt="2026-02-06T23:52:20.930" v="2171" actId="1076"/>
        <pc:sldMkLst>
          <pc:docMk/>
          <pc:sldMk cId="4241737862" sldId="380"/>
        </pc:sldMkLst>
        <pc:spChg chg="add mod">
          <ac:chgData name="CJ Yang" userId="9598ce9ced1ecc67" providerId="LiveId" clId="{C30F3C24-DF0B-4CEB-ADE3-D8019A622678}" dt="2026-02-06T23:52:15.430" v="2170" actId="1076"/>
          <ac:spMkLst>
            <pc:docMk/>
            <pc:sldMk cId="4241737862" sldId="380"/>
            <ac:spMk id="5" creationId="{DF512405-6800-E3F4-92A9-F927880D0A69}"/>
          </ac:spMkLst>
        </pc:spChg>
        <pc:spChg chg="mod">
          <ac:chgData name="CJ Yang" userId="9598ce9ced1ecc67" providerId="LiveId" clId="{C30F3C24-DF0B-4CEB-ADE3-D8019A622678}" dt="2026-02-06T23:52:20.930" v="2171" actId="1076"/>
          <ac:spMkLst>
            <pc:docMk/>
            <pc:sldMk cId="4241737862" sldId="380"/>
            <ac:spMk id="34" creationId="{18B74D69-BD1A-162C-C945-C587F0A7F11F}"/>
          </ac:spMkLst>
        </pc:spChg>
      </pc:sldChg>
      <pc:sldChg chg="delSp mod">
        <pc:chgData name="CJ Yang" userId="9598ce9ced1ecc67" providerId="LiveId" clId="{C30F3C24-DF0B-4CEB-ADE3-D8019A622678}" dt="2026-02-08T19:21:49.887" v="3642" actId="478"/>
        <pc:sldMkLst>
          <pc:docMk/>
          <pc:sldMk cId="4152930560" sldId="385"/>
        </pc:sldMkLst>
        <pc:spChg chg="del">
          <ac:chgData name="CJ Yang" userId="9598ce9ced1ecc67" providerId="LiveId" clId="{C30F3C24-DF0B-4CEB-ADE3-D8019A622678}" dt="2026-02-08T19:21:49.887" v="3642" actId="478"/>
          <ac:spMkLst>
            <pc:docMk/>
            <pc:sldMk cId="4152930560" sldId="385"/>
            <ac:spMk id="9" creationId="{0A2B133F-FB82-3E8D-5C0E-427C5C25382B}"/>
          </ac:spMkLst>
        </pc:spChg>
      </pc:sldChg>
      <pc:sldChg chg="del">
        <pc:chgData name="CJ Yang" userId="9598ce9ced1ecc67" providerId="LiveId" clId="{C30F3C24-DF0B-4CEB-ADE3-D8019A622678}" dt="2026-02-08T19:31:29.478" v="3682" actId="47"/>
        <pc:sldMkLst>
          <pc:docMk/>
          <pc:sldMk cId="1167404468" sldId="390"/>
        </pc:sldMkLst>
      </pc:sldChg>
      <pc:sldChg chg="add">
        <pc:chgData name="CJ Yang" userId="9598ce9ced1ecc67" providerId="LiveId" clId="{C30F3C24-DF0B-4CEB-ADE3-D8019A622678}" dt="2026-02-02T23:08:03.350" v="933" actId="2890"/>
        <pc:sldMkLst>
          <pc:docMk/>
          <pc:sldMk cId="4039792911" sldId="408"/>
        </pc:sldMkLst>
      </pc:sldChg>
      <pc:sldChg chg="addSp delSp modSp add mod">
        <pc:chgData name="CJ Yang" userId="9598ce9ced1ecc67" providerId="LiveId" clId="{C30F3C24-DF0B-4CEB-ADE3-D8019A622678}" dt="2026-02-06T23:41:38.854" v="2147" actId="1076"/>
        <pc:sldMkLst>
          <pc:docMk/>
          <pc:sldMk cId="2123373436" sldId="409"/>
        </pc:sldMkLst>
        <pc:spChg chg="mod">
          <ac:chgData name="CJ Yang" userId="9598ce9ced1ecc67" providerId="LiveId" clId="{C30F3C24-DF0B-4CEB-ADE3-D8019A622678}" dt="2026-02-04T18:04:25.900" v="1095" actId="20577"/>
          <ac:spMkLst>
            <pc:docMk/>
            <pc:sldMk cId="2123373436" sldId="409"/>
            <ac:spMk id="2" creationId="{FA683E77-6340-017B-5CDC-50B74E0EEBAD}"/>
          </ac:spMkLst>
        </pc:spChg>
        <pc:spChg chg="add mod">
          <ac:chgData name="CJ Yang" userId="9598ce9ced1ecc67" providerId="LiveId" clId="{C30F3C24-DF0B-4CEB-ADE3-D8019A622678}" dt="2026-02-06T23:18:43.924" v="1582" actId="164"/>
          <ac:spMkLst>
            <pc:docMk/>
            <pc:sldMk cId="2123373436" sldId="409"/>
            <ac:spMk id="4" creationId="{3A34702B-1676-825D-8F08-1E828EED8BAC}"/>
          </ac:spMkLst>
        </pc:spChg>
        <pc:spChg chg="add mod">
          <ac:chgData name="CJ Yang" userId="9598ce9ced1ecc67" providerId="LiveId" clId="{C30F3C24-DF0B-4CEB-ADE3-D8019A622678}" dt="2026-02-06T23:18:43.924" v="1582" actId="164"/>
          <ac:spMkLst>
            <pc:docMk/>
            <pc:sldMk cId="2123373436" sldId="409"/>
            <ac:spMk id="5" creationId="{4AD0A113-07E3-0373-D348-FA224C26D1A5}"/>
          </ac:spMkLst>
        </pc:spChg>
        <pc:spChg chg="add mod">
          <ac:chgData name="CJ Yang" userId="9598ce9ced1ecc67" providerId="LiveId" clId="{C30F3C24-DF0B-4CEB-ADE3-D8019A622678}" dt="2026-02-06T23:20:17.392" v="1618" actId="20577"/>
          <ac:spMkLst>
            <pc:docMk/>
            <pc:sldMk cId="2123373436" sldId="409"/>
            <ac:spMk id="6" creationId="{A63CB3E3-C6FC-F611-2F31-21EAF546D626}"/>
          </ac:spMkLst>
        </pc:spChg>
        <pc:spChg chg="add mod">
          <ac:chgData name="CJ Yang" userId="9598ce9ced1ecc67" providerId="LiveId" clId="{C30F3C24-DF0B-4CEB-ADE3-D8019A622678}" dt="2026-02-06T23:41:38.854" v="2147" actId="1076"/>
          <ac:spMkLst>
            <pc:docMk/>
            <pc:sldMk cId="2123373436" sldId="409"/>
            <ac:spMk id="7" creationId="{F826293C-A65B-D385-03CB-3C6404A80E54}"/>
          </ac:spMkLst>
        </pc:spChg>
        <pc:spChg chg="add mod">
          <ac:chgData name="CJ Yang" userId="9598ce9ced1ecc67" providerId="LiveId" clId="{C30F3C24-DF0B-4CEB-ADE3-D8019A622678}" dt="2026-02-06T23:18:43.924" v="1582" actId="164"/>
          <ac:spMkLst>
            <pc:docMk/>
            <pc:sldMk cId="2123373436" sldId="409"/>
            <ac:spMk id="8" creationId="{1924778A-9F74-7E05-8F39-7BED517EF42F}"/>
          </ac:spMkLst>
        </pc:spChg>
        <pc:spChg chg="add mod">
          <ac:chgData name="CJ Yang" userId="9598ce9ced1ecc67" providerId="LiveId" clId="{C30F3C24-DF0B-4CEB-ADE3-D8019A622678}" dt="2026-02-06T23:18:43.924" v="1582" actId="164"/>
          <ac:spMkLst>
            <pc:docMk/>
            <pc:sldMk cId="2123373436" sldId="409"/>
            <ac:spMk id="9" creationId="{2F70C633-A4FB-9AE2-A228-2680AD83A91C}"/>
          </ac:spMkLst>
        </pc:spChg>
        <pc:spChg chg="add mod">
          <ac:chgData name="CJ Yang" userId="9598ce9ced1ecc67" providerId="LiveId" clId="{C30F3C24-DF0B-4CEB-ADE3-D8019A622678}" dt="2026-02-06T23:41:38.854" v="2147" actId="1076"/>
          <ac:spMkLst>
            <pc:docMk/>
            <pc:sldMk cId="2123373436" sldId="409"/>
            <ac:spMk id="10" creationId="{4EA2E0E4-C60F-63CB-46C5-BE27C14D5F38}"/>
          </ac:spMkLst>
        </pc:spChg>
        <pc:spChg chg="add mod">
          <ac:chgData name="CJ Yang" userId="9598ce9ced1ecc67" providerId="LiveId" clId="{C30F3C24-DF0B-4CEB-ADE3-D8019A622678}" dt="2026-02-06T23:41:38.854" v="2147" actId="1076"/>
          <ac:spMkLst>
            <pc:docMk/>
            <pc:sldMk cId="2123373436" sldId="409"/>
            <ac:spMk id="11" creationId="{AC3767A2-46D5-6908-7769-30371057433D}"/>
          </ac:spMkLst>
        </pc:spChg>
        <pc:spChg chg="add mod">
          <ac:chgData name="CJ Yang" userId="9598ce9ced1ecc67" providerId="LiveId" clId="{C30F3C24-DF0B-4CEB-ADE3-D8019A622678}" dt="2026-02-06T23:18:43.924" v="1582" actId="164"/>
          <ac:spMkLst>
            <pc:docMk/>
            <pc:sldMk cId="2123373436" sldId="409"/>
            <ac:spMk id="21" creationId="{B0D041F0-D586-953D-AC34-DB2B08E0B912}"/>
          </ac:spMkLst>
        </pc:spChg>
        <pc:spChg chg="add mod">
          <ac:chgData name="CJ Yang" userId="9598ce9ced1ecc67" providerId="LiveId" clId="{C30F3C24-DF0B-4CEB-ADE3-D8019A622678}" dt="2026-02-06T23:18:43.924" v="1582" actId="164"/>
          <ac:spMkLst>
            <pc:docMk/>
            <pc:sldMk cId="2123373436" sldId="409"/>
            <ac:spMk id="23" creationId="{3AFAB685-45C7-4F1D-3CB7-524CAA3BF597}"/>
          </ac:spMkLst>
        </pc:spChg>
        <pc:spChg chg="add mod">
          <ac:chgData name="CJ Yang" userId="9598ce9ced1ecc67" providerId="LiveId" clId="{C30F3C24-DF0B-4CEB-ADE3-D8019A622678}" dt="2026-02-06T23:18:43.924" v="1582" actId="164"/>
          <ac:spMkLst>
            <pc:docMk/>
            <pc:sldMk cId="2123373436" sldId="409"/>
            <ac:spMk id="25" creationId="{DC89F2F2-0E48-53C3-14AB-14057B41C3F7}"/>
          </ac:spMkLst>
        </pc:spChg>
        <pc:spChg chg="add mod ord">
          <ac:chgData name="CJ Yang" userId="9598ce9ced1ecc67" providerId="LiveId" clId="{C30F3C24-DF0B-4CEB-ADE3-D8019A622678}" dt="2026-02-06T23:18:43.924" v="1582" actId="164"/>
          <ac:spMkLst>
            <pc:docMk/>
            <pc:sldMk cId="2123373436" sldId="409"/>
            <ac:spMk id="32" creationId="{689B0FF8-F9D0-70E9-5E04-82A314AA41D4}"/>
          </ac:spMkLst>
        </pc:spChg>
        <pc:grpChg chg="add mod">
          <ac:chgData name="CJ Yang" userId="9598ce9ced1ecc67" providerId="LiveId" clId="{C30F3C24-DF0B-4CEB-ADE3-D8019A622678}" dt="2026-02-06T23:40:54.968" v="2139" actId="1035"/>
          <ac:grpSpMkLst>
            <pc:docMk/>
            <pc:sldMk cId="2123373436" sldId="409"/>
            <ac:grpSpMk id="3" creationId="{B392DE44-D497-FA8F-4142-DEF008EECEB0}"/>
          </ac:grpSpMkLst>
        </pc:grpChg>
      </pc:sldChg>
      <pc:sldChg chg="addSp delSp modSp add mod">
        <pc:chgData name="CJ Yang" userId="9598ce9ced1ecc67" providerId="LiveId" clId="{C30F3C24-DF0B-4CEB-ADE3-D8019A622678}" dt="2026-02-06T23:26:42.947" v="1751" actId="1037"/>
        <pc:sldMkLst>
          <pc:docMk/>
          <pc:sldMk cId="3003855130" sldId="410"/>
        </pc:sldMkLst>
        <pc:spChg chg="add mod">
          <ac:chgData name="CJ Yang" userId="9598ce9ced1ecc67" providerId="LiveId" clId="{C30F3C24-DF0B-4CEB-ADE3-D8019A622678}" dt="2026-02-06T23:26:42.947" v="1751" actId="1037"/>
          <ac:spMkLst>
            <pc:docMk/>
            <pc:sldMk cId="3003855130" sldId="410"/>
            <ac:spMk id="3" creationId="{6E4C98F2-6A77-EA49-402C-EF8B74046268}"/>
          </ac:spMkLst>
        </pc:spChg>
        <pc:spChg chg="add mod">
          <ac:chgData name="CJ Yang" userId="9598ce9ced1ecc67" providerId="LiveId" clId="{C30F3C24-DF0B-4CEB-ADE3-D8019A622678}" dt="2026-02-06T23:26:42.947" v="1751" actId="1037"/>
          <ac:spMkLst>
            <pc:docMk/>
            <pc:sldMk cId="3003855130" sldId="410"/>
            <ac:spMk id="6" creationId="{B91D02D9-6B38-639D-81E7-82AC798CBB23}"/>
          </ac:spMkLst>
        </pc:spChg>
        <pc:spChg chg="add mod">
          <ac:chgData name="CJ Yang" userId="9598ce9ced1ecc67" providerId="LiveId" clId="{C30F3C24-DF0B-4CEB-ADE3-D8019A622678}" dt="2026-02-06T23:26:42.947" v="1751" actId="1037"/>
          <ac:spMkLst>
            <pc:docMk/>
            <pc:sldMk cId="3003855130" sldId="410"/>
            <ac:spMk id="7" creationId="{CBF75DED-3C28-ED7E-17DA-5A91A398002B}"/>
          </ac:spMkLst>
        </pc:spChg>
        <pc:spChg chg="add mod">
          <ac:chgData name="CJ Yang" userId="9598ce9ced1ecc67" providerId="LiveId" clId="{C30F3C24-DF0B-4CEB-ADE3-D8019A622678}" dt="2026-02-06T23:26:42.947" v="1751" actId="1037"/>
          <ac:spMkLst>
            <pc:docMk/>
            <pc:sldMk cId="3003855130" sldId="410"/>
            <ac:spMk id="11" creationId="{5F5BEA74-BD2F-CA65-9FD4-4F15963E9023}"/>
          </ac:spMkLst>
        </pc:spChg>
        <pc:spChg chg="mod">
          <ac:chgData name="CJ Yang" userId="9598ce9ced1ecc67" providerId="LiveId" clId="{C30F3C24-DF0B-4CEB-ADE3-D8019A622678}" dt="2026-02-06T23:20:57.884" v="1624" actId="1076"/>
          <ac:spMkLst>
            <pc:docMk/>
            <pc:sldMk cId="3003855130" sldId="410"/>
            <ac:spMk id="28" creationId="{10039DEF-A5B5-C7E8-F21C-1125C43A0E7A}"/>
          </ac:spMkLst>
        </pc:spChg>
        <pc:spChg chg="mod">
          <ac:chgData name="CJ Yang" userId="9598ce9ced1ecc67" providerId="LiveId" clId="{C30F3C24-DF0B-4CEB-ADE3-D8019A622678}" dt="2026-02-06T23:21:03.307" v="1625" actId="1076"/>
          <ac:spMkLst>
            <pc:docMk/>
            <pc:sldMk cId="3003855130" sldId="410"/>
            <ac:spMk id="29" creationId="{4FC79682-E830-5E8D-5270-B3E0953D0355}"/>
          </ac:spMkLst>
        </pc:spChg>
        <pc:spChg chg="mod">
          <ac:chgData name="CJ Yang" userId="9598ce9ced1ecc67" providerId="LiveId" clId="{C30F3C24-DF0B-4CEB-ADE3-D8019A622678}" dt="2026-02-06T23:21:10.433" v="1626" actId="1076"/>
          <ac:spMkLst>
            <pc:docMk/>
            <pc:sldMk cId="3003855130" sldId="410"/>
            <ac:spMk id="31" creationId="{F646764C-02C5-2828-CA88-B524FED3B7DC}"/>
          </ac:spMkLst>
        </pc:spChg>
        <pc:spChg chg="mod">
          <ac:chgData name="CJ Yang" userId="9598ce9ced1ecc67" providerId="LiveId" clId="{C30F3C24-DF0B-4CEB-ADE3-D8019A622678}" dt="2026-02-06T23:26:42.947" v="1751" actId="1037"/>
          <ac:spMkLst>
            <pc:docMk/>
            <pc:sldMk cId="3003855130" sldId="410"/>
            <ac:spMk id="42" creationId="{0BE9E5A7-6B15-049E-E863-01CF9590C87E}"/>
          </ac:spMkLst>
        </pc:spChg>
        <pc:graphicFrameChg chg="mod">
          <ac:chgData name="CJ Yang" userId="9598ce9ced1ecc67" providerId="LiveId" clId="{C30F3C24-DF0B-4CEB-ADE3-D8019A622678}" dt="2026-02-06T23:20:48.007" v="1622" actId="1076"/>
          <ac:graphicFrameMkLst>
            <pc:docMk/>
            <pc:sldMk cId="3003855130" sldId="410"/>
            <ac:graphicFrameMk id="26" creationId="{FD4F9EDC-610A-9420-99F6-189A008C27EC}"/>
          </ac:graphicFrameMkLst>
        </pc:graphicFrameChg>
      </pc:sldChg>
      <pc:sldChg chg="addSp delSp modSp add mod">
        <pc:chgData name="CJ Yang" userId="9598ce9ced1ecc67" providerId="LiveId" clId="{C30F3C24-DF0B-4CEB-ADE3-D8019A622678}" dt="2026-02-06T23:36:08.070" v="2084" actId="1076"/>
        <pc:sldMkLst>
          <pc:docMk/>
          <pc:sldMk cId="1104798812" sldId="412"/>
        </pc:sldMkLst>
        <pc:spChg chg="add mod">
          <ac:chgData name="CJ Yang" userId="9598ce9ced1ecc67" providerId="LiveId" clId="{C30F3C24-DF0B-4CEB-ADE3-D8019A622678}" dt="2026-02-06T23:36:08.070" v="2084" actId="1076"/>
          <ac:spMkLst>
            <pc:docMk/>
            <pc:sldMk cId="1104798812" sldId="412"/>
            <ac:spMk id="5" creationId="{2D3AD182-7D96-656B-D5CA-5FFECADD7E61}"/>
          </ac:spMkLst>
        </pc:spChg>
        <pc:spChg chg="add mod">
          <ac:chgData name="CJ Yang" userId="9598ce9ced1ecc67" providerId="LiveId" clId="{C30F3C24-DF0B-4CEB-ADE3-D8019A622678}" dt="2026-02-06T23:35:33.166" v="2081" actId="1076"/>
          <ac:spMkLst>
            <pc:docMk/>
            <pc:sldMk cId="1104798812" sldId="412"/>
            <ac:spMk id="10" creationId="{0E906C6B-5669-7CB7-F98B-82A3A1EF690E}"/>
          </ac:spMkLst>
        </pc:spChg>
        <pc:spChg chg="add mod">
          <ac:chgData name="CJ Yang" userId="9598ce9ced1ecc67" providerId="LiveId" clId="{C30F3C24-DF0B-4CEB-ADE3-D8019A622678}" dt="2026-02-06T23:36:05.969" v="2083" actId="1076"/>
          <ac:spMkLst>
            <pc:docMk/>
            <pc:sldMk cId="1104798812" sldId="412"/>
            <ac:spMk id="12" creationId="{2209B542-BE7C-7EA9-1B3B-4287BB7E54DE}"/>
          </ac:spMkLst>
        </pc:spChg>
        <pc:spChg chg="add mod">
          <ac:chgData name="CJ Yang" userId="9598ce9ced1ecc67" providerId="LiveId" clId="{C30F3C24-DF0B-4CEB-ADE3-D8019A622678}" dt="2026-02-06T23:35:37.740" v="2082"/>
          <ac:spMkLst>
            <pc:docMk/>
            <pc:sldMk cId="1104798812" sldId="412"/>
            <ac:spMk id="13" creationId="{D3E29FDD-159A-7342-03B4-4285202E9019}"/>
          </ac:spMkLst>
        </pc:spChg>
        <pc:spChg chg="add mod">
          <ac:chgData name="CJ Yang" userId="9598ce9ced1ecc67" providerId="LiveId" clId="{C30F3C24-DF0B-4CEB-ADE3-D8019A622678}" dt="2026-02-06T23:35:37.740" v="2082"/>
          <ac:spMkLst>
            <pc:docMk/>
            <pc:sldMk cId="1104798812" sldId="412"/>
            <ac:spMk id="14" creationId="{708EAFA9-EFC4-0B39-A14E-F71C31272329}"/>
          </ac:spMkLst>
        </pc:spChg>
        <pc:spChg chg="add mod">
          <ac:chgData name="CJ Yang" userId="9598ce9ced1ecc67" providerId="LiveId" clId="{C30F3C24-DF0B-4CEB-ADE3-D8019A622678}" dt="2026-02-06T23:35:37.740" v="2082"/>
          <ac:spMkLst>
            <pc:docMk/>
            <pc:sldMk cId="1104798812" sldId="412"/>
            <ac:spMk id="15" creationId="{02F1AE77-833C-B0CF-2918-CDFC67420D77}"/>
          </ac:spMkLst>
        </pc:spChg>
        <pc:graphicFrameChg chg="add mod modGraphic">
          <ac:chgData name="CJ Yang" userId="9598ce9ced1ecc67" providerId="LiveId" clId="{C30F3C24-DF0B-4CEB-ADE3-D8019A622678}" dt="2026-02-06T23:34:04.591" v="1988" actId="1076"/>
          <ac:graphicFrameMkLst>
            <pc:docMk/>
            <pc:sldMk cId="1104798812" sldId="412"/>
            <ac:graphicFrameMk id="8" creationId="{5F5BFBBA-DF3B-9EB4-17B6-6468703F55E4}"/>
          </ac:graphicFrameMkLst>
        </pc:graphicFrameChg>
      </pc:sldChg>
      <pc:sldChg chg="addSp delSp modSp add mod">
        <pc:chgData name="CJ Yang" userId="9598ce9ced1ecc67" providerId="LiveId" clId="{C30F3C24-DF0B-4CEB-ADE3-D8019A622678}" dt="2026-02-07T00:13:53.074" v="2828" actId="1035"/>
        <pc:sldMkLst>
          <pc:docMk/>
          <pc:sldMk cId="798385907" sldId="413"/>
        </pc:sldMkLst>
        <pc:spChg chg="mod">
          <ac:chgData name="CJ Yang" userId="9598ce9ced1ecc67" providerId="LiveId" clId="{C30F3C24-DF0B-4CEB-ADE3-D8019A622678}" dt="2026-02-06T23:55:12.754" v="2247" actId="20577"/>
          <ac:spMkLst>
            <pc:docMk/>
            <pc:sldMk cId="798385907" sldId="413"/>
            <ac:spMk id="2" creationId="{45B2BEDD-7BDF-7E04-8857-8AE8D1361F61}"/>
          </ac:spMkLst>
        </pc:spChg>
        <pc:spChg chg="add mod">
          <ac:chgData name="CJ Yang" userId="9598ce9ced1ecc67" providerId="LiveId" clId="{C30F3C24-DF0B-4CEB-ADE3-D8019A622678}" dt="2026-02-07T00:02:02.404" v="2376" actId="164"/>
          <ac:spMkLst>
            <pc:docMk/>
            <pc:sldMk cId="798385907" sldId="413"/>
            <ac:spMk id="3" creationId="{4479992F-A5E6-9DB5-6F11-8010397362AA}"/>
          </ac:spMkLst>
        </pc:spChg>
        <pc:spChg chg="add mod">
          <ac:chgData name="CJ Yang" userId="9598ce9ced1ecc67" providerId="LiveId" clId="{C30F3C24-DF0B-4CEB-ADE3-D8019A622678}" dt="2026-02-07T00:02:02.404" v="2376" actId="164"/>
          <ac:spMkLst>
            <pc:docMk/>
            <pc:sldMk cId="798385907" sldId="413"/>
            <ac:spMk id="6" creationId="{9B4C8FDF-82C5-E628-301E-741E9DC9D055}"/>
          </ac:spMkLst>
        </pc:spChg>
        <pc:spChg chg="add mod">
          <ac:chgData name="CJ Yang" userId="9598ce9ced1ecc67" providerId="LiveId" clId="{C30F3C24-DF0B-4CEB-ADE3-D8019A622678}" dt="2026-02-07T00:02:02.404" v="2376" actId="164"/>
          <ac:spMkLst>
            <pc:docMk/>
            <pc:sldMk cId="798385907" sldId="413"/>
            <ac:spMk id="7" creationId="{F794000E-21DB-3990-F127-A917EDA40565}"/>
          </ac:spMkLst>
        </pc:spChg>
        <pc:spChg chg="add mod">
          <ac:chgData name="CJ Yang" userId="9598ce9ced1ecc67" providerId="LiveId" clId="{C30F3C24-DF0B-4CEB-ADE3-D8019A622678}" dt="2026-02-07T00:02:02.404" v="2376" actId="164"/>
          <ac:spMkLst>
            <pc:docMk/>
            <pc:sldMk cId="798385907" sldId="413"/>
            <ac:spMk id="8" creationId="{CC057619-3C48-9993-8EC5-04227EFA5E45}"/>
          </ac:spMkLst>
        </pc:spChg>
        <pc:spChg chg="add mod">
          <ac:chgData name="CJ Yang" userId="9598ce9ced1ecc67" providerId="LiveId" clId="{C30F3C24-DF0B-4CEB-ADE3-D8019A622678}" dt="2026-02-07T00:02:02.404" v="2376" actId="164"/>
          <ac:spMkLst>
            <pc:docMk/>
            <pc:sldMk cId="798385907" sldId="413"/>
            <ac:spMk id="15" creationId="{75BDDA57-BC3C-553B-92DE-FEABD8000364}"/>
          </ac:spMkLst>
        </pc:spChg>
        <pc:spChg chg="add mod">
          <ac:chgData name="CJ Yang" userId="9598ce9ced1ecc67" providerId="LiveId" clId="{C30F3C24-DF0B-4CEB-ADE3-D8019A622678}" dt="2026-02-07T00:02:00.964" v="2375" actId="164"/>
          <ac:spMkLst>
            <pc:docMk/>
            <pc:sldMk cId="798385907" sldId="413"/>
            <ac:spMk id="16" creationId="{45F25041-336F-3982-5CC6-D0E065F4DEEF}"/>
          </ac:spMkLst>
        </pc:spChg>
        <pc:spChg chg="add mod">
          <ac:chgData name="CJ Yang" userId="9598ce9ced1ecc67" providerId="LiveId" clId="{C30F3C24-DF0B-4CEB-ADE3-D8019A622678}" dt="2026-02-06T23:59:18.616" v="2327" actId="1076"/>
          <ac:spMkLst>
            <pc:docMk/>
            <pc:sldMk cId="798385907" sldId="413"/>
            <ac:spMk id="17" creationId="{F103A80D-F130-A6B5-C15E-65F651B2956F}"/>
          </ac:spMkLst>
        </pc:spChg>
        <pc:spChg chg="add mod">
          <ac:chgData name="CJ Yang" userId="9598ce9ced1ecc67" providerId="LiveId" clId="{C30F3C24-DF0B-4CEB-ADE3-D8019A622678}" dt="2026-02-07T00:02:02.404" v="2376" actId="164"/>
          <ac:spMkLst>
            <pc:docMk/>
            <pc:sldMk cId="798385907" sldId="413"/>
            <ac:spMk id="18" creationId="{8BB64741-BC1C-971E-457B-6D7311D85C53}"/>
          </ac:spMkLst>
        </pc:spChg>
        <pc:spChg chg="add mod">
          <ac:chgData name="CJ Yang" userId="9598ce9ced1ecc67" providerId="LiveId" clId="{C30F3C24-DF0B-4CEB-ADE3-D8019A622678}" dt="2026-02-07T00:02:02.404" v="2376" actId="164"/>
          <ac:spMkLst>
            <pc:docMk/>
            <pc:sldMk cId="798385907" sldId="413"/>
            <ac:spMk id="19" creationId="{BD4811FC-65D7-3CC8-DABC-65AE88DB9683}"/>
          </ac:spMkLst>
        </pc:spChg>
        <pc:spChg chg="add mod">
          <ac:chgData name="CJ Yang" userId="9598ce9ced1ecc67" providerId="LiveId" clId="{C30F3C24-DF0B-4CEB-ADE3-D8019A622678}" dt="2026-02-07T00:02:02.404" v="2376" actId="164"/>
          <ac:spMkLst>
            <pc:docMk/>
            <pc:sldMk cId="798385907" sldId="413"/>
            <ac:spMk id="20" creationId="{963D1D02-B77D-AECB-F351-BEC771AA3717}"/>
          </ac:spMkLst>
        </pc:spChg>
        <pc:spChg chg="add mod">
          <ac:chgData name="CJ Yang" userId="9598ce9ced1ecc67" providerId="LiveId" clId="{C30F3C24-DF0B-4CEB-ADE3-D8019A622678}" dt="2026-02-07T00:02:02.404" v="2376" actId="164"/>
          <ac:spMkLst>
            <pc:docMk/>
            <pc:sldMk cId="798385907" sldId="413"/>
            <ac:spMk id="21" creationId="{DFDD3B35-EEDC-7A8D-171B-55B600D8DFE5}"/>
          </ac:spMkLst>
        </pc:spChg>
        <pc:spChg chg="add mod">
          <ac:chgData name="CJ Yang" userId="9598ce9ced1ecc67" providerId="LiveId" clId="{C30F3C24-DF0B-4CEB-ADE3-D8019A622678}" dt="2026-02-07T00:02:00.964" v="2375" actId="164"/>
          <ac:spMkLst>
            <pc:docMk/>
            <pc:sldMk cId="798385907" sldId="413"/>
            <ac:spMk id="22" creationId="{DEE28628-FC3D-7666-6DA5-67E0F3F9B003}"/>
          </ac:spMkLst>
        </pc:spChg>
        <pc:spChg chg="add mod">
          <ac:chgData name="CJ Yang" userId="9598ce9ced1ecc67" providerId="LiveId" clId="{C30F3C24-DF0B-4CEB-ADE3-D8019A622678}" dt="2026-02-07T00:02:00.964" v="2375" actId="164"/>
          <ac:spMkLst>
            <pc:docMk/>
            <pc:sldMk cId="798385907" sldId="413"/>
            <ac:spMk id="23" creationId="{E7689F7E-2BCB-E3DB-1C9D-D366244F8CA8}"/>
          </ac:spMkLst>
        </pc:spChg>
        <pc:spChg chg="add mod">
          <ac:chgData name="CJ Yang" userId="9598ce9ced1ecc67" providerId="LiveId" clId="{C30F3C24-DF0B-4CEB-ADE3-D8019A622678}" dt="2026-02-07T00:02:00.964" v="2375" actId="164"/>
          <ac:spMkLst>
            <pc:docMk/>
            <pc:sldMk cId="798385907" sldId="413"/>
            <ac:spMk id="24" creationId="{EC79900C-2797-C273-3797-32A22C6C5EAE}"/>
          </ac:spMkLst>
        </pc:spChg>
        <pc:spChg chg="add mod">
          <ac:chgData name="CJ Yang" userId="9598ce9ced1ecc67" providerId="LiveId" clId="{C30F3C24-DF0B-4CEB-ADE3-D8019A622678}" dt="2026-02-07T00:01:08.207" v="2357" actId="1076"/>
          <ac:spMkLst>
            <pc:docMk/>
            <pc:sldMk cId="798385907" sldId="413"/>
            <ac:spMk id="25" creationId="{214DAC50-18A8-F558-94F4-D8EF4091C478}"/>
          </ac:spMkLst>
        </pc:spChg>
        <pc:spChg chg="add mod">
          <ac:chgData name="CJ Yang" userId="9598ce9ced1ecc67" providerId="LiveId" clId="{C30F3C24-DF0B-4CEB-ADE3-D8019A622678}" dt="2026-02-07T00:02:00.964" v="2375" actId="164"/>
          <ac:spMkLst>
            <pc:docMk/>
            <pc:sldMk cId="798385907" sldId="413"/>
            <ac:spMk id="26" creationId="{F1E6A5E9-E35D-5C00-5642-C3026CF8570D}"/>
          </ac:spMkLst>
        </pc:spChg>
        <pc:spChg chg="add mod">
          <ac:chgData name="CJ Yang" userId="9598ce9ced1ecc67" providerId="LiveId" clId="{C30F3C24-DF0B-4CEB-ADE3-D8019A622678}" dt="2026-02-07T00:01:12.116" v="2359" actId="1076"/>
          <ac:spMkLst>
            <pc:docMk/>
            <pc:sldMk cId="798385907" sldId="413"/>
            <ac:spMk id="27" creationId="{D1901AB0-1065-6513-D856-09F9D8ADB4CE}"/>
          </ac:spMkLst>
        </pc:spChg>
        <pc:spChg chg="add mod">
          <ac:chgData name="CJ Yang" userId="9598ce9ced1ecc67" providerId="LiveId" clId="{C30F3C24-DF0B-4CEB-ADE3-D8019A622678}" dt="2026-02-07T00:02:00.964" v="2375" actId="164"/>
          <ac:spMkLst>
            <pc:docMk/>
            <pc:sldMk cId="798385907" sldId="413"/>
            <ac:spMk id="28" creationId="{877F82A1-487A-B634-CBE3-C9B59A755B7C}"/>
          </ac:spMkLst>
        </pc:spChg>
        <pc:spChg chg="add mod">
          <ac:chgData name="CJ Yang" userId="9598ce9ced1ecc67" providerId="LiveId" clId="{C30F3C24-DF0B-4CEB-ADE3-D8019A622678}" dt="2026-02-07T00:01:12.116" v="2359" actId="1076"/>
          <ac:spMkLst>
            <pc:docMk/>
            <pc:sldMk cId="798385907" sldId="413"/>
            <ac:spMk id="29" creationId="{09004B44-1946-529B-5033-5D03EAD15DD1}"/>
          </ac:spMkLst>
        </pc:spChg>
        <pc:spChg chg="add mod">
          <ac:chgData name="CJ Yang" userId="9598ce9ced1ecc67" providerId="LiveId" clId="{C30F3C24-DF0B-4CEB-ADE3-D8019A622678}" dt="2026-02-07T00:01:16.768" v="2361" actId="1076"/>
          <ac:spMkLst>
            <pc:docMk/>
            <pc:sldMk cId="798385907" sldId="413"/>
            <ac:spMk id="30" creationId="{2885AC69-0CD7-E108-42B9-4FBA5A658952}"/>
          </ac:spMkLst>
        </pc:spChg>
        <pc:spChg chg="add mod">
          <ac:chgData name="CJ Yang" userId="9598ce9ced1ecc67" providerId="LiveId" clId="{C30F3C24-DF0B-4CEB-ADE3-D8019A622678}" dt="2026-02-07T00:02:00.964" v="2375" actId="164"/>
          <ac:spMkLst>
            <pc:docMk/>
            <pc:sldMk cId="798385907" sldId="413"/>
            <ac:spMk id="31" creationId="{8A6556D0-D798-A0DA-5806-56E7301C1191}"/>
          </ac:spMkLst>
        </pc:spChg>
        <pc:spChg chg="add mod">
          <ac:chgData name="CJ Yang" userId="9598ce9ced1ecc67" providerId="LiveId" clId="{C30F3C24-DF0B-4CEB-ADE3-D8019A622678}" dt="2026-02-07T00:01:16.768" v="2361" actId="1076"/>
          <ac:spMkLst>
            <pc:docMk/>
            <pc:sldMk cId="798385907" sldId="413"/>
            <ac:spMk id="32" creationId="{685877C9-BD1B-4F1C-EB03-0496734D3F83}"/>
          </ac:spMkLst>
        </pc:spChg>
        <pc:spChg chg="add mod">
          <ac:chgData name="CJ Yang" userId="9598ce9ced1ecc67" providerId="LiveId" clId="{C30F3C24-DF0B-4CEB-ADE3-D8019A622678}" dt="2026-02-07T00:01:27.581" v="2363" actId="1076"/>
          <ac:spMkLst>
            <pc:docMk/>
            <pc:sldMk cId="798385907" sldId="413"/>
            <ac:spMk id="33" creationId="{AB375A2D-64D4-D32E-ACB8-D7A815D2F00B}"/>
          </ac:spMkLst>
        </pc:spChg>
        <pc:spChg chg="add mod">
          <ac:chgData name="CJ Yang" userId="9598ce9ced1ecc67" providerId="LiveId" clId="{C30F3C24-DF0B-4CEB-ADE3-D8019A622678}" dt="2026-02-07T00:01:27.581" v="2363" actId="1076"/>
          <ac:spMkLst>
            <pc:docMk/>
            <pc:sldMk cId="798385907" sldId="413"/>
            <ac:spMk id="34" creationId="{23D68985-BFB9-E9DD-050E-50AD3AA43E5A}"/>
          </ac:spMkLst>
        </pc:spChg>
        <pc:spChg chg="add mod">
          <ac:chgData name="CJ Yang" userId="9598ce9ced1ecc67" providerId="LiveId" clId="{C30F3C24-DF0B-4CEB-ADE3-D8019A622678}" dt="2026-02-07T00:02:00.964" v="2375" actId="164"/>
          <ac:spMkLst>
            <pc:docMk/>
            <pc:sldMk cId="798385907" sldId="413"/>
            <ac:spMk id="35" creationId="{65F1FBF3-54D7-AD07-0A21-2285220B91F5}"/>
          </ac:spMkLst>
        </pc:spChg>
        <pc:spChg chg="add mod">
          <ac:chgData name="CJ Yang" userId="9598ce9ced1ecc67" providerId="LiveId" clId="{C30F3C24-DF0B-4CEB-ADE3-D8019A622678}" dt="2026-02-07T00:01:33.496" v="2365" actId="1076"/>
          <ac:spMkLst>
            <pc:docMk/>
            <pc:sldMk cId="798385907" sldId="413"/>
            <ac:spMk id="36" creationId="{0EE505C3-8D78-510F-2DA7-0077B7F9210E}"/>
          </ac:spMkLst>
        </pc:spChg>
        <pc:spChg chg="add mod">
          <ac:chgData name="CJ Yang" userId="9598ce9ced1ecc67" providerId="LiveId" clId="{C30F3C24-DF0B-4CEB-ADE3-D8019A622678}" dt="2026-02-07T00:01:33.496" v="2365" actId="1076"/>
          <ac:spMkLst>
            <pc:docMk/>
            <pc:sldMk cId="798385907" sldId="413"/>
            <ac:spMk id="37" creationId="{C67A795B-1117-9490-9A33-6B02A9FC75C7}"/>
          </ac:spMkLst>
        </pc:spChg>
        <pc:spChg chg="add mod">
          <ac:chgData name="CJ Yang" userId="9598ce9ced1ecc67" providerId="LiveId" clId="{C30F3C24-DF0B-4CEB-ADE3-D8019A622678}" dt="2026-02-07T00:02:00.964" v="2375" actId="164"/>
          <ac:spMkLst>
            <pc:docMk/>
            <pc:sldMk cId="798385907" sldId="413"/>
            <ac:spMk id="38" creationId="{5B2543CD-3FCA-7644-9B5E-2B4EAAE8A5CE}"/>
          </ac:spMkLst>
        </pc:spChg>
        <pc:spChg chg="add mod">
          <ac:chgData name="CJ Yang" userId="9598ce9ced1ecc67" providerId="LiveId" clId="{C30F3C24-DF0B-4CEB-ADE3-D8019A622678}" dt="2026-02-07T00:01:44.264" v="2369" actId="1076"/>
          <ac:spMkLst>
            <pc:docMk/>
            <pc:sldMk cId="798385907" sldId="413"/>
            <ac:spMk id="39" creationId="{780CB225-F8FA-8031-4063-8397F52F1B16}"/>
          </ac:spMkLst>
        </pc:spChg>
        <pc:spChg chg="add mod">
          <ac:chgData name="CJ Yang" userId="9598ce9ced1ecc67" providerId="LiveId" clId="{C30F3C24-DF0B-4CEB-ADE3-D8019A622678}" dt="2026-02-07T00:02:00.964" v="2375" actId="164"/>
          <ac:spMkLst>
            <pc:docMk/>
            <pc:sldMk cId="798385907" sldId="413"/>
            <ac:spMk id="40" creationId="{9CFACF0A-02EE-24EC-5300-A397FFF39192}"/>
          </ac:spMkLst>
        </pc:spChg>
        <pc:spChg chg="add mod">
          <ac:chgData name="CJ Yang" userId="9598ce9ced1ecc67" providerId="LiveId" clId="{C30F3C24-DF0B-4CEB-ADE3-D8019A622678}" dt="2026-02-07T00:01:44.264" v="2369" actId="1076"/>
          <ac:spMkLst>
            <pc:docMk/>
            <pc:sldMk cId="798385907" sldId="413"/>
            <ac:spMk id="41" creationId="{15D275D9-3D09-3829-C596-E6A5F97719F1}"/>
          </ac:spMkLst>
        </pc:spChg>
        <pc:spChg chg="add mod">
          <ac:chgData name="CJ Yang" userId="9598ce9ced1ecc67" providerId="LiveId" clId="{C30F3C24-DF0B-4CEB-ADE3-D8019A622678}" dt="2026-02-07T00:01:48.705" v="2371" actId="1076"/>
          <ac:spMkLst>
            <pc:docMk/>
            <pc:sldMk cId="798385907" sldId="413"/>
            <ac:spMk id="42" creationId="{C1085845-107F-C4EC-7989-C569ABD4DFD3}"/>
          </ac:spMkLst>
        </pc:spChg>
        <pc:spChg chg="add mod">
          <ac:chgData name="CJ Yang" userId="9598ce9ced1ecc67" providerId="LiveId" clId="{C30F3C24-DF0B-4CEB-ADE3-D8019A622678}" dt="2026-02-07T00:01:48.705" v="2371" actId="1076"/>
          <ac:spMkLst>
            <pc:docMk/>
            <pc:sldMk cId="798385907" sldId="413"/>
            <ac:spMk id="43" creationId="{8B14C137-DB1A-8E28-9DCA-CE8B21E123EF}"/>
          </ac:spMkLst>
        </pc:spChg>
        <pc:spChg chg="add mod">
          <ac:chgData name="CJ Yang" userId="9598ce9ced1ecc67" providerId="LiveId" clId="{C30F3C24-DF0B-4CEB-ADE3-D8019A622678}" dt="2026-02-07T00:01:48.705" v="2371" actId="1076"/>
          <ac:spMkLst>
            <pc:docMk/>
            <pc:sldMk cId="798385907" sldId="413"/>
            <ac:spMk id="44" creationId="{C323978E-4335-EBB4-E14E-A3F265AA4EE4}"/>
          </ac:spMkLst>
        </pc:spChg>
        <pc:spChg chg="add mod">
          <ac:chgData name="CJ Yang" userId="9598ce9ced1ecc67" providerId="LiveId" clId="{C30F3C24-DF0B-4CEB-ADE3-D8019A622678}" dt="2026-02-07T00:01:57.303" v="2374" actId="14100"/>
          <ac:spMkLst>
            <pc:docMk/>
            <pc:sldMk cId="798385907" sldId="413"/>
            <ac:spMk id="45" creationId="{9BC121B5-1E39-46DA-F160-BC2AF6E6B006}"/>
          </ac:spMkLst>
        </pc:spChg>
        <pc:spChg chg="add mod">
          <ac:chgData name="CJ Yang" userId="9598ce9ced1ecc67" providerId="LiveId" clId="{C30F3C24-DF0B-4CEB-ADE3-D8019A622678}" dt="2026-02-07T00:13:53.074" v="2828" actId="1035"/>
          <ac:spMkLst>
            <pc:docMk/>
            <pc:sldMk cId="798385907" sldId="413"/>
            <ac:spMk id="48" creationId="{EC1E8DBF-894D-D2CF-055B-5A7AC9F04377}"/>
          </ac:spMkLst>
        </pc:spChg>
        <pc:spChg chg="add mod">
          <ac:chgData name="CJ Yang" userId="9598ce9ced1ecc67" providerId="LiveId" clId="{C30F3C24-DF0B-4CEB-ADE3-D8019A622678}" dt="2026-02-07T00:13:53.074" v="2828" actId="1035"/>
          <ac:spMkLst>
            <pc:docMk/>
            <pc:sldMk cId="798385907" sldId="413"/>
            <ac:spMk id="50" creationId="{CCE040FF-E349-93C3-7300-5AFAD0003CA0}"/>
          </ac:spMkLst>
        </pc:spChg>
        <pc:spChg chg="add mod">
          <ac:chgData name="CJ Yang" userId="9598ce9ced1ecc67" providerId="LiveId" clId="{C30F3C24-DF0B-4CEB-ADE3-D8019A622678}" dt="2026-02-07T00:13:53.074" v="2828" actId="1035"/>
          <ac:spMkLst>
            <pc:docMk/>
            <pc:sldMk cId="798385907" sldId="413"/>
            <ac:spMk id="52" creationId="{D307AADE-DCA3-A48B-8D9F-3F184652805B}"/>
          </ac:spMkLst>
        </pc:spChg>
        <pc:spChg chg="add mod">
          <ac:chgData name="CJ Yang" userId="9598ce9ced1ecc67" providerId="LiveId" clId="{C30F3C24-DF0B-4CEB-ADE3-D8019A622678}" dt="2026-02-07T00:13:53.074" v="2828" actId="1035"/>
          <ac:spMkLst>
            <pc:docMk/>
            <pc:sldMk cId="798385907" sldId="413"/>
            <ac:spMk id="53" creationId="{FD8B0015-8F3B-C455-812D-C781A655EE2A}"/>
          </ac:spMkLst>
        </pc:spChg>
        <pc:spChg chg="add mod">
          <ac:chgData name="CJ Yang" userId="9598ce9ced1ecc67" providerId="LiveId" clId="{C30F3C24-DF0B-4CEB-ADE3-D8019A622678}" dt="2026-02-07T00:13:53.074" v="2828" actId="1035"/>
          <ac:spMkLst>
            <pc:docMk/>
            <pc:sldMk cId="798385907" sldId="413"/>
            <ac:spMk id="54" creationId="{1EF5BE36-E279-8FCD-DAB2-7E154B910F65}"/>
          </ac:spMkLst>
        </pc:spChg>
        <pc:spChg chg="add mod">
          <ac:chgData name="CJ Yang" userId="9598ce9ced1ecc67" providerId="LiveId" clId="{C30F3C24-DF0B-4CEB-ADE3-D8019A622678}" dt="2026-02-07T00:13:53.074" v="2828" actId="1035"/>
          <ac:spMkLst>
            <pc:docMk/>
            <pc:sldMk cId="798385907" sldId="413"/>
            <ac:spMk id="55" creationId="{97DF609A-2F1C-38DF-D7C7-085F04C41D56}"/>
          </ac:spMkLst>
        </pc:spChg>
        <pc:spChg chg="add mod">
          <ac:chgData name="CJ Yang" userId="9598ce9ced1ecc67" providerId="LiveId" clId="{C30F3C24-DF0B-4CEB-ADE3-D8019A622678}" dt="2026-02-07T00:13:53.074" v="2828" actId="1035"/>
          <ac:spMkLst>
            <pc:docMk/>
            <pc:sldMk cId="798385907" sldId="413"/>
            <ac:spMk id="57" creationId="{CDAE824A-ABFC-40D2-D39C-AED2F8F671CD}"/>
          </ac:spMkLst>
        </pc:spChg>
        <pc:spChg chg="add mod">
          <ac:chgData name="CJ Yang" userId="9598ce9ced1ecc67" providerId="LiveId" clId="{C30F3C24-DF0B-4CEB-ADE3-D8019A622678}" dt="2026-02-07T00:13:53.074" v="2828" actId="1035"/>
          <ac:spMkLst>
            <pc:docMk/>
            <pc:sldMk cId="798385907" sldId="413"/>
            <ac:spMk id="58" creationId="{69A55F08-86CB-35AB-147F-487B24FCC922}"/>
          </ac:spMkLst>
        </pc:spChg>
        <pc:spChg chg="add mod">
          <ac:chgData name="CJ Yang" userId="9598ce9ced1ecc67" providerId="LiveId" clId="{C30F3C24-DF0B-4CEB-ADE3-D8019A622678}" dt="2026-02-07T00:13:53.074" v="2828" actId="1035"/>
          <ac:spMkLst>
            <pc:docMk/>
            <pc:sldMk cId="798385907" sldId="413"/>
            <ac:spMk id="90" creationId="{7B6A80EF-83EE-8817-C010-985012AC0EB2}"/>
          </ac:spMkLst>
        </pc:spChg>
        <pc:spChg chg="add mod">
          <ac:chgData name="CJ Yang" userId="9598ce9ced1ecc67" providerId="LiveId" clId="{C30F3C24-DF0B-4CEB-ADE3-D8019A622678}" dt="2026-02-07T00:13:53.074" v="2828" actId="1035"/>
          <ac:spMkLst>
            <pc:docMk/>
            <pc:sldMk cId="798385907" sldId="413"/>
            <ac:spMk id="91" creationId="{14ECACB0-DC94-1BFA-14CE-B09552B1AC7C}"/>
          </ac:spMkLst>
        </pc:spChg>
        <pc:grpChg chg="mod">
          <ac:chgData name="CJ Yang" userId="9598ce9ced1ecc67" providerId="LiveId" clId="{C30F3C24-DF0B-4CEB-ADE3-D8019A622678}" dt="2026-02-07T00:13:43.192" v="2819" actId="1036"/>
          <ac:grpSpMkLst>
            <pc:docMk/>
            <pc:sldMk cId="798385907" sldId="413"/>
            <ac:grpSpMk id="46" creationId="{A6D4AA57-3A11-D854-B31D-A0EFA9467B81}"/>
          </ac:grpSpMkLst>
        </pc:grpChg>
        <pc:grpChg chg="add mod">
          <ac:chgData name="CJ Yang" userId="9598ce9ced1ecc67" providerId="LiveId" clId="{C30F3C24-DF0B-4CEB-ADE3-D8019A622678}" dt="2026-02-07T00:03:02.624" v="2461" actId="1035"/>
          <ac:grpSpMkLst>
            <pc:docMk/>
            <pc:sldMk cId="798385907" sldId="413"/>
            <ac:grpSpMk id="47" creationId="{AD77907A-C62E-0A0E-8791-7A695155B735}"/>
          </ac:grpSpMkLst>
        </pc:grpChg>
      </pc:sldChg>
      <pc:sldChg chg="addSp delSp modSp add mod">
        <pc:chgData name="CJ Yang" userId="9598ce9ced1ecc67" providerId="LiveId" clId="{C30F3C24-DF0B-4CEB-ADE3-D8019A622678}" dt="2026-02-08T19:19:56.153" v="3641" actId="164"/>
        <pc:sldMkLst>
          <pc:docMk/>
          <pc:sldMk cId="2169672294" sldId="414"/>
        </pc:sldMkLst>
        <pc:spChg chg="mod">
          <ac:chgData name="CJ Yang" userId="9598ce9ced1ecc67" providerId="LiveId" clId="{C30F3C24-DF0B-4CEB-ADE3-D8019A622678}" dt="2026-02-08T19:07:11.109" v="3038" actId="20577"/>
          <ac:spMkLst>
            <pc:docMk/>
            <pc:sldMk cId="2169672294" sldId="414"/>
            <ac:spMk id="2" creationId="{F6C8A2CE-FFFF-7C82-8628-3F6D00D09ACD}"/>
          </ac:spMkLst>
        </pc:spChg>
        <pc:spChg chg="add del mod">
          <ac:chgData name="CJ Yang" userId="9598ce9ced1ecc67" providerId="LiveId" clId="{C30F3C24-DF0B-4CEB-ADE3-D8019A622678}" dt="2026-02-08T19:13:23.638" v="3497" actId="478"/>
          <ac:spMkLst>
            <pc:docMk/>
            <pc:sldMk cId="2169672294" sldId="414"/>
            <ac:spMk id="3" creationId="{A7826AA8-DB76-C389-F82B-2C07DA3D9520}"/>
          </ac:spMkLst>
        </pc:spChg>
        <pc:spChg chg="mod">
          <ac:chgData name="CJ Yang" userId="9598ce9ced1ecc67" providerId="LiveId" clId="{C30F3C24-DF0B-4CEB-ADE3-D8019A622678}" dt="2026-02-08T19:13:21.653" v="3496"/>
          <ac:spMkLst>
            <pc:docMk/>
            <pc:sldMk cId="2169672294" sldId="414"/>
            <ac:spMk id="4" creationId="{E4AC3838-9211-0F8B-964A-5EA150C414D7}"/>
          </ac:spMkLst>
        </pc:spChg>
        <pc:spChg chg="del">
          <ac:chgData name="CJ Yang" userId="9598ce9ced1ecc67" providerId="LiveId" clId="{C30F3C24-DF0B-4CEB-ADE3-D8019A622678}" dt="2026-02-08T19:08:07.246" v="3169" actId="478"/>
          <ac:spMkLst>
            <pc:docMk/>
            <pc:sldMk cId="2169672294" sldId="414"/>
            <ac:spMk id="6" creationId="{174260EA-ECA9-3083-715C-FFF25AD77F70}"/>
          </ac:spMkLst>
        </pc:spChg>
        <pc:spChg chg="add del mod">
          <ac:chgData name="CJ Yang" userId="9598ce9ced1ecc67" providerId="LiveId" clId="{C30F3C24-DF0B-4CEB-ADE3-D8019A622678}" dt="2026-02-08T19:19:20.195" v="3636" actId="478"/>
          <ac:spMkLst>
            <pc:docMk/>
            <pc:sldMk cId="2169672294" sldId="414"/>
            <ac:spMk id="7" creationId="{E83310AC-E2D5-2B5D-3C73-5667D549EF32}"/>
          </ac:spMkLst>
        </pc:spChg>
        <pc:spChg chg="add mod">
          <ac:chgData name="CJ Yang" userId="9598ce9ced1ecc67" providerId="LiveId" clId="{C30F3C24-DF0B-4CEB-ADE3-D8019A622678}" dt="2026-02-08T19:19:56.153" v="3641" actId="164"/>
          <ac:spMkLst>
            <pc:docMk/>
            <pc:sldMk cId="2169672294" sldId="414"/>
            <ac:spMk id="8" creationId="{254F2683-4ECF-F704-3452-DFF5ABF88822}"/>
          </ac:spMkLst>
        </pc:spChg>
        <pc:spChg chg="add del mod">
          <ac:chgData name="CJ Yang" userId="9598ce9ced1ecc67" providerId="LiveId" clId="{C30F3C24-DF0B-4CEB-ADE3-D8019A622678}" dt="2026-02-08T19:19:31.915" v="3640" actId="478"/>
          <ac:spMkLst>
            <pc:docMk/>
            <pc:sldMk cId="2169672294" sldId="414"/>
            <ac:spMk id="11" creationId="{709A3396-1FA1-D88B-8ECD-040321F343C6}"/>
          </ac:spMkLst>
        </pc:spChg>
        <pc:spChg chg="add del mod">
          <ac:chgData name="CJ Yang" userId="9598ce9ced1ecc67" providerId="LiveId" clId="{C30F3C24-DF0B-4CEB-ADE3-D8019A622678}" dt="2026-02-08T19:17:32.379" v="3568" actId="478"/>
          <ac:spMkLst>
            <pc:docMk/>
            <pc:sldMk cId="2169672294" sldId="414"/>
            <ac:spMk id="14" creationId="{F8AA940E-AB51-BF86-9103-BF89E2329E00}"/>
          </ac:spMkLst>
        </pc:spChg>
        <pc:spChg chg="add mod">
          <ac:chgData name="CJ Yang" userId="9598ce9ced1ecc67" providerId="LiveId" clId="{C30F3C24-DF0B-4CEB-ADE3-D8019A622678}" dt="2026-02-08T19:19:56.153" v="3641" actId="164"/>
          <ac:spMkLst>
            <pc:docMk/>
            <pc:sldMk cId="2169672294" sldId="414"/>
            <ac:spMk id="16" creationId="{4CF57D25-40E9-FA5C-C460-6459F37A8993}"/>
          </ac:spMkLst>
        </pc:spChg>
        <pc:spChg chg="add del mod">
          <ac:chgData name="CJ Yang" userId="9598ce9ced1ecc67" providerId="LiveId" clId="{C30F3C24-DF0B-4CEB-ADE3-D8019A622678}" dt="2026-02-08T19:19:31.165" v="3639" actId="478"/>
          <ac:spMkLst>
            <pc:docMk/>
            <pc:sldMk cId="2169672294" sldId="414"/>
            <ac:spMk id="18" creationId="{A98F70FD-51C6-372C-9B62-35B953A4FEDF}"/>
          </ac:spMkLst>
        </pc:spChg>
        <pc:spChg chg="del">
          <ac:chgData name="CJ Yang" userId="9598ce9ced1ecc67" providerId="LiveId" clId="{C30F3C24-DF0B-4CEB-ADE3-D8019A622678}" dt="2026-02-08T19:08:07.246" v="3169" actId="478"/>
          <ac:spMkLst>
            <pc:docMk/>
            <pc:sldMk cId="2169672294" sldId="414"/>
            <ac:spMk id="19" creationId="{4CD89D65-B182-1006-D38E-1135E5D5821E}"/>
          </ac:spMkLst>
        </pc:spChg>
        <pc:spChg chg="add mod">
          <ac:chgData name="CJ Yang" userId="9598ce9ced1ecc67" providerId="LiveId" clId="{C30F3C24-DF0B-4CEB-ADE3-D8019A622678}" dt="2026-02-08T19:19:56.153" v="3641" actId="164"/>
          <ac:spMkLst>
            <pc:docMk/>
            <pc:sldMk cId="2169672294" sldId="414"/>
            <ac:spMk id="20" creationId="{9072CF90-62D4-F0FE-8A35-89CC61C44AB7}"/>
          </ac:spMkLst>
        </pc:spChg>
        <pc:spChg chg="add del mod">
          <ac:chgData name="CJ Yang" userId="9598ce9ced1ecc67" providerId="LiveId" clId="{C30F3C24-DF0B-4CEB-ADE3-D8019A622678}" dt="2026-02-08T19:19:30.399" v="3638" actId="478"/>
          <ac:spMkLst>
            <pc:docMk/>
            <pc:sldMk cId="2169672294" sldId="414"/>
            <ac:spMk id="21" creationId="{6B008AF5-2811-E0FA-D016-3ED80DA0B0C5}"/>
          </ac:spMkLst>
        </pc:spChg>
        <pc:spChg chg="del">
          <ac:chgData name="CJ Yang" userId="9598ce9ced1ecc67" providerId="LiveId" clId="{C30F3C24-DF0B-4CEB-ADE3-D8019A622678}" dt="2026-02-08T19:08:07.246" v="3169" actId="478"/>
          <ac:spMkLst>
            <pc:docMk/>
            <pc:sldMk cId="2169672294" sldId="414"/>
            <ac:spMk id="22" creationId="{3E0DF6F7-3304-55FD-D78B-50B87EED26CB}"/>
          </ac:spMkLst>
        </pc:spChg>
        <pc:spChg chg="del">
          <ac:chgData name="CJ Yang" userId="9598ce9ced1ecc67" providerId="LiveId" clId="{C30F3C24-DF0B-4CEB-ADE3-D8019A622678}" dt="2026-02-08T19:08:07.246" v="3169" actId="478"/>
          <ac:spMkLst>
            <pc:docMk/>
            <pc:sldMk cId="2169672294" sldId="414"/>
            <ac:spMk id="23" creationId="{1D29E33B-4750-8E6D-7679-3125D5C8184E}"/>
          </ac:spMkLst>
        </pc:spChg>
        <pc:spChg chg="del">
          <ac:chgData name="CJ Yang" userId="9598ce9ced1ecc67" providerId="LiveId" clId="{C30F3C24-DF0B-4CEB-ADE3-D8019A622678}" dt="2026-02-08T19:08:07.246" v="3169" actId="478"/>
          <ac:spMkLst>
            <pc:docMk/>
            <pc:sldMk cId="2169672294" sldId="414"/>
            <ac:spMk id="24" creationId="{D19A50C8-9EE2-CE3B-5589-C7C0376A4F8B}"/>
          </ac:spMkLst>
        </pc:spChg>
        <pc:spChg chg="del">
          <ac:chgData name="CJ Yang" userId="9598ce9ced1ecc67" providerId="LiveId" clId="{C30F3C24-DF0B-4CEB-ADE3-D8019A622678}" dt="2026-02-08T19:08:07.246" v="3169" actId="478"/>
          <ac:spMkLst>
            <pc:docMk/>
            <pc:sldMk cId="2169672294" sldId="414"/>
            <ac:spMk id="26" creationId="{3DC1E2C9-768E-EB73-4154-A602949DE8A3}"/>
          </ac:spMkLst>
        </pc:spChg>
        <pc:spChg chg="add mod">
          <ac:chgData name="CJ Yang" userId="9598ce9ced1ecc67" providerId="LiveId" clId="{C30F3C24-DF0B-4CEB-ADE3-D8019A622678}" dt="2026-02-08T19:19:56.153" v="3641" actId="164"/>
          <ac:spMkLst>
            <pc:docMk/>
            <pc:sldMk cId="2169672294" sldId="414"/>
            <ac:spMk id="27" creationId="{2E1034E3-98CA-FB87-D818-CFD022A33A68}"/>
          </ac:spMkLst>
        </pc:spChg>
        <pc:spChg chg="del">
          <ac:chgData name="CJ Yang" userId="9598ce9ced1ecc67" providerId="LiveId" clId="{C30F3C24-DF0B-4CEB-ADE3-D8019A622678}" dt="2026-02-08T19:08:07.246" v="3169" actId="478"/>
          <ac:spMkLst>
            <pc:docMk/>
            <pc:sldMk cId="2169672294" sldId="414"/>
            <ac:spMk id="29" creationId="{C34C2022-073A-C987-5A3D-14E187DDA0BF}"/>
          </ac:spMkLst>
        </pc:spChg>
        <pc:spChg chg="del">
          <ac:chgData name="CJ Yang" userId="9598ce9ced1ecc67" providerId="LiveId" clId="{C30F3C24-DF0B-4CEB-ADE3-D8019A622678}" dt="2026-02-08T19:08:07.246" v="3169" actId="478"/>
          <ac:spMkLst>
            <pc:docMk/>
            <pc:sldMk cId="2169672294" sldId="414"/>
            <ac:spMk id="30" creationId="{B7B53258-64E7-AD91-EB2A-85BCBB5D11DB}"/>
          </ac:spMkLst>
        </pc:spChg>
        <pc:spChg chg="del">
          <ac:chgData name="CJ Yang" userId="9598ce9ced1ecc67" providerId="LiveId" clId="{C30F3C24-DF0B-4CEB-ADE3-D8019A622678}" dt="2026-02-08T19:08:07.246" v="3169" actId="478"/>
          <ac:spMkLst>
            <pc:docMk/>
            <pc:sldMk cId="2169672294" sldId="414"/>
            <ac:spMk id="31" creationId="{1413D699-C256-5A20-B789-D317F2FC81D0}"/>
          </ac:spMkLst>
        </pc:spChg>
        <pc:spChg chg="add mod">
          <ac:chgData name="CJ Yang" userId="9598ce9ced1ecc67" providerId="LiveId" clId="{C30F3C24-DF0B-4CEB-ADE3-D8019A622678}" dt="2026-02-08T19:19:56.153" v="3641" actId="164"/>
          <ac:spMkLst>
            <pc:docMk/>
            <pc:sldMk cId="2169672294" sldId="414"/>
            <ac:spMk id="32" creationId="{C414044A-4611-3D0F-4EB0-420DC6A5E301}"/>
          </ac:spMkLst>
        </pc:spChg>
        <pc:spChg chg="del">
          <ac:chgData name="CJ Yang" userId="9598ce9ced1ecc67" providerId="LiveId" clId="{C30F3C24-DF0B-4CEB-ADE3-D8019A622678}" dt="2026-02-08T19:08:07.246" v="3169" actId="478"/>
          <ac:spMkLst>
            <pc:docMk/>
            <pc:sldMk cId="2169672294" sldId="414"/>
            <ac:spMk id="35" creationId="{DF4E9FE8-E4B6-A2FF-CA38-F56E32951970}"/>
          </ac:spMkLst>
        </pc:spChg>
        <pc:grpChg chg="add mod">
          <ac:chgData name="CJ Yang" userId="9598ce9ced1ecc67" providerId="LiveId" clId="{C30F3C24-DF0B-4CEB-ADE3-D8019A622678}" dt="2026-02-08T19:19:56.153" v="3641" actId="164"/>
          <ac:grpSpMkLst>
            <pc:docMk/>
            <pc:sldMk cId="2169672294" sldId="414"/>
            <ac:grpSpMk id="34" creationId="{6E1F5AEB-5F0F-FB62-B684-78D6DA0BB906}"/>
          </ac:grpSpMkLst>
        </pc:grpChg>
        <pc:cxnChg chg="add del mod">
          <ac:chgData name="CJ Yang" userId="9598ce9ced1ecc67" providerId="LiveId" clId="{C30F3C24-DF0B-4CEB-ADE3-D8019A622678}" dt="2026-02-08T19:16:11.106" v="3522" actId="478"/>
          <ac:cxnSpMkLst>
            <pc:docMk/>
            <pc:sldMk cId="2169672294" sldId="414"/>
            <ac:cxnSpMk id="10" creationId="{DDB1B464-B4A0-C645-A1DA-C13CDF519FAB}"/>
          </ac:cxnSpMkLst>
        </pc:cxnChg>
        <pc:cxnChg chg="add mod">
          <ac:chgData name="CJ Yang" userId="9598ce9ced1ecc67" providerId="LiveId" clId="{C30F3C24-DF0B-4CEB-ADE3-D8019A622678}" dt="2026-02-08T19:19:56.153" v="3641" actId="164"/>
          <ac:cxnSpMkLst>
            <pc:docMk/>
            <pc:sldMk cId="2169672294" sldId="414"/>
            <ac:cxnSpMk id="13" creationId="{39E59EC8-D1C9-1D00-AD04-339F8DB96EE0}"/>
          </ac:cxnSpMkLst>
        </pc:cxnChg>
        <pc:cxnChg chg="add mod">
          <ac:chgData name="CJ Yang" userId="9598ce9ced1ecc67" providerId="LiveId" clId="{C30F3C24-DF0B-4CEB-ADE3-D8019A622678}" dt="2026-02-08T19:19:56.153" v="3641" actId="164"/>
          <ac:cxnSpMkLst>
            <pc:docMk/>
            <pc:sldMk cId="2169672294" sldId="414"/>
            <ac:cxnSpMk id="17" creationId="{84355FF6-A1B5-6328-B811-5F63E7716CEB}"/>
          </ac:cxnSpMkLst>
        </pc:cxnChg>
        <pc:cxnChg chg="add mod">
          <ac:chgData name="CJ Yang" userId="9598ce9ced1ecc67" providerId="LiveId" clId="{C30F3C24-DF0B-4CEB-ADE3-D8019A622678}" dt="2026-02-08T19:19:56.153" v="3641" actId="164"/>
          <ac:cxnSpMkLst>
            <pc:docMk/>
            <pc:sldMk cId="2169672294" sldId="414"/>
            <ac:cxnSpMk id="25" creationId="{75AD46D6-01D3-A6D0-9C62-6DFEA9D7210D}"/>
          </ac:cxnSpMkLst>
        </pc:cxnChg>
        <pc:cxnChg chg="add mod">
          <ac:chgData name="CJ Yang" userId="9598ce9ced1ecc67" providerId="LiveId" clId="{C30F3C24-DF0B-4CEB-ADE3-D8019A622678}" dt="2026-02-08T19:19:56.153" v="3641" actId="164"/>
          <ac:cxnSpMkLst>
            <pc:docMk/>
            <pc:sldMk cId="2169672294" sldId="414"/>
            <ac:cxnSpMk id="28" creationId="{EFC3945C-B6F8-2DC0-CA76-77FD952594F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EA6F3-53D9-4EA1-B6A6-19BE72866050}" type="datetimeFigureOut">
              <a:rPr lang="en-US" smtClean="0"/>
              <a:t>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2C02C-AE8C-44B9-A3A7-B9AC81CC9ACA}" type="slidenum">
              <a:rPr lang="en-US" smtClean="0"/>
              <a:t>‹#›</a:t>
            </a:fld>
            <a:endParaRPr lang="en-US"/>
          </a:p>
        </p:txBody>
      </p:sp>
    </p:spTree>
    <p:extLst>
      <p:ext uri="{BB962C8B-B14F-4D97-AF65-F5344CB8AC3E}">
        <p14:creationId xmlns:p14="http://schemas.microsoft.com/office/powerpoint/2010/main" val="64059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AFB4-6880-4701-BE77-7E18486DD3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65DECA-1BE2-4EF8-B5F4-8E56BFE5C4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602EF-7F11-46C2-A6AD-4E6785F44211}"/>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B692CC92-C543-40C2-AF39-9AD97DC64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47C4C-C941-46AF-86F9-D63FA7D1B5FF}"/>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3509927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114A-48D6-46F8-B7EB-4B4FFDFCF6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3DE30E-7FD0-415B-BCEB-BE6FE4D2CD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426802-6B8E-4495-A8F7-49A0684F431F}"/>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B7779DCE-95A6-472F-B3D4-0B631E252B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818C0-036F-4BB6-86BD-EDF17B11C454}"/>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15923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46A996-33CC-4E77-B071-CE6865A02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2C807A-C5A2-4F03-98E7-8C40864F9C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1963D-51D8-4721-AEF9-1E05BA7EF33E}"/>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5A01D625-D417-4AB6-89F8-42D15F67C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9DD9D-7608-48AF-9C29-9984B154CEBF}"/>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1078455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7310-BB63-4775-B721-4C8E1D9BD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5C67A-E43A-4112-8DC7-60AD66EA30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EA347-5D15-41E5-841F-505C1EDB0625}"/>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8FD27519-D7B2-4900-A174-418744E4D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A0A91-33CD-4AC3-B4CC-018DB2BA2B0B}"/>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318840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CF4D-C22D-417C-92BB-8703FAB608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8D6425-2694-4E38-BEB6-5F05EF96F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37ABB3-9C94-4DEF-8AA8-730599CB3573}"/>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2C6DB65D-010A-4DB8-BA0A-4719359776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846DF-0B0D-4BD5-96DF-E8574A6EB3A6}"/>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127609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48C3-8301-4ECF-BE8A-17F0A3FA31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EA0B06-2EF6-4F6F-AE1F-1B744594F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2E239E-052D-4477-A27E-4D1E65EE46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B8565-0F9D-4ABD-9C6E-419378776479}"/>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6" name="Footer Placeholder 5">
            <a:extLst>
              <a:ext uri="{FF2B5EF4-FFF2-40B4-BE49-F238E27FC236}">
                <a16:creationId xmlns:a16="http://schemas.microsoft.com/office/drawing/2014/main" id="{BC8D4CD7-B134-49EF-BA88-36939723F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0EDF1-FA79-49D6-8C3C-A0CA50523031}"/>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3419150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0DB7-7B65-453E-9ECC-2EDD11EA81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D5F279-A510-4C45-869F-76C607BD8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F11D9-B2B3-4C0F-9C33-67852AF2B1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179E6A-BF86-483B-9565-38C4E588C0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FCFF58-611A-43A7-8D34-5CF90C97F4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719C3-2F58-403D-A07D-647F631649BF}"/>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8" name="Footer Placeholder 7">
            <a:extLst>
              <a:ext uri="{FF2B5EF4-FFF2-40B4-BE49-F238E27FC236}">
                <a16:creationId xmlns:a16="http://schemas.microsoft.com/office/drawing/2014/main" id="{2C89C4C6-9848-41E2-9E8D-B0667B3A23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78126E-7BFE-47F9-89EB-A4AA975B8016}"/>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282980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6AE7-2F77-4952-9B62-D62F617414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C57EC-283F-4BFC-97DD-580CB8E03CA2}"/>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4" name="Footer Placeholder 3">
            <a:extLst>
              <a:ext uri="{FF2B5EF4-FFF2-40B4-BE49-F238E27FC236}">
                <a16:creationId xmlns:a16="http://schemas.microsoft.com/office/drawing/2014/main" id="{C04385E6-BDBD-4745-9662-7F08E052E8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5ACFE-CEF6-430E-AD68-C0A50F94E56C}"/>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2458556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69F85B-D8C5-4A7F-808A-94BC4C6CBBF6}"/>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3" name="Footer Placeholder 2">
            <a:extLst>
              <a:ext uri="{FF2B5EF4-FFF2-40B4-BE49-F238E27FC236}">
                <a16:creationId xmlns:a16="http://schemas.microsoft.com/office/drawing/2014/main" id="{A2839CC8-E1E5-4781-A0B1-8838AD99C3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E1848-1C48-4187-87F0-08ACA1B65477}"/>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915177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05084-AB9B-4A83-A1B0-3C81994C2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5CF7F-2DB2-4806-9F62-DB3EA8541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0F43F6-52A4-456B-9026-6125726C7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347A1F-AF9E-43FC-8642-F9EA546968A5}"/>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6" name="Footer Placeholder 5">
            <a:extLst>
              <a:ext uri="{FF2B5EF4-FFF2-40B4-BE49-F238E27FC236}">
                <a16:creationId xmlns:a16="http://schemas.microsoft.com/office/drawing/2014/main" id="{FA083C52-7787-452F-A4B1-5E30FB48B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076DC-01BB-4C12-8516-F43AE07FFA6B}"/>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1749724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A23A-916B-4F36-A716-9A6257B4D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60ECAD-7D10-4CC0-BB79-357AE383F3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2F235B-8E72-4445-8F05-8A0683768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EC438-1E24-4E96-BB12-08885F1A3F07}"/>
              </a:ext>
            </a:extLst>
          </p:cNvPr>
          <p:cNvSpPr>
            <a:spLocks noGrp="1"/>
          </p:cNvSpPr>
          <p:nvPr>
            <p:ph type="dt" sz="half" idx="10"/>
          </p:nvPr>
        </p:nvSpPr>
        <p:spPr/>
        <p:txBody>
          <a:bodyPr/>
          <a:lstStyle/>
          <a:p>
            <a:fld id="{25DB3262-B62C-4BD4-9C57-339A0BA49620}" type="datetimeFigureOut">
              <a:rPr lang="en-US" smtClean="0"/>
              <a:t>2/9/2026</a:t>
            </a:fld>
            <a:endParaRPr lang="en-US"/>
          </a:p>
        </p:txBody>
      </p:sp>
      <p:sp>
        <p:nvSpPr>
          <p:cNvPr id="6" name="Footer Placeholder 5">
            <a:extLst>
              <a:ext uri="{FF2B5EF4-FFF2-40B4-BE49-F238E27FC236}">
                <a16:creationId xmlns:a16="http://schemas.microsoft.com/office/drawing/2014/main" id="{282F094F-124C-4EC6-920E-5E04BEAE5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3D76B-973F-484F-8E11-8853C19243B2}"/>
              </a:ext>
            </a:extLst>
          </p:cNvPr>
          <p:cNvSpPr>
            <a:spLocks noGrp="1"/>
          </p:cNvSpPr>
          <p:nvPr>
            <p:ph type="sldNum" sz="quarter" idx="12"/>
          </p:nvPr>
        </p:nvSpPr>
        <p:spPr/>
        <p:txBody>
          <a:bodyPr/>
          <a:lstStyle/>
          <a:p>
            <a:fld id="{B701AEE4-71A1-4295-BE27-6ABB847E4E5F}" type="slidenum">
              <a:rPr lang="en-US" smtClean="0"/>
              <a:t>‹#›</a:t>
            </a:fld>
            <a:endParaRPr lang="en-US"/>
          </a:p>
        </p:txBody>
      </p:sp>
    </p:spTree>
    <p:extLst>
      <p:ext uri="{BB962C8B-B14F-4D97-AF65-F5344CB8AC3E}">
        <p14:creationId xmlns:p14="http://schemas.microsoft.com/office/powerpoint/2010/main" val="392725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DF52C4-861C-4AAB-A0BC-9ADA2C726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75BA90-DD12-4020-9E53-8E0CE9A7F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0F094B-D0DF-4498-B996-339686C21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B3262-B62C-4BD4-9C57-339A0BA49620}" type="datetimeFigureOut">
              <a:rPr lang="en-US" smtClean="0"/>
              <a:t>2/9/2026</a:t>
            </a:fld>
            <a:endParaRPr lang="en-US"/>
          </a:p>
        </p:txBody>
      </p:sp>
      <p:sp>
        <p:nvSpPr>
          <p:cNvPr id="5" name="Footer Placeholder 4">
            <a:extLst>
              <a:ext uri="{FF2B5EF4-FFF2-40B4-BE49-F238E27FC236}">
                <a16:creationId xmlns:a16="http://schemas.microsoft.com/office/drawing/2014/main" id="{87EDD2B2-AD17-4539-84B3-ABE754226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25AF79-640F-4523-8EA5-600AFC966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1AEE4-71A1-4295-BE27-6ABB847E4E5F}" type="slidenum">
              <a:rPr lang="en-US" smtClean="0"/>
              <a:t>‹#›</a:t>
            </a:fld>
            <a:endParaRPr lang="en-US"/>
          </a:p>
        </p:txBody>
      </p:sp>
    </p:spTree>
    <p:extLst>
      <p:ext uri="{BB962C8B-B14F-4D97-AF65-F5344CB8AC3E}">
        <p14:creationId xmlns:p14="http://schemas.microsoft.com/office/powerpoint/2010/main" val="704479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 Id="rId5" Type="http://schemas.openxmlformats.org/officeDocument/2006/relationships/image" Target="../media/image270.png"/><Relationship Id="rId4" Type="http://schemas.openxmlformats.org/officeDocument/2006/relationships/image" Target="../media/image2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57.jpeg"/><Relationship Id="rId1" Type="http://schemas.openxmlformats.org/officeDocument/2006/relationships/slideLayout" Target="../slideLayouts/slideLayout7.xml"/><Relationship Id="rId4" Type="http://schemas.openxmlformats.org/officeDocument/2006/relationships/image" Target="../media/image273.png"/></Relationships>
</file>

<file path=ppt/slides/_rels/slide106.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7.xml"/><Relationship Id="rId5" Type="http://schemas.openxmlformats.org/officeDocument/2006/relationships/image" Target="../media/image280.svg"/><Relationship Id="rId4" Type="http://schemas.openxmlformats.org/officeDocument/2006/relationships/image" Target="../media/image279.png"/></Relationships>
</file>

<file path=ppt/slides/_rels/slide109.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1.png"/><Relationship Id="rId1" Type="http://schemas.openxmlformats.org/officeDocument/2006/relationships/slideLayout" Target="../slideLayouts/slideLayout7.xml"/><Relationship Id="rId4" Type="http://schemas.openxmlformats.org/officeDocument/2006/relationships/image" Target="../media/image531.png"/></Relationships>
</file>

<file path=ppt/slides/_rels/slide22.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521.png"/><Relationship Id="rId7" Type="http://schemas.openxmlformats.org/officeDocument/2006/relationships/image" Target="../media/image561.png"/><Relationship Id="rId2" Type="http://schemas.openxmlformats.org/officeDocument/2006/relationships/image" Target="../media/image511.png"/><Relationship Id="rId1" Type="http://schemas.openxmlformats.org/officeDocument/2006/relationships/slideLayout" Target="../slideLayouts/slideLayout7.xml"/><Relationship Id="rId6" Type="http://schemas.openxmlformats.org/officeDocument/2006/relationships/image" Target="../media/image551.png"/><Relationship Id="rId5" Type="http://schemas.openxmlformats.org/officeDocument/2006/relationships/image" Target="../media/image541.png"/><Relationship Id="rId4" Type="http://schemas.openxmlformats.org/officeDocument/2006/relationships/image" Target="../media/image531.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320.png"/><Relationship Id="rId4" Type="http://schemas.openxmlformats.org/officeDocument/2006/relationships/image" Target="../media/image3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40.png"/><Relationship Id="rId1" Type="http://schemas.openxmlformats.org/officeDocument/2006/relationships/slideLayout" Target="../slideLayouts/slideLayout7.xml"/><Relationship Id="rId4" Type="http://schemas.openxmlformats.org/officeDocument/2006/relationships/image" Target="../media/image118.sv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58.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png"/><Relationship Id="rId2" Type="http://schemas.openxmlformats.org/officeDocument/2006/relationships/image" Target="../media/image1130.png"/><Relationship Id="rId1" Type="http://schemas.openxmlformats.org/officeDocument/2006/relationships/slideLayout" Target="../slideLayouts/slideLayout7.xml"/><Relationship Id="rId6" Type="http://schemas.openxmlformats.org/officeDocument/2006/relationships/image" Target="../media/image1170.png"/><Relationship Id="rId11" Type="http://schemas.openxmlformats.org/officeDocument/2006/relationships/image" Target="../media/image127.png"/><Relationship Id="rId5" Type="http://schemas.openxmlformats.org/officeDocument/2006/relationships/image" Target="../media/image1160.png"/><Relationship Id="rId10" Type="http://schemas.openxmlformats.org/officeDocument/2006/relationships/image" Target="../media/image126.png"/><Relationship Id="rId4" Type="http://schemas.openxmlformats.org/officeDocument/2006/relationships/image" Target="../media/image1150.png"/><Relationship Id="rId9" Type="http://schemas.openxmlformats.org/officeDocument/2006/relationships/image" Target="../media/image1200.png"/></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300.png"/><Relationship Id="rId13" Type="http://schemas.openxmlformats.org/officeDocument/2006/relationships/image" Target="../media/image135.png"/><Relationship Id="rId3" Type="http://schemas.openxmlformats.org/officeDocument/2006/relationships/image" Target="../media/image1240.png"/><Relationship Id="rId7" Type="http://schemas.openxmlformats.org/officeDocument/2006/relationships/image" Target="../media/image1290.png"/><Relationship Id="rId12" Type="http://schemas.openxmlformats.org/officeDocument/2006/relationships/image" Target="../media/image134.png"/><Relationship Id="rId2" Type="http://schemas.openxmlformats.org/officeDocument/2006/relationships/image" Target="../media/image123.png"/><Relationship Id="rId16"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270.png"/><Relationship Id="rId11" Type="http://schemas.openxmlformats.org/officeDocument/2006/relationships/image" Target="../media/image133.png"/><Relationship Id="rId5" Type="http://schemas.openxmlformats.org/officeDocument/2006/relationships/image" Target="../media/image1260.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10.png"/><Relationship Id="rId14" Type="http://schemas.openxmlformats.org/officeDocument/2006/relationships/image" Target="../media/image136.png"/></Relationships>
</file>

<file path=ppt/slides/_rels/slide61.xml.rels><?xml version="1.0" encoding="UTF-8" standalone="yes"?>
<Relationships xmlns="http://schemas.openxmlformats.org/package/2006/relationships"><Relationship Id="rId7" Type="http://schemas.openxmlformats.org/officeDocument/2006/relationships/image" Target="../media/image142.png"/><Relationship Id="rId2" Type="http://schemas.openxmlformats.org/officeDocument/2006/relationships/image" Target="../media/image1380.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image" Target="../media/image140.png"/></Relationships>
</file>

<file path=ppt/slides/_rels/slide62.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7.png"/><Relationship Id="rId3" Type="http://schemas.openxmlformats.org/officeDocument/2006/relationships/image" Target="../media/image1580.png"/><Relationship Id="rId7" Type="http://schemas.openxmlformats.org/officeDocument/2006/relationships/image" Target="../media/image162.png"/><Relationship Id="rId12" Type="http://schemas.openxmlformats.org/officeDocument/2006/relationships/image" Target="../media/image166.png"/><Relationship Id="rId2" Type="http://schemas.openxmlformats.org/officeDocument/2006/relationships/image" Target="../media/image1570.png"/><Relationship Id="rId1" Type="http://schemas.openxmlformats.org/officeDocument/2006/relationships/slideLayout" Target="../slideLayouts/slideLayout7.xml"/><Relationship Id="rId11" Type="http://schemas.openxmlformats.org/officeDocument/2006/relationships/image" Target="../media/image165.png"/><Relationship Id="rId5" Type="http://schemas.openxmlformats.org/officeDocument/2006/relationships/image" Target="../media/image160.png"/><Relationship Id="rId10" Type="http://schemas.openxmlformats.org/officeDocument/2006/relationships/image" Target="../media/image164.png"/><Relationship Id="rId4" Type="http://schemas.openxmlformats.org/officeDocument/2006/relationships/image" Target="../media/image159.png"/><Relationship Id="rId9" Type="http://schemas.openxmlformats.org/officeDocument/2006/relationships/image" Target="../media/image163.png"/></Relationships>
</file>

<file path=ppt/slides/_rels/slide67.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2" Type="http://schemas.openxmlformats.org/officeDocument/2006/relationships/image" Target="../media/image1670.png"/><Relationship Id="rId16"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24.bin"/></Relationships>
</file>

<file path=ppt/slides/_rels/slide69.xml.rels><?xml version="1.0" encoding="UTF-8" standalone="yes"?>
<Relationships xmlns="http://schemas.openxmlformats.org/package/2006/relationships"><Relationship Id="rId3" Type="http://schemas.openxmlformats.org/officeDocument/2006/relationships/image" Target="../media/image125.bin"/><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8.png"/><Relationship Id="rId4" Type="http://schemas.openxmlformats.org/officeDocument/2006/relationships/image" Target="../media/image1110.png"/></Relationships>
</file>

<file path=ppt/slides/_rels/slide7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0.png"/><Relationship Id="rId7" Type="http://schemas.openxmlformats.org/officeDocument/2006/relationships/image" Target="../media/image1870.png"/><Relationship Id="rId2" Type="http://schemas.openxmlformats.org/officeDocument/2006/relationships/image" Target="../media/image1820.png"/><Relationship Id="rId1" Type="http://schemas.openxmlformats.org/officeDocument/2006/relationships/slideLayout" Target="../slideLayouts/slideLayout7.xml"/><Relationship Id="rId6" Type="http://schemas.openxmlformats.org/officeDocument/2006/relationships/image" Target="../media/image1860.png"/><Relationship Id="rId5" Type="http://schemas.openxmlformats.org/officeDocument/2006/relationships/image" Target="../media/image1850.png"/><Relationship Id="rId4" Type="http://schemas.openxmlformats.org/officeDocument/2006/relationships/image" Target="../media/image184.png"/></Relationships>
</file>

<file path=ppt/slides/_rels/slide71.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75.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7.xml"/><Relationship Id="rId6" Type="http://schemas.openxmlformats.org/officeDocument/2006/relationships/image" Target="../media/image217.png"/><Relationship Id="rId5" Type="http://schemas.openxmlformats.org/officeDocument/2006/relationships/image" Target="../media/image216.png"/><Relationship Id="rId10" Type="http://schemas.openxmlformats.org/officeDocument/2006/relationships/image" Target="../media/image221.png"/><Relationship Id="rId4" Type="http://schemas.openxmlformats.org/officeDocument/2006/relationships/image" Target="../media/image215.png"/><Relationship Id="rId9" Type="http://schemas.openxmlformats.org/officeDocument/2006/relationships/image" Target="../media/image220.png"/></Relationships>
</file>

<file path=ppt/slides/_rels/slide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85.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8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7.xml"/><Relationship Id="rId6" Type="http://schemas.openxmlformats.org/officeDocument/2006/relationships/image" Target="../media/image241.png"/><Relationship Id="rId5" Type="http://schemas.openxmlformats.org/officeDocument/2006/relationships/image" Target="../media/image240.jpg"/><Relationship Id="rId4" Type="http://schemas.openxmlformats.org/officeDocument/2006/relationships/image" Target="../media/image239.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42.jpeg"/><Relationship Id="rId7" Type="http://schemas.openxmlformats.org/officeDocument/2006/relationships/image" Target="../media/image249.png"/><Relationship Id="rId2" Type="http://schemas.openxmlformats.org/officeDocument/2006/relationships/image" Target="../media/image241.jpeg"/><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5.png"/><Relationship Id="rId4" Type="http://schemas.openxmlformats.org/officeDocument/2006/relationships/image" Target="../media/image244.png"/></Relationships>
</file>

<file path=ppt/slides/_rels/slide9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4.png"/><Relationship Id="rId1" Type="http://schemas.openxmlformats.org/officeDocument/2006/relationships/slideLayout" Target="../slideLayouts/slideLayout7.xml"/><Relationship Id="rId4" Type="http://schemas.openxmlformats.org/officeDocument/2006/relationships/image" Target="../media/image258.png"/></Relationships>
</file>

<file path=ppt/slides/_rels/slide9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 Id="rId5" Type="http://schemas.openxmlformats.org/officeDocument/2006/relationships/image" Target="../media/image262.png"/><Relationship Id="rId4" Type="http://schemas.openxmlformats.org/officeDocument/2006/relationships/image" Target="../media/image261.png"/></Relationships>
</file>

<file path=ppt/slides/_rels/slide9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 Id="rId5" Type="http://schemas.openxmlformats.org/officeDocument/2006/relationships/image" Target="../media/image266.png"/><Relationship Id="rId4" Type="http://schemas.openxmlformats.org/officeDocument/2006/relationships/image" Target="../media/image2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3CD706-D51E-9F5F-97B6-5C7934FA7D86}"/>
              </a:ext>
            </a:extLst>
          </p:cNvPr>
          <p:cNvSpPr txBox="1"/>
          <p:nvPr/>
        </p:nvSpPr>
        <p:spPr>
          <a:xfrm>
            <a:off x="223934" y="185986"/>
            <a:ext cx="11676594" cy="523220"/>
          </a:xfrm>
          <a:prstGeom prst="rect">
            <a:avLst/>
          </a:prstGeom>
          <a:noFill/>
        </p:spPr>
        <p:txBody>
          <a:bodyPr wrap="none" rtlCol="0">
            <a:spAutoFit/>
          </a:bodyPr>
          <a:lstStyle/>
          <a:p>
            <a:r>
              <a:rPr lang="en-US" sz="2800" b="1" dirty="0">
                <a:solidFill>
                  <a:srgbClr val="1E6800"/>
                </a:solidFill>
                <a:latin typeface="Arial" panose="020B0604020202020204" pitchFamily="34" charset="0"/>
                <a:cs typeface="Arial" panose="020B0604020202020204" pitchFamily="34" charset="0"/>
              </a:rPr>
              <a:t>25</a:t>
            </a:r>
            <a:r>
              <a:rPr lang="en-US" sz="2800" b="1" baseline="30000" dirty="0">
                <a:solidFill>
                  <a:srgbClr val="1E6800"/>
                </a:solidFill>
                <a:latin typeface="Arial" panose="020B0604020202020204" pitchFamily="34" charset="0"/>
                <a:cs typeface="Arial" panose="020B0604020202020204" pitchFamily="34" charset="0"/>
              </a:rPr>
              <a:t>th</a:t>
            </a:r>
            <a:r>
              <a:rPr lang="en-US" sz="2800" b="1" dirty="0">
                <a:solidFill>
                  <a:srgbClr val="1E6800"/>
                </a:solidFill>
                <a:latin typeface="Arial" panose="020B0604020202020204" pitchFamily="34" charset="0"/>
                <a:cs typeface="Arial" panose="020B0604020202020204" pitchFamily="34" charset="0"/>
              </a:rPr>
              <a:t> International Master in Plant Genetics, Genomics and Breeding</a:t>
            </a:r>
          </a:p>
        </p:txBody>
      </p:sp>
      <p:sp>
        <p:nvSpPr>
          <p:cNvPr id="6" name="TextBox 5">
            <a:extLst>
              <a:ext uri="{FF2B5EF4-FFF2-40B4-BE49-F238E27FC236}">
                <a16:creationId xmlns:a16="http://schemas.microsoft.com/office/drawing/2014/main" id="{D842C31D-EBBF-73D6-0950-7BE1F0468290}"/>
              </a:ext>
            </a:extLst>
          </p:cNvPr>
          <p:cNvSpPr txBox="1"/>
          <p:nvPr/>
        </p:nvSpPr>
        <p:spPr>
          <a:xfrm>
            <a:off x="223934" y="828741"/>
            <a:ext cx="6623929" cy="461665"/>
          </a:xfrm>
          <a:prstGeom prst="rect">
            <a:avLst/>
          </a:prstGeom>
          <a:noFill/>
        </p:spPr>
        <p:txBody>
          <a:bodyPr wrap="none" rtlCol="0">
            <a:spAutoFit/>
          </a:bodyPr>
          <a:lstStyle/>
          <a:p>
            <a:r>
              <a:rPr lang="en-US" sz="2400" dirty="0">
                <a:solidFill>
                  <a:srgbClr val="1E6800"/>
                </a:solidFill>
                <a:latin typeface="Arial" panose="020B0604020202020204" pitchFamily="34" charset="0"/>
                <a:cs typeface="Arial" panose="020B0604020202020204" pitchFamily="34" charset="0"/>
              </a:rPr>
              <a:t>Unit 7: Marker enabled prediction and selection</a:t>
            </a:r>
          </a:p>
        </p:txBody>
      </p:sp>
      <p:pic>
        <p:nvPicPr>
          <p:cNvPr id="10" name="Graphic 9" descr="Connections with solid fill">
            <a:extLst>
              <a:ext uri="{FF2B5EF4-FFF2-40B4-BE49-F238E27FC236}">
                <a16:creationId xmlns:a16="http://schemas.microsoft.com/office/drawing/2014/main" id="{4006BD72-7169-7B3A-1E33-E4401E5A2F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00732" y="3328860"/>
            <a:ext cx="1828800" cy="1828800"/>
          </a:xfrm>
          <a:prstGeom prst="rect">
            <a:avLst/>
          </a:prstGeom>
        </p:spPr>
      </p:pic>
      <p:pic>
        <p:nvPicPr>
          <p:cNvPr id="14" name="Graphic 13" descr="Cycle with people with solid fill">
            <a:extLst>
              <a:ext uri="{FF2B5EF4-FFF2-40B4-BE49-F238E27FC236}">
                <a16:creationId xmlns:a16="http://schemas.microsoft.com/office/drawing/2014/main" id="{816D6B4D-421C-B9AA-5AB0-E76D3779E0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8357" y="3328860"/>
            <a:ext cx="1828800" cy="1828800"/>
          </a:xfrm>
          <a:prstGeom prst="rect">
            <a:avLst/>
          </a:prstGeom>
        </p:spPr>
      </p:pic>
      <p:pic>
        <p:nvPicPr>
          <p:cNvPr id="16" name="Graphic 15" descr="Management with solid fill">
            <a:extLst>
              <a:ext uri="{FF2B5EF4-FFF2-40B4-BE49-F238E27FC236}">
                <a16:creationId xmlns:a16="http://schemas.microsoft.com/office/drawing/2014/main" id="{2114B68E-914A-BD7B-E7F3-DBDF5D820A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9545" y="3328860"/>
            <a:ext cx="1828800" cy="1828800"/>
          </a:xfrm>
          <a:prstGeom prst="rect">
            <a:avLst/>
          </a:prstGeom>
        </p:spPr>
      </p:pic>
      <p:sp>
        <p:nvSpPr>
          <p:cNvPr id="17" name="TextBox 16">
            <a:extLst>
              <a:ext uri="{FF2B5EF4-FFF2-40B4-BE49-F238E27FC236}">
                <a16:creationId xmlns:a16="http://schemas.microsoft.com/office/drawing/2014/main" id="{A0CF8C1A-0306-A84D-5F6B-E8A57878CFA8}"/>
              </a:ext>
            </a:extLst>
          </p:cNvPr>
          <p:cNvSpPr txBox="1"/>
          <p:nvPr/>
        </p:nvSpPr>
        <p:spPr>
          <a:xfrm>
            <a:off x="662468" y="2014623"/>
            <a:ext cx="10828605" cy="646331"/>
          </a:xfrm>
          <a:prstGeom prst="rect">
            <a:avLst/>
          </a:prstGeom>
          <a:noFill/>
        </p:spPr>
        <p:txBody>
          <a:bodyPr wrap="none" rtlCol="0">
            <a:spAutoFit/>
          </a:bodyPr>
          <a:lstStyle/>
          <a:p>
            <a:r>
              <a:rPr lang="en-US" sz="3600" b="1" dirty="0">
                <a:solidFill>
                  <a:srgbClr val="1E6800"/>
                </a:solidFill>
                <a:latin typeface="Arial" panose="020B0604020202020204" pitchFamily="34" charset="0"/>
                <a:cs typeface="Arial" panose="020B0604020202020204" pitchFamily="34" charset="0"/>
              </a:rPr>
              <a:t>IBD, IBS, Genetic Distance, Population Structure</a:t>
            </a:r>
          </a:p>
        </p:txBody>
      </p:sp>
      <p:sp>
        <p:nvSpPr>
          <p:cNvPr id="18" name="TextBox 17">
            <a:extLst>
              <a:ext uri="{FF2B5EF4-FFF2-40B4-BE49-F238E27FC236}">
                <a16:creationId xmlns:a16="http://schemas.microsoft.com/office/drawing/2014/main" id="{1F939A7E-1CC0-7D28-716E-30464C638234}"/>
              </a:ext>
            </a:extLst>
          </p:cNvPr>
          <p:cNvSpPr txBox="1"/>
          <p:nvPr/>
        </p:nvSpPr>
        <p:spPr>
          <a:xfrm>
            <a:off x="662468" y="3513314"/>
            <a:ext cx="2816797" cy="1287532"/>
          </a:xfrm>
          <a:prstGeom prst="rect">
            <a:avLst/>
          </a:prstGeom>
          <a:noFill/>
        </p:spPr>
        <p:txBody>
          <a:bodyPr wrap="none" rtlCol="0">
            <a:spAutoFit/>
          </a:bodyPr>
          <a:lstStyle/>
          <a:p>
            <a:pPr>
              <a:lnSpc>
                <a:spcPct val="150000"/>
              </a:lnSpc>
            </a:pPr>
            <a:r>
              <a:rPr lang="en-US" dirty="0">
                <a:solidFill>
                  <a:srgbClr val="1E6800"/>
                </a:solidFill>
                <a:latin typeface="Arial" panose="020B0604020202020204" pitchFamily="34" charset="0"/>
                <a:cs typeface="Arial" panose="020B0604020202020204" pitchFamily="34" charset="0"/>
              </a:rPr>
              <a:t>CJ Yang</a:t>
            </a:r>
          </a:p>
          <a:p>
            <a:pPr>
              <a:lnSpc>
                <a:spcPct val="150000"/>
              </a:lnSpc>
            </a:pPr>
            <a:r>
              <a:rPr lang="en-US" dirty="0">
                <a:solidFill>
                  <a:srgbClr val="1E6800"/>
                </a:solidFill>
                <a:latin typeface="Arial" panose="020B0604020202020204" pitchFamily="34" charset="0"/>
                <a:cs typeface="Arial" panose="020B0604020202020204" pitchFamily="34" charset="0"/>
              </a:rPr>
              <a:t>cjyang90@uwalumni.com</a:t>
            </a:r>
          </a:p>
          <a:p>
            <a:pPr>
              <a:lnSpc>
                <a:spcPct val="150000"/>
              </a:lnSpc>
            </a:pPr>
            <a:r>
              <a:rPr lang="en-US" dirty="0">
                <a:solidFill>
                  <a:srgbClr val="1E6800"/>
                </a:solidFill>
                <a:latin typeface="Arial" panose="020B0604020202020204" pitchFamily="34" charset="0"/>
                <a:cs typeface="Arial" panose="020B0604020202020204" pitchFamily="34" charset="0"/>
              </a:rPr>
              <a:t>cjyang-work.github.io</a:t>
            </a:r>
          </a:p>
        </p:txBody>
      </p:sp>
      <p:sp>
        <p:nvSpPr>
          <p:cNvPr id="19" name="TextBox 18">
            <a:extLst>
              <a:ext uri="{FF2B5EF4-FFF2-40B4-BE49-F238E27FC236}">
                <a16:creationId xmlns:a16="http://schemas.microsoft.com/office/drawing/2014/main" id="{F486AE57-A0CA-4154-F924-457B5EE4DB15}"/>
              </a:ext>
            </a:extLst>
          </p:cNvPr>
          <p:cNvSpPr txBox="1"/>
          <p:nvPr/>
        </p:nvSpPr>
        <p:spPr>
          <a:xfrm>
            <a:off x="662468" y="2902468"/>
            <a:ext cx="2056973" cy="369332"/>
          </a:xfrm>
          <a:prstGeom prst="rect">
            <a:avLst/>
          </a:prstGeom>
          <a:noFill/>
        </p:spPr>
        <p:txBody>
          <a:bodyPr wrap="none" rtlCol="0">
            <a:spAutoFit/>
          </a:bodyPr>
          <a:lstStyle/>
          <a:p>
            <a:r>
              <a:rPr lang="en-US" dirty="0">
                <a:solidFill>
                  <a:srgbClr val="1E6800"/>
                </a:solidFill>
                <a:latin typeface="Arial" panose="020B0604020202020204" pitchFamily="34" charset="0"/>
                <a:cs typeface="Arial" panose="020B0604020202020204" pitchFamily="34" charset="0"/>
              </a:rPr>
              <a:t>Feb 12 – 13, 2026</a:t>
            </a:r>
          </a:p>
        </p:txBody>
      </p:sp>
      <p:cxnSp>
        <p:nvCxnSpPr>
          <p:cNvPr id="21" name="Straight Connector 20">
            <a:extLst>
              <a:ext uri="{FF2B5EF4-FFF2-40B4-BE49-F238E27FC236}">
                <a16:creationId xmlns:a16="http://schemas.microsoft.com/office/drawing/2014/main" id="{58CCD4F6-A882-172B-FD78-20D279423C9D}"/>
              </a:ext>
            </a:extLst>
          </p:cNvPr>
          <p:cNvCxnSpPr/>
          <p:nvPr/>
        </p:nvCxnSpPr>
        <p:spPr>
          <a:xfrm>
            <a:off x="0" y="1520890"/>
            <a:ext cx="12192000" cy="0"/>
          </a:xfrm>
          <a:prstGeom prst="line">
            <a:avLst/>
          </a:prstGeom>
          <a:ln w="38100">
            <a:solidFill>
              <a:srgbClr val="1E68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AD7950-94F6-853B-266B-9196034D5669}"/>
              </a:ext>
            </a:extLst>
          </p:cNvPr>
          <p:cNvCxnSpPr/>
          <p:nvPr/>
        </p:nvCxnSpPr>
        <p:spPr>
          <a:xfrm>
            <a:off x="0" y="1607976"/>
            <a:ext cx="12192000" cy="0"/>
          </a:xfrm>
          <a:prstGeom prst="line">
            <a:avLst/>
          </a:prstGeom>
          <a:ln w="19050">
            <a:solidFill>
              <a:srgbClr val="1E6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85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a:t>
            </a:r>
          </a:p>
        </p:txBody>
      </p:sp>
      <p:grpSp>
        <p:nvGrpSpPr>
          <p:cNvPr id="34" name="Group 33">
            <a:extLst>
              <a:ext uri="{FF2B5EF4-FFF2-40B4-BE49-F238E27FC236}">
                <a16:creationId xmlns:a16="http://schemas.microsoft.com/office/drawing/2014/main" id="{2AC29C45-05CB-0A6F-BC19-4A89D7145FBE}"/>
              </a:ext>
            </a:extLst>
          </p:cNvPr>
          <p:cNvGrpSpPr/>
          <p:nvPr/>
        </p:nvGrpSpPr>
        <p:grpSpPr>
          <a:xfrm>
            <a:off x="642663" y="1168195"/>
            <a:ext cx="2194560" cy="3657600"/>
            <a:chOff x="3901440" y="1907178"/>
            <a:chExt cx="2194560" cy="3657600"/>
          </a:xfrm>
        </p:grpSpPr>
        <p:sp>
          <p:nvSpPr>
            <p:cNvPr id="35" name="Oval 34">
              <a:extLst>
                <a:ext uri="{FF2B5EF4-FFF2-40B4-BE49-F238E27FC236}">
                  <a16:creationId xmlns:a16="http://schemas.microsoft.com/office/drawing/2014/main" id="{E15C0AC3-E22A-4E9D-D1BF-7E70CAC786D1}"/>
                </a:ext>
              </a:extLst>
            </p:cNvPr>
            <p:cNvSpPr/>
            <p:nvPr/>
          </p:nvSpPr>
          <p:spPr>
            <a:xfrm>
              <a:off x="390144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AB</a:t>
              </a:r>
            </a:p>
          </p:txBody>
        </p:sp>
        <p:sp>
          <p:nvSpPr>
            <p:cNvPr id="36" name="Oval 35">
              <a:extLst>
                <a:ext uri="{FF2B5EF4-FFF2-40B4-BE49-F238E27FC236}">
                  <a16:creationId xmlns:a16="http://schemas.microsoft.com/office/drawing/2014/main" id="{63008360-8F77-52C3-2204-F0653D68F795}"/>
                </a:ext>
              </a:extLst>
            </p:cNvPr>
            <p:cNvSpPr/>
            <p:nvPr/>
          </p:nvSpPr>
          <p:spPr>
            <a:xfrm>
              <a:off x="536448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CD</a:t>
              </a:r>
            </a:p>
          </p:txBody>
        </p:sp>
        <p:sp>
          <p:nvSpPr>
            <p:cNvPr id="37" name="Oval 36">
              <a:extLst>
                <a:ext uri="{FF2B5EF4-FFF2-40B4-BE49-F238E27FC236}">
                  <a16:creationId xmlns:a16="http://schemas.microsoft.com/office/drawing/2014/main" id="{FAA05260-F198-06AA-FFD3-089DDC32B831}"/>
                </a:ext>
              </a:extLst>
            </p:cNvPr>
            <p:cNvSpPr/>
            <p:nvPr/>
          </p:nvSpPr>
          <p:spPr>
            <a:xfrm>
              <a:off x="390144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sp>
          <p:nvSpPr>
            <p:cNvPr id="38" name="Oval 37">
              <a:extLst>
                <a:ext uri="{FF2B5EF4-FFF2-40B4-BE49-F238E27FC236}">
                  <a16:creationId xmlns:a16="http://schemas.microsoft.com/office/drawing/2014/main" id="{7C7AE22B-8BDD-6EF4-F88E-7E2E88CC69C3}"/>
                </a:ext>
              </a:extLst>
            </p:cNvPr>
            <p:cNvSpPr/>
            <p:nvPr/>
          </p:nvSpPr>
          <p:spPr>
            <a:xfrm>
              <a:off x="536448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cxnSp>
          <p:nvCxnSpPr>
            <p:cNvPr id="39" name="Straight Connector 38">
              <a:extLst>
                <a:ext uri="{FF2B5EF4-FFF2-40B4-BE49-F238E27FC236}">
                  <a16:creationId xmlns:a16="http://schemas.microsoft.com/office/drawing/2014/main" id="{57D8D91F-F2F3-A536-0EE6-D93931DFFBF2}"/>
                </a:ext>
              </a:extLst>
            </p:cNvPr>
            <p:cNvCxnSpPr>
              <a:cxnSpLocks/>
              <a:stCxn id="37" idx="6"/>
              <a:endCxn id="38" idx="2"/>
            </p:cNvCxnSpPr>
            <p:nvPr/>
          </p:nvCxnSpPr>
          <p:spPr>
            <a:xfrm>
              <a:off x="4632960" y="373597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4D1EE3-5A46-A5F8-D783-215BC414FA39}"/>
                </a:ext>
              </a:extLst>
            </p:cNvPr>
            <p:cNvCxnSpPr>
              <a:cxnSpLocks/>
              <a:stCxn id="35" idx="4"/>
              <a:endCxn id="37" idx="0"/>
            </p:cNvCxnSpPr>
            <p:nvPr/>
          </p:nvCxnSpPr>
          <p:spPr>
            <a:xfrm>
              <a:off x="4267200" y="2638698"/>
              <a:ext cx="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F21FFA-BAF4-6E19-DD81-86E9B81782BD}"/>
                </a:ext>
              </a:extLst>
            </p:cNvPr>
            <p:cNvCxnSpPr>
              <a:cxnSpLocks/>
              <a:stCxn id="35" idx="4"/>
              <a:endCxn id="38" idx="0"/>
            </p:cNvCxnSpPr>
            <p:nvPr/>
          </p:nvCxnSpPr>
          <p:spPr>
            <a:xfrm>
              <a:off x="4267200" y="2638698"/>
              <a:ext cx="146304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C7B4EB-ED2B-2804-7E52-C2F7593ED3D3}"/>
                </a:ext>
              </a:extLst>
            </p:cNvPr>
            <p:cNvCxnSpPr>
              <a:cxnSpLocks/>
              <a:stCxn id="36" idx="4"/>
              <a:endCxn id="37" idx="0"/>
            </p:cNvCxnSpPr>
            <p:nvPr/>
          </p:nvCxnSpPr>
          <p:spPr>
            <a:xfrm flipH="1">
              <a:off x="4267200" y="263869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DFA07B-E1C6-7BAD-2C5B-92631E04CB5F}"/>
                </a:ext>
              </a:extLst>
            </p:cNvPr>
            <p:cNvCxnSpPr>
              <a:cxnSpLocks/>
              <a:stCxn id="36" idx="4"/>
              <a:endCxn id="38" idx="0"/>
            </p:cNvCxnSpPr>
            <p:nvPr/>
          </p:nvCxnSpPr>
          <p:spPr>
            <a:xfrm>
              <a:off x="5730240" y="263869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F0BA7B3-AFFB-AE3A-912A-6E031A2654AD}"/>
                </a:ext>
              </a:extLst>
            </p:cNvPr>
            <p:cNvSpPr/>
            <p:nvPr/>
          </p:nvSpPr>
          <p:spPr>
            <a:xfrm>
              <a:off x="4632960" y="48332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AA</a:t>
              </a:r>
            </a:p>
          </p:txBody>
        </p:sp>
        <p:cxnSp>
          <p:nvCxnSpPr>
            <p:cNvPr id="45" name="Straight Connector 44">
              <a:extLst>
                <a:ext uri="{FF2B5EF4-FFF2-40B4-BE49-F238E27FC236}">
                  <a16:creationId xmlns:a16="http://schemas.microsoft.com/office/drawing/2014/main" id="{904DA8DB-503A-03B8-4176-864EC2EA5C6C}"/>
                </a:ext>
              </a:extLst>
            </p:cNvPr>
            <p:cNvCxnSpPr>
              <a:cxnSpLocks/>
              <a:stCxn id="37" idx="4"/>
              <a:endCxn id="44" idx="0"/>
            </p:cNvCxnSpPr>
            <p:nvPr/>
          </p:nvCxnSpPr>
          <p:spPr>
            <a:xfrm>
              <a:off x="426720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744C31D-1057-9B80-9949-75A2D51D3B98}"/>
                </a:ext>
              </a:extLst>
            </p:cNvPr>
            <p:cNvCxnSpPr>
              <a:cxnSpLocks/>
              <a:stCxn id="38" idx="4"/>
              <a:endCxn id="44" idx="0"/>
            </p:cNvCxnSpPr>
            <p:nvPr/>
          </p:nvCxnSpPr>
          <p:spPr>
            <a:xfrm flipH="1">
              <a:off x="499872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A3857DC-5EB6-7C0F-1B41-E4C165852949}"/>
              </a:ext>
            </a:extLst>
          </p:cNvPr>
          <p:cNvGrpSpPr/>
          <p:nvPr/>
        </p:nvGrpSpPr>
        <p:grpSpPr>
          <a:xfrm>
            <a:off x="3538263" y="1168195"/>
            <a:ext cx="2194560" cy="3657600"/>
            <a:chOff x="3901440" y="1907178"/>
            <a:chExt cx="2194560" cy="3657600"/>
          </a:xfrm>
        </p:grpSpPr>
        <p:sp>
          <p:nvSpPr>
            <p:cNvPr id="51" name="Oval 50">
              <a:extLst>
                <a:ext uri="{FF2B5EF4-FFF2-40B4-BE49-F238E27FC236}">
                  <a16:creationId xmlns:a16="http://schemas.microsoft.com/office/drawing/2014/main" id="{FB3FF5BC-7427-EF9E-5584-EB2345EA8581}"/>
                </a:ext>
              </a:extLst>
            </p:cNvPr>
            <p:cNvSpPr/>
            <p:nvPr/>
          </p:nvSpPr>
          <p:spPr>
            <a:xfrm>
              <a:off x="390144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AB</a:t>
              </a:r>
            </a:p>
          </p:txBody>
        </p:sp>
        <p:sp>
          <p:nvSpPr>
            <p:cNvPr id="52" name="Oval 51">
              <a:extLst>
                <a:ext uri="{FF2B5EF4-FFF2-40B4-BE49-F238E27FC236}">
                  <a16:creationId xmlns:a16="http://schemas.microsoft.com/office/drawing/2014/main" id="{077BC1B1-563E-6F3E-E796-D0A845B2909F}"/>
                </a:ext>
              </a:extLst>
            </p:cNvPr>
            <p:cNvSpPr/>
            <p:nvPr/>
          </p:nvSpPr>
          <p:spPr>
            <a:xfrm>
              <a:off x="536448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CD</a:t>
              </a:r>
            </a:p>
          </p:txBody>
        </p:sp>
        <p:sp>
          <p:nvSpPr>
            <p:cNvPr id="53" name="Oval 52">
              <a:extLst>
                <a:ext uri="{FF2B5EF4-FFF2-40B4-BE49-F238E27FC236}">
                  <a16:creationId xmlns:a16="http://schemas.microsoft.com/office/drawing/2014/main" id="{5EDBFBE7-9070-ED8D-0F3E-19987A09BC1E}"/>
                </a:ext>
              </a:extLst>
            </p:cNvPr>
            <p:cNvSpPr/>
            <p:nvPr/>
          </p:nvSpPr>
          <p:spPr>
            <a:xfrm>
              <a:off x="390144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B-</a:t>
              </a:r>
            </a:p>
          </p:txBody>
        </p:sp>
        <p:sp>
          <p:nvSpPr>
            <p:cNvPr id="54" name="Oval 53">
              <a:extLst>
                <a:ext uri="{FF2B5EF4-FFF2-40B4-BE49-F238E27FC236}">
                  <a16:creationId xmlns:a16="http://schemas.microsoft.com/office/drawing/2014/main" id="{883CF807-672B-AAD9-F1BE-1036262DF566}"/>
                </a:ext>
              </a:extLst>
            </p:cNvPr>
            <p:cNvSpPr/>
            <p:nvPr/>
          </p:nvSpPr>
          <p:spPr>
            <a:xfrm>
              <a:off x="536448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B-</a:t>
              </a:r>
            </a:p>
          </p:txBody>
        </p:sp>
        <p:cxnSp>
          <p:nvCxnSpPr>
            <p:cNvPr id="55" name="Straight Connector 54">
              <a:extLst>
                <a:ext uri="{FF2B5EF4-FFF2-40B4-BE49-F238E27FC236}">
                  <a16:creationId xmlns:a16="http://schemas.microsoft.com/office/drawing/2014/main" id="{3BA1FA2D-0FD2-8DD0-4797-5F4AA65F67CD}"/>
                </a:ext>
              </a:extLst>
            </p:cNvPr>
            <p:cNvCxnSpPr>
              <a:cxnSpLocks/>
              <a:stCxn id="53" idx="6"/>
              <a:endCxn id="54" idx="2"/>
            </p:cNvCxnSpPr>
            <p:nvPr/>
          </p:nvCxnSpPr>
          <p:spPr>
            <a:xfrm>
              <a:off x="4632960" y="373597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2136982-F31B-798B-1355-5F53B7845DCB}"/>
                </a:ext>
              </a:extLst>
            </p:cNvPr>
            <p:cNvCxnSpPr>
              <a:cxnSpLocks/>
              <a:stCxn id="51" idx="4"/>
              <a:endCxn id="53" idx="0"/>
            </p:cNvCxnSpPr>
            <p:nvPr/>
          </p:nvCxnSpPr>
          <p:spPr>
            <a:xfrm>
              <a:off x="4267200" y="2638698"/>
              <a:ext cx="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0849A1C-B2B3-94BE-BAAB-B0B580FE3F9E}"/>
                </a:ext>
              </a:extLst>
            </p:cNvPr>
            <p:cNvCxnSpPr>
              <a:cxnSpLocks/>
              <a:stCxn id="51" idx="4"/>
              <a:endCxn id="54" idx="0"/>
            </p:cNvCxnSpPr>
            <p:nvPr/>
          </p:nvCxnSpPr>
          <p:spPr>
            <a:xfrm>
              <a:off x="4267200" y="2638698"/>
              <a:ext cx="146304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4547DB-8C05-FFEA-0A82-EA793883DCD3}"/>
                </a:ext>
              </a:extLst>
            </p:cNvPr>
            <p:cNvCxnSpPr>
              <a:cxnSpLocks/>
              <a:stCxn id="52" idx="4"/>
              <a:endCxn id="53" idx="0"/>
            </p:cNvCxnSpPr>
            <p:nvPr/>
          </p:nvCxnSpPr>
          <p:spPr>
            <a:xfrm flipH="1">
              <a:off x="4267200" y="263869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5ADD1E-953E-C580-9F85-5625906064E0}"/>
                </a:ext>
              </a:extLst>
            </p:cNvPr>
            <p:cNvCxnSpPr>
              <a:cxnSpLocks/>
              <a:stCxn id="52" idx="4"/>
              <a:endCxn id="54" idx="0"/>
            </p:cNvCxnSpPr>
            <p:nvPr/>
          </p:nvCxnSpPr>
          <p:spPr>
            <a:xfrm>
              <a:off x="5730240" y="263869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4D49AD6-68C9-DFFA-63B8-B91B95DBE7E1}"/>
                </a:ext>
              </a:extLst>
            </p:cNvPr>
            <p:cNvSpPr/>
            <p:nvPr/>
          </p:nvSpPr>
          <p:spPr>
            <a:xfrm>
              <a:off x="4632960" y="48332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BB</a:t>
              </a:r>
            </a:p>
          </p:txBody>
        </p:sp>
        <p:cxnSp>
          <p:nvCxnSpPr>
            <p:cNvPr id="61" name="Straight Connector 60">
              <a:extLst>
                <a:ext uri="{FF2B5EF4-FFF2-40B4-BE49-F238E27FC236}">
                  <a16:creationId xmlns:a16="http://schemas.microsoft.com/office/drawing/2014/main" id="{13CB3EBA-52F2-08B8-9831-C7073BA8FA6A}"/>
                </a:ext>
              </a:extLst>
            </p:cNvPr>
            <p:cNvCxnSpPr>
              <a:cxnSpLocks/>
              <a:stCxn id="53" idx="4"/>
              <a:endCxn id="60" idx="0"/>
            </p:cNvCxnSpPr>
            <p:nvPr/>
          </p:nvCxnSpPr>
          <p:spPr>
            <a:xfrm>
              <a:off x="426720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7F674E3-9692-898D-8F72-9563B737D866}"/>
                </a:ext>
              </a:extLst>
            </p:cNvPr>
            <p:cNvCxnSpPr>
              <a:cxnSpLocks/>
              <a:stCxn id="54" idx="4"/>
              <a:endCxn id="60" idx="0"/>
            </p:cNvCxnSpPr>
            <p:nvPr/>
          </p:nvCxnSpPr>
          <p:spPr>
            <a:xfrm flipH="1">
              <a:off x="499872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A3F9CA-F5A6-47EB-DDD0-5E5365CE22CC}"/>
              </a:ext>
            </a:extLst>
          </p:cNvPr>
          <p:cNvGrpSpPr/>
          <p:nvPr/>
        </p:nvGrpSpPr>
        <p:grpSpPr>
          <a:xfrm>
            <a:off x="6433863" y="1168195"/>
            <a:ext cx="2194560" cy="3657600"/>
            <a:chOff x="3901440" y="1907178"/>
            <a:chExt cx="2194560" cy="3657600"/>
          </a:xfrm>
        </p:grpSpPr>
        <p:sp>
          <p:nvSpPr>
            <p:cNvPr id="64" name="Oval 63">
              <a:extLst>
                <a:ext uri="{FF2B5EF4-FFF2-40B4-BE49-F238E27FC236}">
                  <a16:creationId xmlns:a16="http://schemas.microsoft.com/office/drawing/2014/main" id="{47A6DB44-9F7C-FC64-D0FD-A329C21BCFE5}"/>
                </a:ext>
              </a:extLst>
            </p:cNvPr>
            <p:cNvSpPr/>
            <p:nvPr/>
          </p:nvSpPr>
          <p:spPr>
            <a:xfrm>
              <a:off x="390144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AB</a:t>
              </a:r>
            </a:p>
          </p:txBody>
        </p:sp>
        <p:sp>
          <p:nvSpPr>
            <p:cNvPr id="65" name="Oval 64">
              <a:extLst>
                <a:ext uri="{FF2B5EF4-FFF2-40B4-BE49-F238E27FC236}">
                  <a16:creationId xmlns:a16="http://schemas.microsoft.com/office/drawing/2014/main" id="{30E15771-7E53-AB0E-42E2-F9FCA500BA5F}"/>
                </a:ext>
              </a:extLst>
            </p:cNvPr>
            <p:cNvSpPr/>
            <p:nvPr/>
          </p:nvSpPr>
          <p:spPr>
            <a:xfrm>
              <a:off x="536448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CD</a:t>
              </a:r>
            </a:p>
          </p:txBody>
        </p:sp>
        <p:sp>
          <p:nvSpPr>
            <p:cNvPr id="66" name="Oval 65">
              <a:extLst>
                <a:ext uri="{FF2B5EF4-FFF2-40B4-BE49-F238E27FC236}">
                  <a16:creationId xmlns:a16="http://schemas.microsoft.com/office/drawing/2014/main" id="{E286D4E8-29B0-2144-6851-23D19683F5FD}"/>
                </a:ext>
              </a:extLst>
            </p:cNvPr>
            <p:cNvSpPr/>
            <p:nvPr/>
          </p:nvSpPr>
          <p:spPr>
            <a:xfrm>
              <a:off x="390144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sp>
          <p:nvSpPr>
            <p:cNvPr id="67" name="Oval 66">
              <a:extLst>
                <a:ext uri="{FF2B5EF4-FFF2-40B4-BE49-F238E27FC236}">
                  <a16:creationId xmlns:a16="http://schemas.microsoft.com/office/drawing/2014/main" id="{6FDDE78B-FF20-FA87-18A0-8E782F1D5DBE}"/>
                </a:ext>
              </a:extLst>
            </p:cNvPr>
            <p:cNvSpPr/>
            <p:nvPr/>
          </p:nvSpPr>
          <p:spPr>
            <a:xfrm>
              <a:off x="536448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cxnSp>
          <p:nvCxnSpPr>
            <p:cNvPr id="68" name="Straight Connector 67">
              <a:extLst>
                <a:ext uri="{FF2B5EF4-FFF2-40B4-BE49-F238E27FC236}">
                  <a16:creationId xmlns:a16="http://schemas.microsoft.com/office/drawing/2014/main" id="{CEC10BC1-7A07-BA4E-1647-4C20AB48E7C5}"/>
                </a:ext>
              </a:extLst>
            </p:cNvPr>
            <p:cNvCxnSpPr>
              <a:cxnSpLocks/>
              <a:stCxn id="66" idx="6"/>
              <a:endCxn id="67" idx="2"/>
            </p:cNvCxnSpPr>
            <p:nvPr/>
          </p:nvCxnSpPr>
          <p:spPr>
            <a:xfrm>
              <a:off x="4632960" y="373597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46A59E-FD2C-FCE7-E440-5CED4F6ADD78}"/>
                </a:ext>
              </a:extLst>
            </p:cNvPr>
            <p:cNvCxnSpPr>
              <a:cxnSpLocks/>
              <a:stCxn id="64" idx="4"/>
              <a:endCxn id="66" idx="0"/>
            </p:cNvCxnSpPr>
            <p:nvPr/>
          </p:nvCxnSpPr>
          <p:spPr>
            <a:xfrm>
              <a:off x="4267200" y="263869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81CC32-A9F2-1389-83C0-3F5C57A78815}"/>
                </a:ext>
              </a:extLst>
            </p:cNvPr>
            <p:cNvCxnSpPr>
              <a:cxnSpLocks/>
              <a:stCxn id="64" idx="4"/>
              <a:endCxn id="67" idx="0"/>
            </p:cNvCxnSpPr>
            <p:nvPr/>
          </p:nvCxnSpPr>
          <p:spPr>
            <a:xfrm>
              <a:off x="4267200" y="263869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28CEDDB-A9B5-E631-BF51-7BE92953B011}"/>
                </a:ext>
              </a:extLst>
            </p:cNvPr>
            <p:cNvCxnSpPr>
              <a:cxnSpLocks/>
              <a:stCxn id="65" idx="4"/>
              <a:endCxn id="66" idx="0"/>
            </p:cNvCxnSpPr>
            <p:nvPr/>
          </p:nvCxnSpPr>
          <p:spPr>
            <a:xfrm flipH="1">
              <a:off x="4267200" y="2638698"/>
              <a:ext cx="146304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7036445-F73E-93F8-2922-7DA2D3D8D3E7}"/>
                </a:ext>
              </a:extLst>
            </p:cNvPr>
            <p:cNvCxnSpPr>
              <a:cxnSpLocks/>
              <a:stCxn id="65" idx="4"/>
              <a:endCxn id="67" idx="0"/>
            </p:cNvCxnSpPr>
            <p:nvPr/>
          </p:nvCxnSpPr>
          <p:spPr>
            <a:xfrm>
              <a:off x="5730240" y="2638698"/>
              <a:ext cx="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4669534-07FB-994B-8450-FD8AF9AA918E}"/>
                </a:ext>
              </a:extLst>
            </p:cNvPr>
            <p:cNvSpPr/>
            <p:nvPr/>
          </p:nvSpPr>
          <p:spPr>
            <a:xfrm>
              <a:off x="4632960" y="48332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CC</a:t>
              </a:r>
            </a:p>
          </p:txBody>
        </p:sp>
        <p:cxnSp>
          <p:nvCxnSpPr>
            <p:cNvPr id="74" name="Straight Connector 73">
              <a:extLst>
                <a:ext uri="{FF2B5EF4-FFF2-40B4-BE49-F238E27FC236}">
                  <a16:creationId xmlns:a16="http://schemas.microsoft.com/office/drawing/2014/main" id="{25576BC6-522F-66E6-98FC-EF55B6ECB806}"/>
                </a:ext>
              </a:extLst>
            </p:cNvPr>
            <p:cNvCxnSpPr>
              <a:cxnSpLocks/>
              <a:stCxn id="66" idx="4"/>
              <a:endCxn id="73" idx="0"/>
            </p:cNvCxnSpPr>
            <p:nvPr/>
          </p:nvCxnSpPr>
          <p:spPr>
            <a:xfrm>
              <a:off x="426720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D0369C-C70A-BD3A-55A9-857703526ED6}"/>
                </a:ext>
              </a:extLst>
            </p:cNvPr>
            <p:cNvCxnSpPr>
              <a:cxnSpLocks/>
              <a:stCxn id="67" idx="4"/>
              <a:endCxn id="73" idx="0"/>
            </p:cNvCxnSpPr>
            <p:nvPr/>
          </p:nvCxnSpPr>
          <p:spPr>
            <a:xfrm flipH="1">
              <a:off x="499872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DE4D3700-8E72-4096-1E9E-68BACAF9F490}"/>
              </a:ext>
            </a:extLst>
          </p:cNvPr>
          <p:cNvGrpSpPr/>
          <p:nvPr/>
        </p:nvGrpSpPr>
        <p:grpSpPr>
          <a:xfrm>
            <a:off x="9329463" y="1168195"/>
            <a:ext cx="2194560" cy="3657600"/>
            <a:chOff x="3901440" y="1907178"/>
            <a:chExt cx="2194560" cy="3657600"/>
          </a:xfrm>
        </p:grpSpPr>
        <p:sp>
          <p:nvSpPr>
            <p:cNvPr id="77" name="Oval 76">
              <a:extLst>
                <a:ext uri="{FF2B5EF4-FFF2-40B4-BE49-F238E27FC236}">
                  <a16:creationId xmlns:a16="http://schemas.microsoft.com/office/drawing/2014/main" id="{A3F33AFA-4983-BFB8-FC7B-057369C416C6}"/>
                </a:ext>
              </a:extLst>
            </p:cNvPr>
            <p:cNvSpPr/>
            <p:nvPr/>
          </p:nvSpPr>
          <p:spPr>
            <a:xfrm>
              <a:off x="390144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AB</a:t>
              </a:r>
            </a:p>
          </p:txBody>
        </p:sp>
        <p:sp>
          <p:nvSpPr>
            <p:cNvPr id="78" name="Oval 77">
              <a:extLst>
                <a:ext uri="{FF2B5EF4-FFF2-40B4-BE49-F238E27FC236}">
                  <a16:creationId xmlns:a16="http://schemas.microsoft.com/office/drawing/2014/main" id="{36AE747E-0B64-8817-96A7-53EEA2E8A288}"/>
                </a:ext>
              </a:extLst>
            </p:cNvPr>
            <p:cNvSpPr/>
            <p:nvPr/>
          </p:nvSpPr>
          <p:spPr>
            <a:xfrm>
              <a:off x="5364480" y="190717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CD</a:t>
              </a:r>
            </a:p>
          </p:txBody>
        </p:sp>
        <p:sp>
          <p:nvSpPr>
            <p:cNvPr id="79" name="Oval 78">
              <a:extLst>
                <a:ext uri="{FF2B5EF4-FFF2-40B4-BE49-F238E27FC236}">
                  <a16:creationId xmlns:a16="http://schemas.microsoft.com/office/drawing/2014/main" id="{829BE943-008F-22CE-A22B-BA9ACFE35864}"/>
                </a:ext>
              </a:extLst>
            </p:cNvPr>
            <p:cNvSpPr/>
            <p:nvPr/>
          </p:nvSpPr>
          <p:spPr>
            <a:xfrm>
              <a:off x="390144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D-</a:t>
              </a:r>
            </a:p>
          </p:txBody>
        </p:sp>
        <p:sp>
          <p:nvSpPr>
            <p:cNvPr id="80" name="Oval 79">
              <a:extLst>
                <a:ext uri="{FF2B5EF4-FFF2-40B4-BE49-F238E27FC236}">
                  <a16:creationId xmlns:a16="http://schemas.microsoft.com/office/drawing/2014/main" id="{BE7F22AF-CEBD-6819-86E3-0B60F6988B4F}"/>
                </a:ext>
              </a:extLst>
            </p:cNvPr>
            <p:cNvSpPr/>
            <p:nvPr/>
          </p:nvSpPr>
          <p:spPr>
            <a:xfrm>
              <a:off x="5364480" y="337021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D-</a:t>
              </a:r>
            </a:p>
          </p:txBody>
        </p:sp>
        <p:cxnSp>
          <p:nvCxnSpPr>
            <p:cNvPr id="81" name="Straight Connector 80">
              <a:extLst>
                <a:ext uri="{FF2B5EF4-FFF2-40B4-BE49-F238E27FC236}">
                  <a16:creationId xmlns:a16="http://schemas.microsoft.com/office/drawing/2014/main" id="{D0F976AA-7265-611A-6DD3-C40592148E06}"/>
                </a:ext>
              </a:extLst>
            </p:cNvPr>
            <p:cNvCxnSpPr>
              <a:cxnSpLocks/>
              <a:stCxn id="79" idx="6"/>
              <a:endCxn id="80" idx="2"/>
            </p:cNvCxnSpPr>
            <p:nvPr/>
          </p:nvCxnSpPr>
          <p:spPr>
            <a:xfrm>
              <a:off x="4632960" y="373597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964950E-72BA-86FD-1E95-64213D927E02}"/>
                </a:ext>
              </a:extLst>
            </p:cNvPr>
            <p:cNvCxnSpPr>
              <a:cxnSpLocks/>
              <a:stCxn id="77" idx="4"/>
              <a:endCxn id="79" idx="0"/>
            </p:cNvCxnSpPr>
            <p:nvPr/>
          </p:nvCxnSpPr>
          <p:spPr>
            <a:xfrm>
              <a:off x="4267200" y="263869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8428E26-6B2A-CAC7-D0FE-CCD297694DF9}"/>
                </a:ext>
              </a:extLst>
            </p:cNvPr>
            <p:cNvCxnSpPr>
              <a:cxnSpLocks/>
              <a:stCxn id="77" idx="4"/>
              <a:endCxn id="80" idx="0"/>
            </p:cNvCxnSpPr>
            <p:nvPr/>
          </p:nvCxnSpPr>
          <p:spPr>
            <a:xfrm>
              <a:off x="4267200" y="263869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3B44975-28A3-8580-0364-D0CD47D6D768}"/>
                </a:ext>
              </a:extLst>
            </p:cNvPr>
            <p:cNvCxnSpPr>
              <a:cxnSpLocks/>
              <a:stCxn id="78" idx="4"/>
              <a:endCxn id="79" idx="0"/>
            </p:cNvCxnSpPr>
            <p:nvPr/>
          </p:nvCxnSpPr>
          <p:spPr>
            <a:xfrm flipH="1">
              <a:off x="4267200" y="2638698"/>
              <a:ext cx="146304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FB0B0E-5AAC-6499-98C0-C52162084528}"/>
                </a:ext>
              </a:extLst>
            </p:cNvPr>
            <p:cNvCxnSpPr>
              <a:cxnSpLocks/>
              <a:stCxn id="78" idx="4"/>
              <a:endCxn id="80" idx="0"/>
            </p:cNvCxnSpPr>
            <p:nvPr/>
          </p:nvCxnSpPr>
          <p:spPr>
            <a:xfrm>
              <a:off x="5730240" y="2638698"/>
              <a:ext cx="0" cy="73152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88565BB7-A71C-3272-7DDB-2A98DA4028B3}"/>
                </a:ext>
              </a:extLst>
            </p:cNvPr>
            <p:cNvSpPr/>
            <p:nvPr/>
          </p:nvSpPr>
          <p:spPr>
            <a:xfrm>
              <a:off x="4632960" y="48332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DD</a:t>
              </a:r>
            </a:p>
          </p:txBody>
        </p:sp>
        <p:cxnSp>
          <p:nvCxnSpPr>
            <p:cNvPr id="87" name="Straight Connector 86">
              <a:extLst>
                <a:ext uri="{FF2B5EF4-FFF2-40B4-BE49-F238E27FC236}">
                  <a16:creationId xmlns:a16="http://schemas.microsoft.com/office/drawing/2014/main" id="{AB598F86-8F15-750A-5FFE-93A2C697CD0D}"/>
                </a:ext>
              </a:extLst>
            </p:cNvPr>
            <p:cNvCxnSpPr>
              <a:cxnSpLocks/>
              <a:stCxn id="79" idx="4"/>
              <a:endCxn id="86" idx="0"/>
            </p:cNvCxnSpPr>
            <p:nvPr/>
          </p:nvCxnSpPr>
          <p:spPr>
            <a:xfrm>
              <a:off x="426720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18438ED-B597-5466-63E6-161778DF3D6D}"/>
                </a:ext>
              </a:extLst>
            </p:cNvPr>
            <p:cNvCxnSpPr>
              <a:cxnSpLocks/>
              <a:stCxn id="80" idx="4"/>
              <a:endCxn id="86" idx="0"/>
            </p:cNvCxnSpPr>
            <p:nvPr/>
          </p:nvCxnSpPr>
          <p:spPr>
            <a:xfrm flipH="1">
              <a:off x="4998720" y="4101738"/>
              <a:ext cx="731520" cy="73152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CACB9189-2131-4913-61F4-28393371D29D}"/>
              </a:ext>
            </a:extLst>
          </p:cNvPr>
          <p:cNvSpPr txBox="1"/>
          <p:nvPr/>
        </p:nvSpPr>
        <p:spPr>
          <a:xfrm>
            <a:off x="523994" y="2003865"/>
            <a:ext cx="484428"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½</a:t>
            </a:r>
          </a:p>
        </p:txBody>
      </p:sp>
      <p:sp>
        <p:nvSpPr>
          <p:cNvPr id="90" name="TextBox 89">
            <a:extLst>
              <a:ext uri="{FF2B5EF4-FFF2-40B4-BE49-F238E27FC236}">
                <a16:creationId xmlns:a16="http://schemas.microsoft.com/office/drawing/2014/main" id="{0433467A-40E7-D08E-11F8-5C5073861BD9}"/>
              </a:ext>
            </a:extLst>
          </p:cNvPr>
          <p:cNvSpPr txBox="1"/>
          <p:nvPr/>
        </p:nvSpPr>
        <p:spPr>
          <a:xfrm>
            <a:off x="1423154" y="1736483"/>
            <a:ext cx="484428"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½</a:t>
            </a:r>
          </a:p>
        </p:txBody>
      </p:sp>
      <p:sp>
        <p:nvSpPr>
          <p:cNvPr id="91" name="TextBox 90">
            <a:extLst>
              <a:ext uri="{FF2B5EF4-FFF2-40B4-BE49-F238E27FC236}">
                <a16:creationId xmlns:a16="http://schemas.microsoft.com/office/drawing/2014/main" id="{9D4CFDD0-F115-6DEB-FF5A-2926ACB2EB82}"/>
              </a:ext>
            </a:extLst>
          </p:cNvPr>
          <p:cNvSpPr txBox="1"/>
          <p:nvPr/>
        </p:nvSpPr>
        <p:spPr>
          <a:xfrm>
            <a:off x="889214" y="3571055"/>
            <a:ext cx="484428"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½</a:t>
            </a:r>
          </a:p>
        </p:txBody>
      </p:sp>
      <p:sp>
        <p:nvSpPr>
          <p:cNvPr id="92" name="TextBox 91">
            <a:extLst>
              <a:ext uri="{FF2B5EF4-FFF2-40B4-BE49-F238E27FC236}">
                <a16:creationId xmlns:a16="http://schemas.microsoft.com/office/drawing/2014/main" id="{2EB83DB9-87F1-389D-C505-07C53224FE77}"/>
              </a:ext>
            </a:extLst>
          </p:cNvPr>
          <p:cNvSpPr txBox="1"/>
          <p:nvPr/>
        </p:nvSpPr>
        <p:spPr>
          <a:xfrm>
            <a:off x="2110581" y="3571055"/>
            <a:ext cx="484428" cy="523220"/>
          </a:xfrm>
          <a:prstGeom prst="rect">
            <a:avLst/>
          </a:prstGeom>
          <a:noFill/>
        </p:spPr>
        <p:txBody>
          <a:bodyPr wrap="none" rtlCol="0">
            <a:spAutoFit/>
          </a:bodyPr>
          <a:lstStyle/>
          <a:p>
            <a:r>
              <a:rPr lang="en-US" sz="2800" b="1" dirty="0">
                <a:solidFill>
                  <a:srgbClr val="FF0000"/>
                </a:solidFill>
                <a:latin typeface="Arial" panose="020B0604020202020204" pitchFamily="34" charset="0"/>
                <a:cs typeface="Arial" panose="020B0604020202020204" pitchFamily="34" charset="0"/>
              </a:rPr>
              <a:t>½</a:t>
            </a:r>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C799E9D-2A26-76D5-079F-86AAC12D80D4}"/>
                  </a:ext>
                </a:extLst>
              </p:cNvPr>
              <p:cNvSpPr txBox="1"/>
              <p:nvPr/>
            </p:nvSpPr>
            <p:spPr>
              <a:xfrm>
                <a:off x="642663" y="5106679"/>
                <a:ext cx="5194435" cy="9012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e>
                          </m:d>
                        </m:e>
                        <m:sup>
                          <m:r>
                            <a:rPr lang="en-US" sz="2400" b="0" i="1" smtClean="0">
                              <a:latin typeface="Cambria Math" panose="02040503050406030204" pitchFamily="18" charset="0"/>
                            </a:rPr>
                            <m:t>4</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e>
                          </m:d>
                        </m:e>
                        <m:sup>
                          <m:r>
                            <a:rPr lang="en-US" sz="2400" i="1">
                              <a:latin typeface="Cambria Math" panose="02040503050406030204" pitchFamily="18" charset="0"/>
                            </a:rPr>
                            <m:t>4</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e>
                          </m:d>
                        </m:e>
                        <m:sup>
                          <m:r>
                            <a:rPr lang="en-US" sz="2400" i="1">
                              <a:latin typeface="Cambria Math" panose="02040503050406030204" pitchFamily="18" charset="0"/>
                            </a:rPr>
                            <m:t>4</m:t>
                          </m:r>
                        </m:sup>
                      </m:sSup>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e>
                          </m:d>
                        </m:e>
                        <m:sup>
                          <m:r>
                            <a:rPr lang="en-US" sz="2400" i="1">
                              <a:latin typeface="Cambria Math" panose="02040503050406030204" pitchFamily="18" charset="0"/>
                            </a:rPr>
                            <m:t>4</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oMath>
                  </m:oMathPara>
                </a14:m>
                <a:endParaRPr lang="en-US" sz="2400" dirty="0"/>
              </a:p>
            </p:txBody>
          </p:sp>
        </mc:Choice>
        <mc:Fallback xmlns="">
          <p:sp>
            <p:nvSpPr>
              <p:cNvPr id="94" name="TextBox 93">
                <a:extLst>
                  <a:ext uri="{FF2B5EF4-FFF2-40B4-BE49-F238E27FC236}">
                    <a16:creationId xmlns:a16="http://schemas.microsoft.com/office/drawing/2014/main" id="{5C799E9D-2A26-76D5-079F-86AAC12D80D4}"/>
                  </a:ext>
                </a:extLst>
              </p:cNvPr>
              <p:cNvSpPr txBox="1">
                <a:spLocks noRot="1" noChangeAspect="1" noMove="1" noResize="1" noEditPoints="1" noAdjustHandles="1" noChangeArrowheads="1" noChangeShapeType="1" noTextEdit="1"/>
              </p:cNvSpPr>
              <p:nvPr/>
            </p:nvSpPr>
            <p:spPr>
              <a:xfrm>
                <a:off x="642663" y="5106679"/>
                <a:ext cx="5194435" cy="901272"/>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72F8B69-47C1-518C-0C00-191F6B8AE561}"/>
              </a:ext>
            </a:extLst>
          </p:cNvPr>
          <p:cNvSpPr txBox="1"/>
          <p:nvPr/>
        </p:nvSpPr>
        <p:spPr>
          <a:xfrm>
            <a:off x="6991436" y="5357260"/>
            <a:ext cx="193033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Dirty method</a:t>
            </a:r>
          </a:p>
        </p:txBody>
      </p:sp>
    </p:spTree>
    <p:extLst>
      <p:ext uri="{BB962C8B-B14F-4D97-AF65-F5344CB8AC3E}">
        <p14:creationId xmlns:p14="http://schemas.microsoft.com/office/powerpoint/2010/main" val="28899384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C6F66D60-6D2D-9E9C-26BF-B5E607BDAE8A}"/>
              </a:ext>
            </a:extLst>
          </p:cNvPr>
          <p:cNvSpPr/>
          <p:nvPr/>
        </p:nvSpPr>
        <p:spPr>
          <a:xfrm>
            <a:off x="2791912" y="2039873"/>
            <a:ext cx="7955280" cy="292608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0095025-D9E4-410C-84D0-3512F8C49000}"/>
                  </a:ext>
                </a:extLst>
              </p:cNvPr>
              <p:cNvSpPr txBox="1"/>
              <p:nvPr/>
            </p:nvSpPr>
            <p:spPr>
              <a:xfrm>
                <a:off x="2791913" y="1057101"/>
                <a:ext cx="7496219" cy="142032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Identify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 individuals (progeny) with disease (simple trait).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Genotype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 progeny and </a:t>
                </a:r>
                <a14:m>
                  <m:oMath xmlns:m="http://schemas.openxmlformats.org/officeDocument/2006/math">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 parents.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For each parent-progeny pair, classify the allele transmission.</a:t>
                </a:r>
              </a:p>
            </p:txBody>
          </p:sp>
        </mc:Choice>
        <mc:Fallback xmlns="">
          <p:sp>
            <p:nvSpPr>
              <p:cNvPr id="13" name="TextBox 12">
                <a:extLst>
                  <a:ext uri="{FF2B5EF4-FFF2-40B4-BE49-F238E27FC236}">
                    <a16:creationId xmlns:a16="http://schemas.microsoft.com/office/drawing/2014/main" id="{D0095025-D9E4-410C-84D0-3512F8C49000}"/>
                  </a:ext>
                </a:extLst>
              </p:cNvPr>
              <p:cNvSpPr txBox="1">
                <a:spLocks noRot="1" noChangeAspect="1" noMove="1" noResize="1" noEditPoints="1" noAdjustHandles="1" noChangeArrowheads="1" noChangeShapeType="1" noTextEdit="1"/>
              </p:cNvSpPr>
              <p:nvPr/>
            </p:nvSpPr>
            <p:spPr>
              <a:xfrm>
                <a:off x="2791913" y="1057101"/>
                <a:ext cx="7496219" cy="1420325"/>
              </a:xfrm>
              <a:prstGeom prst="rect">
                <a:avLst/>
              </a:prstGeom>
              <a:blipFill>
                <a:blip r:embed="rId2"/>
                <a:stretch>
                  <a:fillRect l="-732" b="-6867"/>
                </a:stretch>
              </a:blipFill>
            </p:spPr>
            <p:txBody>
              <a:bodyPr/>
              <a:lstStyle/>
              <a:p>
                <a:r>
                  <a:rPr lang="en-US">
                    <a:noFill/>
                  </a:rPr>
                  <a:t> </a:t>
                </a:r>
              </a:p>
            </p:txBody>
          </p:sp>
        </mc:Fallback>
      </mc:AlternateContent>
      <p:graphicFrame>
        <p:nvGraphicFramePr>
          <p:cNvPr id="15" name="Table 15">
            <a:extLst>
              <a:ext uri="{FF2B5EF4-FFF2-40B4-BE49-F238E27FC236}">
                <a16:creationId xmlns:a16="http://schemas.microsoft.com/office/drawing/2014/main" id="{CADE7765-0732-43D9-AF87-60D07CFFE86F}"/>
              </a:ext>
            </a:extLst>
          </p:cNvPr>
          <p:cNvGraphicFramePr>
            <a:graphicFrameLocks noGrp="1"/>
          </p:cNvGraphicFramePr>
          <p:nvPr>
            <p:extLst>
              <p:ext uri="{D42A27DB-BD31-4B8C-83A1-F6EECF244321}">
                <p14:modId xmlns:p14="http://schemas.microsoft.com/office/powerpoint/2010/main" val="1217828692"/>
              </p:ext>
            </p:extLst>
          </p:nvPr>
        </p:nvGraphicFramePr>
        <p:xfrm>
          <a:off x="3674338" y="2621768"/>
          <a:ext cx="4023360" cy="219456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1560079721"/>
                    </a:ext>
                  </a:extLst>
                </a:gridCol>
                <a:gridCol w="1280160">
                  <a:extLst>
                    <a:ext uri="{9D8B030D-6E8A-4147-A177-3AD203B41FA5}">
                      <a16:colId xmlns:a16="http://schemas.microsoft.com/office/drawing/2014/main" val="2511415647"/>
                    </a:ext>
                  </a:extLst>
                </a:gridCol>
                <a:gridCol w="1280160">
                  <a:extLst>
                    <a:ext uri="{9D8B030D-6E8A-4147-A177-3AD203B41FA5}">
                      <a16:colId xmlns:a16="http://schemas.microsoft.com/office/drawing/2014/main" val="1280265331"/>
                    </a:ext>
                  </a:extLst>
                </a:gridCol>
              </a:tblGrid>
              <a:tr h="731520">
                <a:tc>
                  <a:txBody>
                    <a:bodyPr/>
                    <a:lstStyle/>
                    <a:p>
                      <a:pPr algn="ctr"/>
                      <a:endParaRPr lang="en-US" sz="2000" b="0" dirty="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latin typeface="Arial" panose="020B0604020202020204" pitchFamily="34" charset="0"/>
                          <a:cs typeface="Arial" panose="020B0604020202020204" pitchFamily="34" charset="0"/>
                        </a:rPr>
                        <a:t>parent _R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a:solidFill>
                            <a:schemeClr val="tx1"/>
                          </a:solidFill>
                          <a:latin typeface="Arial" panose="020B0604020202020204" pitchFamily="34" charset="0"/>
                          <a:cs typeface="Arial" panose="020B0604020202020204" pitchFamily="34" charset="0"/>
                        </a:rPr>
                        <a:t>parent _r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517127"/>
                  </a:ext>
                </a:extLst>
              </a:tr>
              <a:tr h="731520">
                <a:tc>
                  <a:txBody>
                    <a:bodyPr/>
                    <a:lstStyle/>
                    <a:p>
                      <a:pPr algn="l"/>
                      <a:r>
                        <a:rPr lang="en-US" sz="2000" dirty="0">
                          <a:solidFill>
                            <a:schemeClr val="tx1"/>
                          </a:solidFill>
                          <a:latin typeface="Arial" panose="020B0604020202020204" pitchFamily="34" charset="0"/>
                          <a:cs typeface="Arial" panose="020B0604020202020204" pitchFamily="34" charset="0"/>
                        </a:rPr>
                        <a:t>parent R_, transmits 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latin typeface="Arial" panose="020B0604020202020204" pitchFamily="34" charset="0"/>
                          <a:cs typeface="Arial" panose="020B0604020202020204" pitchFamily="34" charset="0"/>
                        </a:rPr>
                        <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C00000"/>
                          </a:solidFill>
                          <a:latin typeface="Arial" panose="020B0604020202020204" pitchFamily="34" charset="0"/>
                          <a:cs typeface="Arial" panose="020B0604020202020204" pitchFamily="34" charset="0"/>
                        </a:rPr>
                        <a:t>b</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123031"/>
                  </a:ext>
                </a:extLst>
              </a:tr>
              <a:tr h="731520">
                <a:tc>
                  <a:txBody>
                    <a:bodyPr/>
                    <a:lstStyle/>
                    <a:p>
                      <a:pPr algn="l"/>
                      <a:r>
                        <a:rPr lang="en-US" sz="2000" dirty="0">
                          <a:solidFill>
                            <a:schemeClr val="tx1"/>
                          </a:solidFill>
                          <a:latin typeface="Arial" panose="020B0604020202020204" pitchFamily="34" charset="0"/>
                          <a:cs typeface="Arial" panose="020B0604020202020204" pitchFamily="34" charset="0"/>
                        </a:rPr>
                        <a:t>parent r_, transmits 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rgbClr val="C00000"/>
                          </a:solidFill>
                          <a:latin typeface="Arial" panose="020B0604020202020204" pitchFamily="34" charset="0"/>
                          <a:cs typeface="Arial" panose="020B0604020202020204" pitchFamily="34" charset="0"/>
                        </a:rPr>
                        <a:t>c</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a:solidFill>
                            <a:schemeClr val="tx1"/>
                          </a:solidFill>
                          <a:latin typeface="Arial" panose="020B0604020202020204" pitchFamily="34" charset="0"/>
                          <a:cs typeface="Arial" panose="020B0604020202020204" pitchFamily="34" charset="0"/>
                        </a:rPr>
                        <a:t>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773795"/>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7FFD7EC-2034-47AF-8345-BB3786EA6F81}"/>
                  </a:ext>
                </a:extLst>
              </p:cNvPr>
              <p:cNvSpPr txBox="1"/>
              <p:nvPr/>
            </p:nvSpPr>
            <p:spPr>
              <a:xfrm>
                <a:off x="8105618" y="3218203"/>
                <a:ext cx="2297617" cy="747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m:rPr>
                              <m:sty m:val="p"/>
                            </m:rPr>
                            <a:rPr lang="el-GR" sz="2400" i="1" smtClean="0">
                              <a:latin typeface="Cambria Math" panose="02040503050406030204" pitchFamily="18" charset="0"/>
                            </a:rPr>
                            <m:t>χ</m:t>
                          </m:r>
                        </m:e>
                        <m:sub>
                          <m:r>
                            <a:rPr lang="en-US" sz="2400" b="0" i="1" smtClean="0">
                              <a:latin typeface="Cambria Math" panose="02040503050406030204" pitchFamily="18" charset="0"/>
                            </a:rPr>
                            <m:t>𝑑𝑓</m:t>
                          </m:r>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19" name="TextBox 18">
                <a:extLst>
                  <a:ext uri="{FF2B5EF4-FFF2-40B4-BE49-F238E27FC236}">
                    <a16:creationId xmlns:a16="http://schemas.microsoft.com/office/drawing/2014/main" id="{07FFD7EC-2034-47AF-8345-BB3786EA6F81}"/>
                  </a:ext>
                </a:extLst>
              </p:cNvPr>
              <p:cNvSpPr txBox="1">
                <a:spLocks noRot="1" noChangeAspect="1" noMove="1" noResize="1" noEditPoints="1" noAdjustHandles="1" noChangeArrowheads="1" noChangeShapeType="1" noTextEdit="1"/>
              </p:cNvSpPr>
              <p:nvPr/>
            </p:nvSpPr>
            <p:spPr>
              <a:xfrm>
                <a:off x="8105618" y="3218203"/>
                <a:ext cx="2297617" cy="74732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8E83628-BBCE-14CA-9B23-5A4EE717F1D1}"/>
              </a:ext>
            </a:extLst>
          </p:cNvPr>
          <p:cNvSpPr txBox="1"/>
          <p:nvPr/>
        </p:nvSpPr>
        <p:spPr>
          <a:xfrm>
            <a:off x="223934" y="185986"/>
            <a:ext cx="683494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Transmission disequilibrium test (TDT)</a:t>
            </a:r>
          </a:p>
        </p:txBody>
      </p:sp>
      <p:grpSp>
        <p:nvGrpSpPr>
          <p:cNvPr id="46" name="Group 45">
            <a:extLst>
              <a:ext uri="{FF2B5EF4-FFF2-40B4-BE49-F238E27FC236}">
                <a16:creationId xmlns:a16="http://schemas.microsoft.com/office/drawing/2014/main" id="{643D8199-7385-7619-361F-339C69FC1CE4}"/>
              </a:ext>
            </a:extLst>
          </p:cNvPr>
          <p:cNvGrpSpPr/>
          <p:nvPr/>
        </p:nvGrpSpPr>
        <p:grpSpPr>
          <a:xfrm>
            <a:off x="650274" y="1125473"/>
            <a:ext cx="1957507" cy="3772678"/>
            <a:chOff x="756324" y="1386731"/>
            <a:chExt cx="1957507" cy="3772678"/>
          </a:xfrm>
        </p:grpSpPr>
        <p:sp>
          <p:nvSpPr>
            <p:cNvPr id="2" name="Rectangle 1">
              <a:extLst>
                <a:ext uri="{FF2B5EF4-FFF2-40B4-BE49-F238E27FC236}">
                  <a16:creationId xmlns:a16="http://schemas.microsoft.com/office/drawing/2014/main" id="{37C7CE4F-2FAC-C12C-E29B-C36B96B5FD22}"/>
                </a:ext>
              </a:extLst>
            </p:cNvPr>
            <p:cNvSpPr/>
            <p:nvPr/>
          </p:nvSpPr>
          <p:spPr>
            <a:xfrm>
              <a:off x="769746" y="1386731"/>
              <a:ext cx="914400" cy="1828800"/>
            </a:xfrm>
            <a:prstGeom prst="rect">
              <a:avLst/>
            </a:prstGeom>
            <a:solidFill>
              <a:schemeClr val="bg2"/>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E2A504-591A-0623-CEF5-3B6B2E21C423}"/>
                </a:ext>
              </a:extLst>
            </p:cNvPr>
            <p:cNvSpPr txBox="1"/>
            <p:nvPr/>
          </p:nvSpPr>
          <p:spPr>
            <a:xfrm>
              <a:off x="948662" y="1813601"/>
              <a:ext cx="556564"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RR</a:t>
              </a:r>
            </a:p>
          </p:txBody>
        </p:sp>
        <p:sp>
          <p:nvSpPr>
            <p:cNvPr id="9" name="TextBox 8">
              <a:extLst>
                <a:ext uri="{FF2B5EF4-FFF2-40B4-BE49-F238E27FC236}">
                  <a16:creationId xmlns:a16="http://schemas.microsoft.com/office/drawing/2014/main" id="{DB5CC099-8B8D-B655-3DAB-25AAA9941E20}"/>
                </a:ext>
              </a:extLst>
            </p:cNvPr>
            <p:cNvSpPr txBox="1"/>
            <p:nvPr/>
          </p:nvSpPr>
          <p:spPr>
            <a:xfrm>
              <a:off x="1041638" y="2640580"/>
              <a:ext cx="370614"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a:t>
              </a:r>
            </a:p>
          </p:txBody>
        </p:sp>
        <p:cxnSp>
          <p:nvCxnSpPr>
            <p:cNvPr id="11" name="Straight Arrow Connector 10">
              <a:extLst>
                <a:ext uri="{FF2B5EF4-FFF2-40B4-BE49-F238E27FC236}">
                  <a16:creationId xmlns:a16="http://schemas.microsoft.com/office/drawing/2014/main" id="{F101F39D-A88C-0982-DB5B-B5612C10CF8C}"/>
                </a:ext>
              </a:extLst>
            </p:cNvPr>
            <p:cNvCxnSpPr>
              <a:cxnSpLocks/>
              <a:stCxn id="6" idx="2"/>
              <a:endCxn id="9" idx="0"/>
            </p:cNvCxnSpPr>
            <p:nvPr/>
          </p:nvCxnSpPr>
          <p:spPr>
            <a:xfrm>
              <a:off x="1226944" y="2213711"/>
              <a:ext cx="1" cy="4268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3A5589-7B67-D579-3603-363F71A51AF1}"/>
                </a:ext>
              </a:extLst>
            </p:cNvPr>
            <p:cNvSpPr txBox="1"/>
            <p:nvPr/>
          </p:nvSpPr>
          <p:spPr>
            <a:xfrm>
              <a:off x="763674" y="1387854"/>
              <a:ext cx="327334" cy="400110"/>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a</a:t>
              </a:r>
            </a:p>
          </p:txBody>
        </p:sp>
        <p:sp>
          <p:nvSpPr>
            <p:cNvPr id="31" name="Rectangle 30">
              <a:extLst>
                <a:ext uri="{FF2B5EF4-FFF2-40B4-BE49-F238E27FC236}">
                  <a16:creationId xmlns:a16="http://schemas.microsoft.com/office/drawing/2014/main" id="{2254E95C-66A5-53AC-A37B-08D5153B1C0D}"/>
                </a:ext>
              </a:extLst>
            </p:cNvPr>
            <p:cNvSpPr/>
            <p:nvPr/>
          </p:nvSpPr>
          <p:spPr>
            <a:xfrm>
              <a:off x="1790743" y="1390193"/>
              <a:ext cx="914400" cy="1828800"/>
            </a:xfrm>
            <a:prstGeom prst="rect">
              <a:avLst/>
            </a:prstGeom>
            <a:solidFill>
              <a:schemeClr val="bg2"/>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5AAAC43-F7FB-E445-EC19-ED40B3B41CA9}"/>
                </a:ext>
              </a:extLst>
            </p:cNvPr>
            <p:cNvSpPr txBox="1"/>
            <p:nvPr/>
          </p:nvSpPr>
          <p:spPr>
            <a:xfrm>
              <a:off x="2020154" y="1817063"/>
              <a:ext cx="455574"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Rr</a:t>
              </a:r>
            </a:p>
          </p:txBody>
        </p:sp>
        <p:sp>
          <p:nvSpPr>
            <p:cNvPr id="33" name="TextBox 32">
              <a:extLst>
                <a:ext uri="{FF2B5EF4-FFF2-40B4-BE49-F238E27FC236}">
                  <a16:creationId xmlns:a16="http://schemas.microsoft.com/office/drawing/2014/main" id="{3104FC7F-8D1E-E001-1F96-8468F32A6D00}"/>
                </a:ext>
              </a:extLst>
            </p:cNvPr>
            <p:cNvSpPr txBox="1"/>
            <p:nvPr/>
          </p:nvSpPr>
          <p:spPr>
            <a:xfrm>
              <a:off x="2062635" y="2644042"/>
              <a:ext cx="370614"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a:t>
              </a:r>
            </a:p>
          </p:txBody>
        </p:sp>
        <p:cxnSp>
          <p:nvCxnSpPr>
            <p:cNvPr id="34" name="Straight Arrow Connector 33">
              <a:extLst>
                <a:ext uri="{FF2B5EF4-FFF2-40B4-BE49-F238E27FC236}">
                  <a16:creationId xmlns:a16="http://schemas.microsoft.com/office/drawing/2014/main" id="{4E63AE5F-7794-BBA0-884E-7AB576DC2F5A}"/>
                </a:ext>
              </a:extLst>
            </p:cNvPr>
            <p:cNvCxnSpPr>
              <a:cxnSpLocks/>
              <a:stCxn id="32" idx="2"/>
              <a:endCxn id="33" idx="0"/>
            </p:cNvCxnSpPr>
            <p:nvPr/>
          </p:nvCxnSpPr>
          <p:spPr>
            <a:xfrm>
              <a:off x="2247941" y="2217173"/>
              <a:ext cx="1" cy="4268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A9A788-08F4-F18D-8016-9138CF157AB9}"/>
                </a:ext>
              </a:extLst>
            </p:cNvPr>
            <p:cNvSpPr txBox="1"/>
            <p:nvPr/>
          </p:nvSpPr>
          <p:spPr>
            <a:xfrm>
              <a:off x="1777458" y="1391316"/>
              <a:ext cx="341760" cy="400110"/>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b</a:t>
              </a:r>
            </a:p>
          </p:txBody>
        </p:sp>
        <p:sp>
          <p:nvSpPr>
            <p:cNvPr id="36" name="Rectangle 35">
              <a:extLst>
                <a:ext uri="{FF2B5EF4-FFF2-40B4-BE49-F238E27FC236}">
                  <a16:creationId xmlns:a16="http://schemas.microsoft.com/office/drawing/2014/main" id="{8E06EC51-487E-9FFF-F298-9650BF8649FE}"/>
                </a:ext>
              </a:extLst>
            </p:cNvPr>
            <p:cNvSpPr/>
            <p:nvPr/>
          </p:nvSpPr>
          <p:spPr>
            <a:xfrm>
              <a:off x="762396" y="3330609"/>
              <a:ext cx="914400" cy="1828800"/>
            </a:xfrm>
            <a:prstGeom prst="rect">
              <a:avLst/>
            </a:prstGeom>
            <a:solidFill>
              <a:schemeClr val="bg2"/>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D15657A-7DEB-370E-5919-CBD8743C962C}"/>
                </a:ext>
              </a:extLst>
            </p:cNvPr>
            <p:cNvSpPr txBox="1"/>
            <p:nvPr/>
          </p:nvSpPr>
          <p:spPr>
            <a:xfrm>
              <a:off x="991807" y="3757479"/>
              <a:ext cx="455574"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Rr</a:t>
              </a:r>
            </a:p>
          </p:txBody>
        </p:sp>
        <p:sp>
          <p:nvSpPr>
            <p:cNvPr id="38" name="TextBox 37">
              <a:extLst>
                <a:ext uri="{FF2B5EF4-FFF2-40B4-BE49-F238E27FC236}">
                  <a16:creationId xmlns:a16="http://schemas.microsoft.com/office/drawing/2014/main" id="{CF10D764-61B9-3B73-8772-8F6A5EE89B6A}"/>
                </a:ext>
              </a:extLst>
            </p:cNvPr>
            <p:cNvSpPr txBox="1"/>
            <p:nvPr/>
          </p:nvSpPr>
          <p:spPr>
            <a:xfrm>
              <a:off x="1084782" y="4584458"/>
              <a:ext cx="269625"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a:t>
              </a:r>
            </a:p>
          </p:txBody>
        </p:sp>
        <p:cxnSp>
          <p:nvCxnSpPr>
            <p:cNvPr id="39" name="Straight Arrow Connector 38">
              <a:extLst>
                <a:ext uri="{FF2B5EF4-FFF2-40B4-BE49-F238E27FC236}">
                  <a16:creationId xmlns:a16="http://schemas.microsoft.com/office/drawing/2014/main" id="{573D5846-3EE1-7078-035B-EC9DB225B546}"/>
                </a:ext>
              </a:extLst>
            </p:cNvPr>
            <p:cNvCxnSpPr>
              <a:cxnSpLocks/>
              <a:stCxn id="37" idx="2"/>
              <a:endCxn id="38" idx="0"/>
            </p:cNvCxnSpPr>
            <p:nvPr/>
          </p:nvCxnSpPr>
          <p:spPr>
            <a:xfrm>
              <a:off x="1219594" y="4157589"/>
              <a:ext cx="1" cy="4268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806D52-2D68-70C2-46FE-44D49C215C95}"/>
                </a:ext>
              </a:extLst>
            </p:cNvPr>
            <p:cNvSpPr txBox="1"/>
            <p:nvPr/>
          </p:nvSpPr>
          <p:spPr>
            <a:xfrm>
              <a:off x="756324" y="3331732"/>
              <a:ext cx="327334" cy="400110"/>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c</a:t>
              </a:r>
            </a:p>
          </p:txBody>
        </p:sp>
        <p:sp>
          <p:nvSpPr>
            <p:cNvPr id="41" name="Rectangle 40">
              <a:extLst>
                <a:ext uri="{FF2B5EF4-FFF2-40B4-BE49-F238E27FC236}">
                  <a16:creationId xmlns:a16="http://schemas.microsoft.com/office/drawing/2014/main" id="{BFBC16AF-0AF5-5E89-D280-4F540705B086}"/>
                </a:ext>
              </a:extLst>
            </p:cNvPr>
            <p:cNvSpPr/>
            <p:nvPr/>
          </p:nvSpPr>
          <p:spPr>
            <a:xfrm>
              <a:off x="1799431" y="3330609"/>
              <a:ext cx="914400" cy="1828800"/>
            </a:xfrm>
            <a:prstGeom prst="rect">
              <a:avLst/>
            </a:prstGeom>
            <a:solidFill>
              <a:schemeClr val="bg2"/>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5E4539F-9217-32CE-53DA-03A00BCDE71B}"/>
                </a:ext>
              </a:extLst>
            </p:cNvPr>
            <p:cNvSpPr txBox="1"/>
            <p:nvPr/>
          </p:nvSpPr>
          <p:spPr>
            <a:xfrm>
              <a:off x="2079337" y="3757479"/>
              <a:ext cx="354584" cy="400110"/>
            </a:xfrm>
            <a:prstGeom prst="rect">
              <a:avLst/>
            </a:prstGeom>
            <a:noFill/>
          </p:spPr>
          <p:txBody>
            <a:bodyPr wrap="none" rtlCol="0">
              <a:spAutoFit/>
            </a:bodyPr>
            <a:lstStyle/>
            <a:p>
              <a:pPr algn="ctr"/>
              <a:r>
                <a:rPr lang="en-US" sz="2000" dirty="0" err="1">
                  <a:solidFill>
                    <a:schemeClr val="accent1"/>
                  </a:solidFill>
                  <a:latin typeface="Arial" panose="020B0604020202020204" pitchFamily="34" charset="0"/>
                  <a:cs typeface="Arial" panose="020B0604020202020204" pitchFamily="34" charset="0"/>
                </a:rPr>
                <a:t>rr</a:t>
              </a:r>
              <a:endParaRPr lang="en-US" sz="2000" dirty="0">
                <a:solidFill>
                  <a:schemeClr val="accent1"/>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99AA26AC-1F36-F767-5070-2F6158C3539B}"/>
                </a:ext>
              </a:extLst>
            </p:cNvPr>
            <p:cNvSpPr txBox="1"/>
            <p:nvPr/>
          </p:nvSpPr>
          <p:spPr>
            <a:xfrm>
              <a:off x="2121817" y="4584458"/>
              <a:ext cx="269625" cy="400110"/>
            </a:xfrm>
            <a:prstGeom prst="rect">
              <a:avLst/>
            </a:prstGeom>
            <a:noFill/>
          </p:spPr>
          <p:txBody>
            <a:bodyPr wrap="none" rtlCol="0">
              <a:spAutoFit/>
            </a:bodyPr>
            <a:lstStyle/>
            <a:p>
              <a:pPr algn="ctr"/>
              <a:r>
                <a:rPr lang="en-US" sz="2000" dirty="0">
                  <a:solidFill>
                    <a:schemeClr val="accent1"/>
                  </a:solidFill>
                  <a:latin typeface="Arial" panose="020B0604020202020204" pitchFamily="34" charset="0"/>
                  <a:cs typeface="Arial" panose="020B0604020202020204" pitchFamily="34" charset="0"/>
                </a:rPr>
                <a:t>r</a:t>
              </a:r>
            </a:p>
          </p:txBody>
        </p:sp>
        <p:cxnSp>
          <p:nvCxnSpPr>
            <p:cNvPr id="44" name="Straight Arrow Connector 43">
              <a:extLst>
                <a:ext uri="{FF2B5EF4-FFF2-40B4-BE49-F238E27FC236}">
                  <a16:creationId xmlns:a16="http://schemas.microsoft.com/office/drawing/2014/main" id="{A8ED2D81-92C3-5FC0-68C0-2787C5F9CC30}"/>
                </a:ext>
              </a:extLst>
            </p:cNvPr>
            <p:cNvCxnSpPr>
              <a:cxnSpLocks/>
              <a:stCxn id="42" idx="2"/>
              <a:endCxn id="43" idx="0"/>
            </p:cNvCxnSpPr>
            <p:nvPr/>
          </p:nvCxnSpPr>
          <p:spPr>
            <a:xfrm>
              <a:off x="2256629" y="4157589"/>
              <a:ext cx="1" cy="42686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7E0DF8-669C-1556-3D03-AAE9917DB92F}"/>
                </a:ext>
              </a:extLst>
            </p:cNvPr>
            <p:cNvSpPr txBox="1"/>
            <p:nvPr/>
          </p:nvSpPr>
          <p:spPr>
            <a:xfrm>
              <a:off x="1786146" y="3331732"/>
              <a:ext cx="341760" cy="400110"/>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d</a:t>
              </a:r>
            </a:p>
          </p:txBody>
        </p:sp>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34E38F-AFC0-F3A4-116D-F311BCBCB72E}"/>
                  </a:ext>
                </a:extLst>
              </p:cNvPr>
              <p:cNvSpPr txBox="1"/>
              <p:nvPr/>
            </p:nvSpPr>
            <p:spPr>
              <a:xfrm>
                <a:off x="2791913" y="4997929"/>
                <a:ext cx="9272569" cy="1420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Homozygous parents are uninformative, guaranteed to transmit same allele.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Heterozygous parents can transmit either allele,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cs typeface="Arial" panose="020B0604020202020204" pitchFamily="34" charset="0"/>
                      </a:rPr>
                      <m:t>b</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𝑐</m:t>
                    </m:r>
                  </m:oMath>
                </a14:m>
                <a:r>
                  <a:rPr lang="en-US" sz="2000" dirty="0">
                    <a:latin typeface="Arial" panose="020B0604020202020204" pitchFamily="34" charset="0"/>
                    <a:cs typeface="Arial" panose="020B0604020202020204" pitchFamily="34" charset="0"/>
                  </a:rPr>
                  <a:t> if the marker is not linked to the causative locus.</a:t>
                </a:r>
              </a:p>
            </p:txBody>
          </p:sp>
        </mc:Choice>
        <mc:Fallback xmlns="">
          <p:sp>
            <p:nvSpPr>
              <p:cNvPr id="48" name="TextBox 47">
                <a:extLst>
                  <a:ext uri="{FF2B5EF4-FFF2-40B4-BE49-F238E27FC236}">
                    <a16:creationId xmlns:a16="http://schemas.microsoft.com/office/drawing/2014/main" id="{3834E38F-AFC0-F3A4-116D-F311BCBCB72E}"/>
                  </a:ext>
                </a:extLst>
              </p:cNvPr>
              <p:cNvSpPr txBox="1">
                <a:spLocks noRot="1" noChangeAspect="1" noMove="1" noResize="1" noEditPoints="1" noAdjustHandles="1" noChangeArrowheads="1" noChangeShapeType="1" noTextEdit="1"/>
              </p:cNvSpPr>
              <p:nvPr/>
            </p:nvSpPr>
            <p:spPr>
              <a:xfrm>
                <a:off x="2791913" y="4997929"/>
                <a:ext cx="9272569" cy="1420325"/>
              </a:xfrm>
              <a:prstGeom prst="rect">
                <a:avLst/>
              </a:prstGeom>
              <a:blipFill>
                <a:blip r:embed="rId4"/>
                <a:stretch>
                  <a:fillRect l="-592" b="-6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842C21F-9915-FF8E-44E2-79D303FA9EDE}"/>
                  </a:ext>
                </a:extLst>
              </p:cNvPr>
              <p:cNvSpPr txBox="1"/>
              <p:nvPr/>
            </p:nvSpPr>
            <p:spPr>
              <a:xfrm>
                <a:off x="8105547" y="4305671"/>
                <a:ext cx="21825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=2</m:t>
                      </m:r>
                      <m:r>
                        <a:rPr lang="en-US" sz="2000" b="0" i="1" smtClean="0">
                          <a:latin typeface="Cambria Math" panose="02040503050406030204" pitchFamily="18" charset="0"/>
                        </a:rPr>
                        <m:t>𝑛</m:t>
                      </m:r>
                    </m:oMath>
                  </m:oMathPara>
                </a14:m>
                <a:endParaRPr lang="en-US" sz="2000" dirty="0"/>
              </a:p>
            </p:txBody>
          </p:sp>
        </mc:Choice>
        <mc:Fallback xmlns="">
          <p:sp>
            <p:nvSpPr>
              <p:cNvPr id="54" name="TextBox 53">
                <a:extLst>
                  <a:ext uri="{FF2B5EF4-FFF2-40B4-BE49-F238E27FC236}">
                    <a16:creationId xmlns:a16="http://schemas.microsoft.com/office/drawing/2014/main" id="{6842C21F-9915-FF8E-44E2-79D303FA9EDE}"/>
                  </a:ext>
                </a:extLst>
              </p:cNvPr>
              <p:cNvSpPr txBox="1">
                <a:spLocks noRot="1" noChangeAspect="1" noMove="1" noResize="1" noEditPoints="1" noAdjustHandles="1" noChangeArrowheads="1" noChangeShapeType="1" noTextEdit="1"/>
              </p:cNvSpPr>
              <p:nvPr/>
            </p:nvSpPr>
            <p:spPr>
              <a:xfrm>
                <a:off x="8105547" y="4305671"/>
                <a:ext cx="2182585" cy="307777"/>
              </a:xfrm>
              <a:prstGeom prst="rect">
                <a:avLst/>
              </a:prstGeom>
              <a:blipFill>
                <a:blip r:embed="rId5"/>
                <a:stretch>
                  <a:fillRect l="-1397" r="-1955" b="-5882"/>
                </a:stretch>
              </a:blipFill>
            </p:spPr>
            <p:txBody>
              <a:bodyPr/>
              <a:lstStyle/>
              <a:p>
                <a:r>
                  <a:rPr lang="en-US">
                    <a:noFill/>
                  </a:rPr>
                  <a:t> </a:t>
                </a:r>
              </a:p>
            </p:txBody>
          </p:sp>
        </mc:Fallback>
      </mc:AlternateContent>
    </p:spTree>
    <p:extLst>
      <p:ext uri="{BB962C8B-B14F-4D97-AF65-F5344CB8AC3E}">
        <p14:creationId xmlns:p14="http://schemas.microsoft.com/office/powerpoint/2010/main" val="112847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5C361-0EFC-D9CD-61E5-56514A0D1F7B}"/>
              </a:ext>
            </a:extLst>
          </p:cNvPr>
          <p:cNvSpPr txBox="1"/>
          <p:nvPr/>
        </p:nvSpPr>
        <p:spPr>
          <a:xfrm>
            <a:off x="223934" y="185986"/>
            <a:ext cx="485742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Mapping population design</a:t>
            </a:r>
          </a:p>
        </p:txBody>
      </p:sp>
      <p:sp>
        <p:nvSpPr>
          <p:cNvPr id="4" name="TextBox 3">
            <a:extLst>
              <a:ext uri="{FF2B5EF4-FFF2-40B4-BE49-F238E27FC236}">
                <a16:creationId xmlns:a16="http://schemas.microsoft.com/office/drawing/2014/main" id="{C7404F88-9875-BA12-724D-C5D11C258A77}"/>
              </a:ext>
            </a:extLst>
          </p:cNvPr>
          <p:cNvSpPr txBox="1"/>
          <p:nvPr/>
        </p:nvSpPr>
        <p:spPr>
          <a:xfrm>
            <a:off x="468590" y="920959"/>
            <a:ext cx="8680581" cy="1685846"/>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Populations under random mating</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Uncommon.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Require us to have already studied the population structure.</a:t>
            </a:r>
          </a:p>
        </p:txBody>
      </p:sp>
      <p:grpSp>
        <p:nvGrpSpPr>
          <p:cNvPr id="165" name="Group 164">
            <a:extLst>
              <a:ext uri="{FF2B5EF4-FFF2-40B4-BE49-F238E27FC236}">
                <a16:creationId xmlns:a16="http://schemas.microsoft.com/office/drawing/2014/main" id="{2D37753B-CD43-1F92-7F9D-096BF59E2548}"/>
              </a:ext>
            </a:extLst>
          </p:cNvPr>
          <p:cNvGrpSpPr/>
          <p:nvPr/>
        </p:nvGrpSpPr>
        <p:grpSpPr>
          <a:xfrm>
            <a:off x="9008706" y="3251019"/>
            <a:ext cx="1828800" cy="2476578"/>
            <a:chOff x="8682135" y="1007706"/>
            <a:chExt cx="1828800" cy="2476578"/>
          </a:xfrm>
        </p:grpSpPr>
        <p:sp>
          <p:nvSpPr>
            <p:cNvPr id="5" name="Oval 4">
              <a:extLst>
                <a:ext uri="{FF2B5EF4-FFF2-40B4-BE49-F238E27FC236}">
                  <a16:creationId xmlns:a16="http://schemas.microsoft.com/office/drawing/2014/main" id="{D4CC791A-941E-0728-8D28-A69FB378B7E5}"/>
                </a:ext>
              </a:extLst>
            </p:cNvPr>
            <p:cNvSpPr/>
            <p:nvPr/>
          </p:nvSpPr>
          <p:spPr>
            <a:xfrm>
              <a:off x="8910735" y="1007706"/>
              <a:ext cx="457200" cy="457200"/>
            </a:xfrm>
            <a:prstGeom prst="ellipse">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024AF0-BA38-C8EB-4A32-59F55399CD5D}"/>
                </a:ext>
              </a:extLst>
            </p:cNvPr>
            <p:cNvSpPr/>
            <p:nvPr/>
          </p:nvSpPr>
          <p:spPr>
            <a:xfrm>
              <a:off x="9825135" y="1007706"/>
              <a:ext cx="457200" cy="457200"/>
            </a:xfrm>
            <a:prstGeom prst="ellipse">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6A43FB1-7569-2F5E-25B3-D4DBA6E4464B}"/>
                </a:ext>
              </a:extLst>
            </p:cNvPr>
            <p:cNvSpPr/>
            <p:nvPr/>
          </p:nvSpPr>
          <p:spPr>
            <a:xfrm>
              <a:off x="9367935" y="2112684"/>
              <a:ext cx="457200" cy="457200"/>
            </a:xfrm>
            <a:prstGeom prst="ellipse">
              <a:avLst/>
            </a:prstGeom>
            <a:gradFill flip="none" rotWithShape="1">
              <a:gsLst>
                <a:gs pos="0">
                  <a:schemeClr val="accent2"/>
                </a:gs>
                <a:gs pos="50000">
                  <a:schemeClr val="accent2"/>
                </a:gs>
                <a:gs pos="50000">
                  <a:schemeClr val="accent1"/>
                </a:gs>
                <a:gs pos="100000">
                  <a:schemeClr val="accent1"/>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61BEAB91-D47B-32C8-9092-A2E39C6EEECE}"/>
                </a:ext>
              </a:extLst>
            </p:cNvPr>
            <p:cNvCxnSpPr>
              <a:cxnSpLocks/>
              <a:stCxn id="5" idx="4"/>
              <a:endCxn id="46" idx="0"/>
            </p:cNvCxnSpPr>
            <p:nvPr/>
          </p:nvCxnSpPr>
          <p:spPr>
            <a:xfrm>
              <a:off x="9139335" y="1464906"/>
              <a:ext cx="457200" cy="647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7DFC1D-C6EA-0ADC-62B1-6F7DA6E441FB}"/>
                </a:ext>
              </a:extLst>
            </p:cNvPr>
            <p:cNvCxnSpPr>
              <a:cxnSpLocks/>
              <a:stCxn id="6" idx="4"/>
              <a:endCxn id="46" idx="0"/>
            </p:cNvCxnSpPr>
            <p:nvPr/>
          </p:nvCxnSpPr>
          <p:spPr>
            <a:xfrm flipH="1">
              <a:off x="9596535" y="1464906"/>
              <a:ext cx="457200" cy="6477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14318E47-BE1D-C10F-8249-D658A35097FC}"/>
                </a:ext>
              </a:extLst>
            </p:cNvPr>
            <p:cNvSpPr/>
            <p:nvPr/>
          </p:nvSpPr>
          <p:spPr>
            <a:xfrm>
              <a:off x="9367935" y="3022419"/>
              <a:ext cx="457200" cy="457200"/>
            </a:xfrm>
            <a:prstGeom prst="ellipse">
              <a:avLst/>
            </a:prstGeom>
            <a:gradFill flip="none" rotWithShape="1">
              <a:gsLst>
                <a:gs pos="0">
                  <a:schemeClr val="accent2"/>
                </a:gs>
                <a:gs pos="50000">
                  <a:schemeClr val="accent2"/>
                </a:gs>
                <a:gs pos="50000">
                  <a:schemeClr val="accent1"/>
                </a:gs>
                <a:gs pos="100000">
                  <a:schemeClr val="accent1"/>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41FAAE2-9C0F-36A8-98FC-B9CBD0EE5B97}"/>
                </a:ext>
              </a:extLst>
            </p:cNvPr>
            <p:cNvSpPr/>
            <p:nvPr/>
          </p:nvSpPr>
          <p:spPr>
            <a:xfrm>
              <a:off x="8682135" y="3027084"/>
              <a:ext cx="457200" cy="457200"/>
            </a:xfrm>
            <a:prstGeom prst="ellipse">
              <a:avLst/>
            </a:prstGeom>
            <a:gradFill flip="none" rotWithShape="1">
              <a:gsLst>
                <a:gs pos="0">
                  <a:schemeClr val="accent2"/>
                </a:gs>
                <a:gs pos="35000">
                  <a:schemeClr val="accent2"/>
                </a:gs>
                <a:gs pos="35000">
                  <a:schemeClr val="accent1"/>
                </a:gs>
                <a:gs pos="100000">
                  <a:schemeClr val="accent1"/>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B031FA-7A07-AEA4-EAD8-56A81202B464}"/>
                </a:ext>
              </a:extLst>
            </p:cNvPr>
            <p:cNvSpPr/>
            <p:nvPr/>
          </p:nvSpPr>
          <p:spPr>
            <a:xfrm>
              <a:off x="10053735" y="3022419"/>
              <a:ext cx="457200" cy="457200"/>
            </a:xfrm>
            <a:prstGeom prst="ellipse">
              <a:avLst/>
            </a:prstGeom>
            <a:gradFill flip="none" rotWithShape="1">
              <a:gsLst>
                <a:gs pos="0">
                  <a:schemeClr val="accent2"/>
                </a:gs>
                <a:gs pos="65000">
                  <a:schemeClr val="accent2"/>
                </a:gs>
                <a:gs pos="65000">
                  <a:schemeClr val="accent1"/>
                </a:gs>
                <a:gs pos="100000">
                  <a:schemeClr val="accent1"/>
                </a:gs>
              </a:gsLst>
              <a:lin ang="0" scaled="1"/>
              <a:tileRect/>
            </a:gra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A1C19B7E-F983-A9EC-0CA0-D9A6CF465441}"/>
                </a:ext>
              </a:extLst>
            </p:cNvPr>
            <p:cNvCxnSpPr>
              <a:cxnSpLocks/>
              <a:stCxn id="46" idx="4"/>
              <a:endCxn id="56" idx="0"/>
            </p:cNvCxnSpPr>
            <p:nvPr/>
          </p:nvCxnSpPr>
          <p:spPr>
            <a:xfrm flipH="1">
              <a:off x="8910735" y="2569884"/>
              <a:ext cx="685800" cy="457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F404244-B4A5-AD82-D847-80FCB6EC7B4A}"/>
                </a:ext>
              </a:extLst>
            </p:cNvPr>
            <p:cNvCxnSpPr>
              <a:cxnSpLocks/>
              <a:stCxn id="46" idx="4"/>
              <a:endCxn id="55" idx="0"/>
            </p:cNvCxnSpPr>
            <p:nvPr/>
          </p:nvCxnSpPr>
          <p:spPr>
            <a:xfrm>
              <a:off x="9596535" y="2569884"/>
              <a:ext cx="0" cy="452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9B12B20-E573-8CD3-564D-0BA3C4CD5737}"/>
                </a:ext>
              </a:extLst>
            </p:cNvPr>
            <p:cNvCxnSpPr>
              <a:cxnSpLocks/>
              <a:stCxn id="46" idx="4"/>
              <a:endCxn id="57" idx="0"/>
            </p:cNvCxnSpPr>
            <p:nvPr/>
          </p:nvCxnSpPr>
          <p:spPr>
            <a:xfrm>
              <a:off x="9596535" y="2569884"/>
              <a:ext cx="685800" cy="4525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3089FED-638E-8E60-EDB9-A609938A0089}"/>
              </a:ext>
            </a:extLst>
          </p:cNvPr>
          <p:cNvSpPr txBox="1"/>
          <p:nvPr/>
        </p:nvSpPr>
        <p:spPr>
          <a:xfrm>
            <a:off x="468590" y="3251019"/>
            <a:ext cx="7705956" cy="2793842"/>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Bi-parental populations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No population structure to worry about.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Recombinations between the two parental genomes.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QTL linkage mapping.</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Limited allelic diversity.</a:t>
            </a:r>
          </a:p>
        </p:txBody>
      </p:sp>
    </p:spTree>
    <p:extLst>
      <p:ext uri="{BB962C8B-B14F-4D97-AF65-F5344CB8AC3E}">
        <p14:creationId xmlns:p14="http://schemas.microsoft.com/office/powerpoint/2010/main" val="7644180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072A2E-5103-4076-A557-5BEEE6F57E80}"/>
              </a:ext>
            </a:extLst>
          </p:cNvPr>
          <p:cNvPicPr>
            <a:picLocks noChangeAspect="1"/>
          </p:cNvPicPr>
          <p:nvPr/>
        </p:nvPicPr>
        <p:blipFill>
          <a:blip r:embed="rId2"/>
          <a:stretch>
            <a:fillRect/>
          </a:stretch>
        </p:blipFill>
        <p:spPr>
          <a:xfrm>
            <a:off x="439371" y="1033064"/>
            <a:ext cx="4948929" cy="54864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6E1166-3516-458A-9F84-079A22B47B30}"/>
                  </a:ext>
                </a:extLst>
              </p:cNvPr>
              <p:cNvSpPr txBox="1"/>
              <p:nvPr/>
            </p:nvSpPr>
            <p:spPr>
              <a:xfrm>
                <a:off x="5748464" y="1033064"/>
                <a:ext cx="6096000" cy="14203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Typically involves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=2</m:t>
                        </m:r>
                      </m:e>
                      <m:sup>
                        <m:r>
                          <a:rPr lang="en-US" sz="2000" b="0" i="1" smtClean="0">
                            <a:latin typeface="Cambria Math" panose="02040503050406030204" pitchFamily="18" charset="0"/>
                            <a:cs typeface="Arial" panose="020B0604020202020204" pitchFamily="34" charset="0"/>
                          </a:rPr>
                          <m:t>𝑥</m:t>
                        </m:r>
                      </m:sup>
                    </m:sSup>
                  </m:oMath>
                </a14:m>
                <a:r>
                  <a:rPr lang="en-US" sz="2000" dirty="0">
                    <a:latin typeface="Arial" panose="020B0604020202020204" pitchFamily="34" charset="0"/>
                    <a:cs typeface="Arial" panose="020B0604020202020204" pitchFamily="34" charset="0"/>
                  </a:rPr>
                  <a:t> founders, e.g. 4, 8, 16.</a:t>
                </a:r>
              </a:p>
              <a:p>
                <a:pPr marL="285750" indent="-28575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founders are crossed at equal probabilities.</a:t>
                </a:r>
              </a:p>
              <a:p>
                <a:pPr marL="285750" indent="-28575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Minimal population structure.</a:t>
                </a:r>
              </a:p>
            </p:txBody>
          </p:sp>
        </mc:Choice>
        <mc:Fallback xmlns="">
          <p:sp>
            <p:nvSpPr>
              <p:cNvPr id="9" name="TextBox 8">
                <a:extLst>
                  <a:ext uri="{FF2B5EF4-FFF2-40B4-BE49-F238E27FC236}">
                    <a16:creationId xmlns:a16="http://schemas.microsoft.com/office/drawing/2014/main" id="{DD6E1166-3516-458A-9F84-079A22B47B30}"/>
                  </a:ext>
                </a:extLst>
              </p:cNvPr>
              <p:cNvSpPr txBox="1">
                <a:spLocks noRot="1" noChangeAspect="1" noMove="1" noResize="1" noEditPoints="1" noAdjustHandles="1" noChangeArrowheads="1" noChangeShapeType="1" noTextEdit="1"/>
              </p:cNvSpPr>
              <p:nvPr/>
            </p:nvSpPr>
            <p:spPr>
              <a:xfrm>
                <a:off x="5748464" y="1033064"/>
                <a:ext cx="6096000" cy="1420325"/>
              </a:xfrm>
              <a:prstGeom prst="rect">
                <a:avLst/>
              </a:prstGeom>
              <a:blipFill>
                <a:blip r:embed="rId3"/>
                <a:stretch>
                  <a:fillRect l="-900" b="-68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AB5C361-0EFC-D9CD-61E5-56514A0D1F7B}"/>
              </a:ext>
            </a:extLst>
          </p:cNvPr>
          <p:cNvSpPr txBox="1"/>
          <p:nvPr/>
        </p:nvSpPr>
        <p:spPr>
          <a:xfrm>
            <a:off x="223934" y="185986"/>
            <a:ext cx="485742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Mapping population design</a:t>
            </a:r>
          </a:p>
        </p:txBody>
      </p:sp>
      <p:sp>
        <p:nvSpPr>
          <p:cNvPr id="2" name="TextBox 1">
            <a:extLst>
              <a:ext uri="{FF2B5EF4-FFF2-40B4-BE49-F238E27FC236}">
                <a16:creationId xmlns:a16="http://schemas.microsoft.com/office/drawing/2014/main" id="{6C4FDF68-8987-BA13-E41A-1472F0F046F6}"/>
              </a:ext>
            </a:extLst>
          </p:cNvPr>
          <p:cNvSpPr txBox="1"/>
          <p:nvPr/>
        </p:nvSpPr>
        <p:spPr>
          <a:xfrm>
            <a:off x="4033442" y="6395015"/>
            <a:ext cx="135485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Scott et al (2020)</a:t>
            </a:r>
          </a:p>
        </p:txBody>
      </p:sp>
      <p:grpSp>
        <p:nvGrpSpPr>
          <p:cNvPr id="5" name="Group 4">
            <a:extLst>
              <a:ext uri="{FF2B5EF4-FFF2-40B4-BE49-F238E27FC236}">
                <a16:creationId xmlns:a16="http://schemas.microsoft.com/office/drawing/2014/main" id="{70BAF549-96E6-1BB4-34ED-CDC13B64176D}"/>
              </a:ext>
            </a:extLst>
          </p:cNvPr>
          <p:cNvGrpSpPr/>
          <p:nvPr/>
        </p:nvGrpSpPr>
        <p:grpSpPr>
          <a:xfrm>
            <a:off x="6207405" y="2698010"/>
            <a:ext cx="5301974" cy="3821454"/>
            <a:chOff x="6207405" y="2698010"/>
            <a:chExt cx="5301974" cy="3821454"/>
          </a:xfrm>
        </p:grpSpPr>
        <p:sp>
          <p:nvSpPr>
            <p:cNvPr id="13" name="Rectangle 12">
              <a:extLst>
                <a:ext uri="{FF2B5EF4-FFF2-40B4-BE49-F238E27FC236}">
                  <a16:creationId xmlns:a16="http://schemas.microsoft.com/office/drawing/2014/main" id="{143CF518-C520-4BE0-973A-31B0347F59F7}"/>
                </a:ext>
              </a:extLst>
            </p:cNvPr>
            <p:cNvSpPr/>
            <p:nvPr/>
          </p:nvSpPr>
          <p:spPr>
            <a:xfrm>
              <a:off x="6207405" y="2698010"/>
              <a:ext cx="5301974" cy="382145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F1BF73-DA9B-4702-A347-FD01CA09B046}"/>
                </a:ext>
              </a:extLst>
            </p:cNvPr>
            <p:cNvPicPr>
              <a:picLocks noChangeAspect="1"/>
            </p:cNvPicPr>
            <p:nvPr/>
          </p:nvPicPr>
          <p:blipFill rotWithShape="1">
            <a:blip r:embed="rId2"/>
            <a:srcRect l="49294" t="6405" r="27156" b="54170"/>
            <a:stretch/>
          </p:blipFill>
          <p:spPr>
            <a:xfrm>
              <a:off x="6475021" y="3286408"/>
              <a:ext cx="1371600" cy="2545595"/>
            </a:xfrm>
            <a:prstGeom prst="rect">
              <a:avLst/>
            </a:prstGeom>
          </p:spPr>
        </p:pic>
        <p:sp>
          <p:nvSpPr>
            <p:cNvPr id="11" name="TextBox 10">
              <a:extLst>
                <a:ext uri="{FF2B5EF4-FFF2-40B4-BE49-F238E27FC236}">
                  <a16:creationId xmlns:a16="http://schemas.microsoft.com/office/drawing/2014/main" id="{0AE34D5D-F908-4A7B-B406-A6BF30A5C905}"/>
                </a:ext>
              </a:extLst>
            </p:cNvPr>
            <p:cNvSpPr txBox="1"/>
            <p:nvPr/>
          </p:nvSpPr>
          <p:spPr>
            <a:xfrm>
              <a:off x="6377452" y="2826555"/>
              <a:ext cx="3561793"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An example with 4 founders.</a:t>
              </a:r>
            </a:p>
          </p:txBody>
        </p:sp>
        <p:sp>
          <p:nvSpPr>
            <p:cNvPr id="12" name="TextBox 11">
              <a:extLst>
                <a:ext uri="{FF2B5EF4-FFF2-40B4-BE49-F238E27FC236}">
                  <a16:creationId xmlns:a16="http://schemas.microsoft.com/office/drawing/2014/main" id="{95BE1292-69E4-4CC4-9706-8586FF4A730F}"/>
                </a:ext>
              </a:extLst>
            </p:cNvPr>
            <p:cNvSpPr txBox="1"/>
            <p:nvPr/>
          </p:nvSpPr>
          <p:spPr>
            <a:xfrm>
              <a:off x="8167433" y="3286408"/>
              <a:ext cx="2866523" cy="170303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All possible combinations:</a:t>
              </a:r>
            </a:p>
            <a:p>
              <a:pPr>
                <a:lnSpc>
                  <a:spcPct val="150000"/>
                </a:lnSpc>
              </a:pPr>
              <a:r>
                <a:rPr lang="en-US" dirty="0">
                  <a:latin typeface="Arial" panose="020B0604020202020204" pitchFamily="34" charset="0"/>
                  <a:cs typeface="Arial" panose="020B0604020202020204" pitchFamily="34" charset="0"/>
                </a:rPr>
                <a:t>(1 x 2) x (3 x 4)</a:t>
              </a:r>
            </a:p>
            <a:p>
              <a:pPr>
                <a:lnSpc>
                  <a:spcPct val="150000"/>
                </a:lnSpc>
              </a:pPr>
              <a:r>
                <a:rPr lang="en-US" dirty="0">
                  <a:latin typeface="Arial" panose="020B0604020202020204" pitchFamily="34" charset="0"/>
                  <a:cs typeface="Arial" panose="020B0604020202020204" pitchFamily="34" charset="0"/>
                </a:rPr>
                <a:t>(1 x 3) x (2 x 4)</a:t>
              </a:r>
            </a:p>
            <a:p>
              <a:pPr>
                <a:lnSpc>
                  <a:spcPct val="150000"/>
                </a:lnSpc>
              </a:pPr>
              <a:r>
                <a:rPr lang="en-US" dirty="0">
                  <a:latin typeface="Arial" panose="020B0604020202020204" pitchFamily="34" charset="0"/>
                  <a:cs typeface="Arial" panose="020B0604020202020204" pitchFamily="34" charset="0"/>
                </a:rPr>
                <a:t>(1 x 4) x (2 x 3)</a:t>
              </a:r>
            </a:p>
          </p:txBody>
        </p:sp>
        <p:grpSp>
          <p:nvGrpSpPr>
            <p:cNvPr id="158" name="Group 157">
              <a:extLst>
                <a:ext uri="{FF2B5EF4-FFF2-40B4-BE49-F238E27FC236}">
                  <a16:creationId xmlns:a16="http://schemas.microsoft.com/office/drawing/2014/main" id="{B395494F-D30A-4315-8455-C1C0BC0C88B8}"/>
                </a:ext>
              </a:extLst>
            </p:cNvPr>
            <p:cNvGrpSpPr/>
            <p:nvPr/>
          </p:nvGrpSpPr>
          <p:grpSpPr>
            <a:xfrm>
              <a:off x="8298466" y="5501902"/>
              <a:ext cx="2918370" cy="915692"/>
              <a:chOff x="6521570" y="5855636"/>
              <a:chExt cx="2918370" cy="915692"/>
            </a:xfrm>
          </p:grpSpPr>
          <p:sp>
            <p:nvSpPr>
              <p:cNvPr id="14" name="Rectangle 13">
                <a:extLst>
                  <a:ext uri="{FF2B5EF4-FFF2-40B4-BE49-F238E27FC236}">
                    <a16:creationId xmlns:a16="http://schemas.microsoft.com/office/drawing/2014/main" id="{D8BB9933-EBA1-47F4-93EF-594F7D0BD005}"/>
                  </a:ext>
                </a:extLst>
              </p:cNvPr>
              <p:cNvSpPr/>
              <p:nvPr/>
            </p:nvSpPr>
            <p:spPr>
              <a:xfrm>
                <a:off x="652157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924DA4-0DE8-4BC0-8053-145E2650BBB9}"/>
                  </a:ext>
                </a:extLst>
              </p:cNvPr>
              <p:cNvSpPr/>
              <p:nvPr/>
            </p:nvSpPr>
            <p:spPr>
              <a:xfrm>
                <a:off x="652157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DBC08A-6533-4CDC-A7F5-596D72A00D50}"/>
                  </a:ext>
                </a:extLst>
              </p:cNvPr>
              <p:cNvSpPr/>
              <p:nvPr/>
            </p:nvSpPr>
            <p:spPr>
              <a:xfrm>
                <a:off x="652157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9B8C63-BE40-4588-AF1C-C82F7FAA842D}"/>
                  </a:ext>
                </a:extLst>
              </p:cNvPr>
              <p:cNvSpPr/>
              <p:nvPr/>
            </p:nvSpPr>
            <p:spPr>
              <a:xfrm>
                <a:off x="652157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F49BD38-16C2-4997-923E-83827C68DB40}"/>
                  </a:ext>
                </a:extLst>
              </p:cNvPr>
              <p:cNvSpPr/>
              <p:nvPr/>
            </p:nvSpPr>
            <p:spPr>
              <a:xfrm>
                <a:off x="661301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63EFAC-7377-4186-A7DC-386533B96AA3}"/>
                  </a:ext>
                </a:extLst>
              </p:cNvPr>
              <p:cNvSpPr/>
              <p:nvPr/>
            </p:nvSpPr>
            <p:spPr>
              <a:xfrm>
                <a:off x="661301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0EFB0B-B653-4DEB-B437-F58CB9ACF586}"/>
                  </a:ext>
                </a:extLst>
              </p:cNvPr>
              <p:cNvSpPr/>
              <p:nvPr/>
            </p:nvSpPr>
            <p:spPr>
              <a:xfrm>
                <a:off x="661301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CB81D9-5E4C-45AC-B012-0DF722F6696C}"/>
                  </a:ext>
                </a:extLst>
              </p:cNvPr>
              <p:cNvSpPr/>
              <p:nvPr/>
            </p:nvSpPr>
            <p:spPr>
              <a:xfrm>
                <a:off x="661301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7273D4-BB97-416A-AEB7-5CF98E864E7D}"/>
                  </a:ext>
                </a:extLst>
              </p:cNvPr>
              <p:cNvSpPr/>
              <p:nvPr/>
            </p:nvSpPr>
            <p:spPr>
              <a:xfrm>
                <a:off x="670445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D053BD5-2D12-401B-A86F-635EB74CEDE9}"/>
                  </a:ext>
                </a:extLst>
              </p:cNvPr>
              <p:cNvSpPr/>
              <p:nvPr/>
            </p:nvSpPr>
            <p:spPr>
              <a:xfrm>
                <a:off x="670445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4FF44A9-6601-4B5A-85D2-311879A26EA8}"/>
                  </a:ext>
                </a:extLst>
              </p:cNvPr>
              <p:cNvSpPr/>
              <p:nvPr/>
            </p:nvSpPr>
            <p:spPr>
              <a:xfrm>
                <a:off x="670445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9FE2531-00C2-40FC-92DE-62E58C86DFDF}"/>
                  </a:ext>
                </a:extLst>
              </p:cNvPr>
              <p:cNvSpPr/>
              <p:nvPr/>
            </p:nvSpPr>
            <p:spPr>
              <a:xfrm>
                <a:off x="670445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FB956-4A83-4668-9530-A8BD0175EF15}"/>
                  </a:ext>
                </a:extLst>
              </p:cNvPr>
              <p:cNvSpPr/>
              <p:nvPr/>
            </p:nvSpPr>
            <p:spPr>
              <a:xfrm>
                <a:off x="679589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85B6AB-07B3-4773-99A0-49B3E5EC8855}"/>
                  </a:ext>
                </a:extLst>
              </p:cNvPr>
              <p:cNvSpPr/>
              <p:nvPr/>
            </p:nvSpPr>
            <p:spPr>
              <a:xfrm>
                <a:off x="679589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F24E94-F8FB-4333-8EF6-3B7BB6D172AB}"/>
                  </a:ext>
                </a:extLst>
              </p:cNvPr>
              <p:cNvSpPr/>
              <p:nvPr/>
            </p:nvSpPr>
            <p:spPr>
              <a:xfrm>
                <a:off x="679589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F6E473-25D4-4378-AE51-096EF9C4D90F}"/>
                  </a:ext>
                </a:extLst>
              </p:cNvPr>
              <p:cNvSpPr/>
              <p:nvPr/>
            </p:nvSpPr>
            <p:spPr>
              <a:xfrm>
                <a:off x="679589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C009E82-C818-4F85-9279-EB743B89DB77}"/>
                  </a:ext>
                </a:extLst>
              </p:cNvPr>
              <p:cNvSpPr/>
              <p:nvPr/>
            </p:nvSpPr>
            <p:spPr>
              <a:xfrm>
                <a:off x="688733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993304-EE89-4BBB-A1DA-AA23E0C5E67E}"/>
                  </a:ext>
                </a:extLst>
              </p:cNvPr>
              <p:cNvSpPr/>
              <p:nvPr/>
            </p:nvSpPr>
            <p:spPr>
              <a:xfrm>
                <a:off x="688733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CD2812F-FC00-4C74-807E-35BDCBED1C59}"/>
                  </a:ext>
                </a:extLst>
              </p:cNvPr>
              <p:cNvSpPr/>
              <p:nvPr/>
            </p:nvSpPr>
            <p:spPr>
              <a:xfrm>
                <a:off x="688733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8909AD3-74A8-4DA4-8CD4-10DFAA846DC9}"/>
                  </a:ext>
                </a:extLst>
              </p:cNvPr>
              <p:cNvSpPr/>
              <p:nvPr/>
            </p:nvSpPr>
            <p:spPr>
              <a:xfrm>
                <a:off x="688733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325B637-5813-4179-BC47-B707F6DCBCC3}"/>
                  </a:ext>
                </a:extLst>
              </p:cNvPr>
              <p:cNvSpPr/>
              <p:nvPr/>
            </p:nvSpPr>
            <p:spPr>
              <a:xfrm>
                <a:off x="697877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5EA60EB-02E4-4C6D-B17D-18ECB6C6B9C6}"/>
                  </a:ext>
                </a:extLst>
              </p:cNvPr>
              <p:cNvSpPr/>
              <p:nvPr/>
            </p:nvSpPr>
            <p:spPr>
              <a:xfrm>
                <a:off x="697877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8714C44-0A0A-4864-9D68-7A8FE94DBE63}"/>
                  </a:ext>
                </a:extLst>
              </p:cNvPr>
              <p:cNvSpPr/>
              <p:nvPr/>
            </p:nvSpPr>
            <p:spPr>
              <a:xfrm>
                <a:off x="697877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DE3063C-22AA-4C46-B149-742927E63617}"/>
                  </a:ext>
                </a:extLst>
              </p:cNvPr>
              <p:cNvSpPr/>
              <p:nvPr/>
            </p:nvSpPr>
            <p:spPr>
              <a:xfrm>
                <a:off x="697877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C57D46-0685-4A7A-A84A-C3FB10A22749}"/>
                  </a:ext>
                </a:extLst>
              </p:cNvPr>
              <p:cNvSpPr/>
              <p:nvPr/>
            </p:nvSpPr>
            <p:spPr>
              <a:xfrm>
                <a:off x="707021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E5369FC-1F48-4EB8-8BA0-16BD3C92B179}"/>
                  </a:ext>
                </a:extLst>
              </p:cNvPr>
              <p:cNvSpPr/>
              <p:nvPr/>
            </p:nvSpPr>
            <p:spPr>
              <a:xfrm>
                <a:off x="707021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9E2E70E-8ED1-42E6-BB4B-DFE8D3C36347}"/>
                  </a:ext>
                </a:extLst>
              </p:cNvPr>
              <p:cNvSpPr/>
              <p:nvPr/>
            </p:nvSpPr>
            <p:spPr>
              <a:xfrm>
                <a:off x="707021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CF54593-8DDB-4CD3-B63D-67318913568F}"/>
                  </a:ext>
                </a:extLst>
              </p:cNvPr>
              <p:cNvSpPr/>
              <p:nvPr/>
            </p:nvSpPr>
            <p:spPr>
              <a:xfrm>
                <a:off x="707021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55BBDA-3F70-4C1B-815E-8ACBD71C5D44}"/>
                  </a:ext>
                </a:extLst>
              </p:cNvPr>
              <p:cNvSpPr/>
              <p:nvPr/>
            </p:nvSpPr>
            <p:spPr>
              <a:xfrm>
                <a:off x="716165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0EE5E0A-5A32-46F6-8DC3-26C32925D16B}"/>
                  </a:ext>
                </a:extLst>
              </p:cNvPr>
              <p:cNvSpPr/>
              <p:nvPr/>
            </p:nvSpPr>
            <p:spPr>
              <a:xfrm>
                <a:off x="716165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E2B691F-4793-4772-8B3C-BB80F77D41B4}"/>
                  </a:ext>
                </a:extLst>
              </p:cNvPr>
              <p:cNvSpPr/>
              <p:nvPr/>
            </p:nvSpPr>
            <p:spPr>
              <a:xfrm>
                <a:off x="716165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D69FDAD-4CC1-4BF4-8EE2-1F33491FAAE0}"/>
                  </a:ext>
                </a:extLst>
              </p:cNvPr>
              <p:cNvSpPr/>
              <p:nvPr/>
            </p:nvSpPr>
            <p:spPr>
              <a:xfrm>
                <a:off x="716165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E2E7411-6B1F-4580-B09C-292CCF996104}"/>
                  </a:ext>
                </a:extLst>
              </p:cNvPr>
              <p:cNvSpPr/>
              <p:nvPr/>
            </p:nvSpPr>
            <p:spPr>
              <a:xfrm>
                <a:off x="725052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A0C721E-6811-4D27-BC4B-A51F19BA3472}"/>
                  </a:ext>
                </a:extLst>
              </p:cNvPr>
              <p:cNvSpPr/>
              <p:nvPr/>
            </p:nvSpPr>
            <p:spPr>
              <a:xfrm>
                <a:off x="725052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94F33A0-110D-4F28-BFA4-60E7134E784F}"/>
                  </a:ext>
                </a:extLst>
              </p:cNvPr>
              <p:cNvSpPr/>
              <p:nvPr/>
            </p:nvSpPr>
            <p:spPr>
              <a:xfrm>
                <a:off x="725052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0F2F441-289E-4DC3-B123-E693D14C52D0}"/>
                  </a:ext>
                </a:extLst>
              </p:cNvPr>
              <p:cNvSpPr/>
              <p:nvPr/>
            </p:nvSpPr>
            <p:spPr>
              <a:xfrm>
                <a:off x="725052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C473F36-E6DC-4494-92D2-12702F83C6C4}"/>
                  </a:ext>
                </a:extLst>
              </p:cNvPr>
              <p:cNvSpPr/>
              <p:nvPr/>
            </p:nvSpPr>
            <p:spPr>
              <a:xfrm>
                <a:off x="734196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D3C41F8-D419-41F9-B03A-24A96E15DD92}"/>
                  </a:ext>
                </a:extLst>
              </p:cNvPr>
              <p:cNvSpPr/>
              <p:nvPr/>
            </p:nvSpPr>
            <p:spPr>
              <a:xfrm>
                <a:off x="734196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B4C6E0F-3F96-4BAF-9A5F-D55054C8AA42}"/>
                  </a:ext>
                </a:extLst>
              </p:cNvPr>
              <p:cNvSpPr/>
              <p:nvPr/>
            </p:nvSpPr>
            <p:spPr>
              <a:xfrm>
                <a:off x="734196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E139199-56BD-45AA-B59C-25D07AF36072}"/>
                  </a:ext>
                </a:extLst>
              </p:cNvPr>
              <p:cNvSpPr/>
              <p:nvPr/>
            </p:nvSpPr>
            <p:spPr>
              <a:xfrm>
                <a:off x="734196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2572C21-851F-4AB9-828F-3DCBA5A3D1EE}"/>
                  </a:ext>
                </a:extLst>
              </p:cNvPr>
              <p:cNvSpPr/>
              <p:nvPr/>
            </p:nvSpPr>
            <p:spPr>
              <a:xfrm>
                <a:off x="743340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DE1D9F35-51FF-40FA-9B2D-1CF022EDDA6E}"/>
                  </a:ext>
                </a:extLst>
              </p:cNvPr>
              <p:cNvSpPr/>
              <p:nvPr/>
            </p:nvSpPr>
            <p:spPr>
              <a:xfrm>
                <a:off x="743340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40D79D-6151-43B3-B044-311AF0F1882F}"/>
                  </a:ext>
                </a:extLst>
              </p:cNvPr>
              <p:cNvSpPr/>
              <p:nvPr/>
            </p:nvSpPr>
            <p:spPr>
              <a:xfrm>
                <a:off x="743340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D694F7C-E2E3-4CF9-91F2-71A684FC3023}"/>
                  </a:ext>
                </a:extLst>
              </p:cNvPr>
              <p:cNvSpPr/>
              <p:nvPr/>
            </p:nvSpPr>
            <p:spPr>
              <a:xfrm>
                <a:off x="743340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0E93A75-0EE8-4A85-9256-A645AA9074B0}"/>
                  </a:ext>
                </a:extLst>
              </p:cNvPr>
              <p:cNvSpPr/>
              <p:nvPr/>
            </p:nvSpPr>
            <p:spPr>
              <a:xfrm>
                <a:off x="752484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0C92B40-3B18-4F4B-9383-B3B1A7213809}"/>
                  </a:ext>
                </a:extLst>
              </p:cNvPr>
              <p:cNvSpPr/>
              <p:nvPr/>
            </p:nvSpPr>
            <p:spPr>
              <a:xfrm>
                <a:off x="752484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DDB53F0-0DFF-49E7-A575-1AAEA0A26BCC}"/>
                  </a:ext>
                </a:extLst>
              </p:cNvPr>
              <p:cNvSpPr/>
              <p:nvPr/>
            </p:nvSpPr>
            <p:spPr>
              <a:xfrm>
                <a:off x="752484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DF165DB-3960-486E-8A88-66D97FEAB9D6}"/>
                  </a:ext>
                </a:extLst>
              </p:cNvPr>
              <p:cNvSpPr/>
              <p:nvPr/>
            </p:nvSpPr>
            <p:spPr>
              <a:xfrm>
                <a:off x="752484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2D7E1A4-D963-498C-94A4-B3EA2705C655}"/>
                  </a:ext>
                </a:extLst>
              </p:cNvPr>
              <p:cNvSpPr/>
              <p:nvPr/>
            </p:nvSpPr>
            <p:spPr>
              <a:xfrm>
                <a:off x="761628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407C81D-21CB-4EA6-921A-4E81B5BB4AD4}"/>
                  </a:ext>
                </a:extLst>
              </p:cNvPr>
              <p:cNvSpPr/>
              <p:nvPr/>
            </p:nvSpPr>
            <p:spPr>
              <a:xfrm>
                <a:off x="761628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8581774-CAB3-4265-8237-1C3E9FD1E657}"/>
                  </a:ext>
                </a:extLst>
              </p:cNvPr>
              <p:cNvSpPr/>
              <p:nvPr/>
            </p:nvSpPr>
            <p:spPr>
              <a:xfrm>
                <a:off x="761628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47176CC-BA14-4BAC-8BE1-BBE5B37E68AC}"/>
                  </a:ext>
                </a:extLst>
              </p:cNvPr>
              <p:cNvSpPr/>
              <p:nvPr/>
            </p:nvSpPr>
            <p:spPr>
              <a:xfrm>
                <a:off x="761628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87D7392-0D5F-4B4E-81F6-C260BEB9D240}"/>
                  </a:ext>
                </a:extLst>
              </p:cNvPr>
              <p:cNvSpPr/>
              <p:nvPr/>
            </p:nvSpPr>
            <p:spPr>
              <a:xfrm>
                <a:off x="770772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D6459E7-DA37-4CE6-A1B2-BB64E81194AD}"/>
                  </a:ext>
                </a:extLst>
              </p:cNvPr>
              <p:cNvSpPr/>
              <p:nvPr/>
            </p:nvSpPr>
            <p:spPr>
              <a:xfrm>
                <a:off x="770772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3355AB5-244A-4975-BB47-7D1A013E74AB}"/>
                  </a:ext>
                </a:extLst>
              </p:cNvPr>
              <p:cNvSpPr/>
              <p:nvPr/>
            </p:nvSpPr>
            <p:spPr>
              <a:xfrm>
                <a:off x="770772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10FA145-EE88-457D-B4DA-5CD30043AFB1}"/>
                  </a:ext>
                </a:extLst>
              </p:cNvPr>
              <p:cNvSpPr/>
              <p:nvPr/>
            </p:nvSpPr>
            <p:spPr>
              <a:xfrm>
                <a:off x="770772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864C3779-EAC5-401E-ACE1-90BB995F07FF}"/>
                  </a:ext>
                </a:extLst>
              </p:cNvPr>
              <p:cNvSpPr/>
              <p:nvPr/>
            </p:nvSpPr>
            <p:spPr>
              <a:xfrm>
                <a:off x="779916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C5951336-56AF-4C58-B04D-BDA128001D44}"/>
                  </a:ext>
                </a:extLst>
              </p:cNvPr>
              <p:cNvSpPr/>
              <p:nvPr/>
            </p:nvSpPr>
            <p:spPr>
              <a:xfrm>
                <a:off x="779916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3DA265-62BB-4CF6-AFC9-ED93BB243047}"/>
                  </a:ext>
                </a:extLst>
              </p:cNvPr>
              <p:cNvSpPr/>
              <p:nvPr/>
            </p:nvSpPr>
            <p:spPr>
              <a:xfrm>
                <a:off x="779916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A5D440F-CCBB-4D53-A4AE-E100D2AF3609}"/>
                  </a:ext>
                </a:extLst>
              </p:cNvPr>
              <p:cNvSpPr/>
              <p:nvPr/>
            </p:nvSpPr>
            <p:spPr>
              <a:xfrm>
                <a:off x="779916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13E5A2B-495E-48E7-854C-D992C921D01F}"/>
                  </a:ext>
                </a:extLst>
              </p:cNvPr>
              <p:cNvSpPr/>
              <p:nvPr/>
            </p:nvSpPr>
            <p:spPr>
              <a:xfrm>
                <a:off x="789060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6870F9E-F0A0-4A93-B216-895CF95428F2}"/>
                  </a:ext>
                </a:extLst>
              </p:cNvPr>
              <p:cNvSpPr/>
              <p:nvPr/>
            </p:nvSpPr>
            <p:spPr>
              <a:xfrm>
                <a:off x="789060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080CF31-AD90-402D-8A0F-A883DA3FD202}"/>
                  </a:ext>
                </a:extLst>
              </p:cNvPr>
              <p:cNvSpPr/>
              <p:nvPr/>
            </p:nvSpPr>
            <p:spPr>
              <a:xfrm>
                <a:off x="789060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887CA009-83D4-464F-9310-32F5083143C8}"/>
                  </a:ext>
                </a:extLst>
              </p:cNvPr>
              <p:cNvSpPr/>
              <p:nvPr/>
            </p:nvSpPr>
            <p:spPr>
              <a:xfrm>
                <a:off x="789060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60FC3EE-CC75-4C5E-AE17-2C37098BF7C1}"/>
                  </a:ext>
                </a:extLst>
              </p:cNvPr>
              <p:cNvSpPr/>
              <p:nvPr/>
            </p:nvSpPr>
            <p:spPr>
              <a:xfrm>
                <a:off x="797947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D9E552-52A2-466F-8B0B-2B415D9437C8}"/>
                  </a:ext>
                </a:extLst>
              </p:cNvPr>
              <p:cNvSpPr/>
              <p:nvPr/>
            </p:nvSpPr>
            <p:spPr>
              <a:xfrm>
                <a:off x="797947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B4141D7-D03C-4098-859A-D7FAF2CC0E04}"/>
                  </a:ext>
                </a:extLst>
              </p:cNvPr>
              <p:cNvSpPr/>
              <p:nvPr/>
            </p:nvSpPr>
            <p:spPr>
              <a:xfrm>
                <a:off x="797947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4EBA37E-9BB2-4184-ABD6-BB55AA4AAA59}"/>
                  </a:ext>
                </a:extLst>
              </p:cNvPr>
              <p:cNvSpPr/>
              <p:nvPr/>
            </p:nvSpPr>
            <p:spPr>
              <a:xfrm>
                <a:off x="797947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C563821-CEDB-4B69-8C62-8894CC0AFD0C}"/>
                  </a:ext>
                </a:extLst>
              </p:cNvPr>
              <p:cNvSpPr/>
              <p:nvPr/>
            </p:nvSpPr>
            <p:spPr>
              <a:xfrm>
                <a:off x="807091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EC6E10A-FFFD-4DFD-A7C3-F89BA70656FE}"/>
                  </a:ext>
                </a:extLst>
              </p:cNvPr>
              <p:cNvSpPr/>
              <p:nvPr/>
            </p:nvSpPr>
            <p:spPr>
              <a:xfrm>
                <a:off x="807091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E067AA0-A78C-43A1-A36A-49B0B9A5D253}"/>
                  </a:ext>
                </a:extLst>
              </p:cNvPr>
              <p:cNvSpPr/>
              <p:nvPr/>
            </p:nvSpPr>
            <p:spPr>
              <a:xfrm>
                <a:off x="807091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ACCE09EB-0DE1-436A-B952-DE1412BFCF86}"/>
                  </a:ext>
                </a:extLst>
              </p:cNvPr>
              <p:cNvSpPr/>
              <p:nvPr/>
            </p:nvSpPr>
            <p:spPr>
              <a:xfrm>
                <a:off x="807091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7ACB97D-B07F-478E-81E3-40F6562265F5}"/>
                  </a:ext>
                </a:extLst>
              </p:cNvPr>
              <p:cNvSpPr/>
              <p:nvPr/>
            </p:nvSpPr>
            <p:spPr>
              <a:xfrm>
                <a:off x="816235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0F7D848E-624A-4FB8-8358-F7A083D7C347}"/>
                  </a:ext>
                </a:extLst>
              </p:cNvPr>
              <p:cNvSpPr/>
              <p:nvPr/>
            </p:nvSpPr>
            <p:spPr>
              <a:xfrm>
                <a:off x="816235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4BD65A3-6E6B-4658-B948-F584CE0FEE8F}"/>
                  </a:ext>
                </a:extLst>
              </p:cNvPr>
              <p:cNvSpPr/>
              <p:nvPr/>
            </p:nvSpPr>
            <p:spPr>
              <a:xfrm>
                <a:off x="816235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48B33F36-DAE7-4A5A-82C9-A331BBA9E79A}"/>
                  </a:ext>
                </a:extLst>
              </p:cNvPr>
              <p:cNvSpPr/>
              <p:nvPr/>
            </p:nvSpPr>
            <p:spPr>
              <a:xfrm>
                <a:off x="816235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8F762762-8CAE-4075-8410-80F80AEAF122}"/>
                  </a:ext>
                </a:extLst>
              </p:cNvPr>
              <p:cNvSpPr/>
              <p:nvPr/>
            </p:nvSpPr>
            <p:spPr>
              <a:xfrm>
                <a:off x="825379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90CBD74-BA08-4D6E-A8D1-1D8B97F535D8}"/>
                  </a:ext>
                </a:extLst>
              </p:cNvPr>
              <p:cNvSpPr/>
              <p:nvPr/>
            </p:nvSpPr>
            <p:spPr>
              <a:xfrm>
                <a:off x="825379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C640D35-8F3A-4B38-AE87-C0ABA96493DE}"/>
                  </a:ext>
                </a:extLst>
              </p:cNvPr>
              <p:cNvSpPr/>
              <p:nvPr/>
            </p:nvSpPr>
            <p:spPr>
              <a:xfrm>
                <a:off x="825379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C2581C9-FEA7-40C5-A120-0E0F75DF2611}"/>
                  </a:ext>
                </a:extLst>
              </p:cNvPr>
              <p:cNvSpPr/>
              <p:nvPr/>
            </p:nvSpPr>
            <p:spPr>
              <a:xfrm>
                <a:off x="825379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C815EA3-5C7A-443C-BA7E-CF9E1012B046}"/>
                  </a:ext>
                </a:extLst>
              </p:cNvPr>
              <p:cNvSpPr/>
              <p:nvPr/>
            </p:nvSpPr>
            <p:spPr>
              <a:xfrm>
                <a:off x="834523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CC66C6E7-4CAC-4980-9EBE-7E81CCDA24A9}"/>
                  </a:ext>
                </a:extLst>
              </p:cNvPr>
              <p:cNvSpPr/>
              <p:nvPr/>
            </p:nvSpPr>
            <p:spPr>
              <a:xfrm>
                <a:off x="834523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173E334-70F8-4C46-8A33-6AEF22120939}"/>
                  </a:ext>
                </a:extLst>
              </p:cNvPr>
              <p:cNvSpPr/>
              <p:nvPr/>
            </p:nvSpPr>
            <p:spPr>
              <a:xfrm>
                <a:off x="834523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3E1352E-4B8E-4002-A066-966C56344C83}"/>
                  </a:ext>
                </a:extLst>
              </p:cNvPr>
              <p:cNvSpPr/>
              <p:nvPr/>
            </p:nvSpPr>
            <p:spPr>
              <a:xfrm>
                <a:off x="834523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D6AC0BC9-8258-4C58-A109-BC58D2290A7E}"/>
                  </a:ext>
                </a:extLst>
              </p:cNvPr>
              <p:cNvSpPr/>
              <p:nvPr/>
            </p:nvSpPr>
            <p:spPr>
              <a:xfrm>
                <a:off x="843667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0FD9FA8C-69F4-487F-B468-BA5927240C29}"/>
                  </a:ext>
                </a:extLst>
              </p:cNvPr>
              <p:cNvSpPr/>
              <p:nvPr/>
            </p:nvSpPr>
            <p:spPr>
              <a:xfrm>
                <a:off x="843667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A6E4DFA-30E7-470A-8558-3906D45A59A7}"/>
                  </a:ext>
                </a:extLst>
              </p:cNvPr>
              <p:cNvSpPr/>
              <p:nvPr/>
            </p:nvSpPr>
            <p:spPr>
              <a:xfrm>
                <a:off x="843667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630614EB-F7C2-4ABF-9810-26E3B824CAC7}"/>
                  </a:ext>
                </a:extLst>
              </p:cNvPr>
              <p:cNvSpPr/>
              <p:nvPr/>
            </p:nvSpPr>
            <p:spPr>
              <a:xfrm>
                <a:off x="843667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97E0C4D-40F0-4A2F-BB01-C2F9459C94DE}"/>
                  </a:ext>
                </a:extLst>
              </p:cNvPr>
              <p:cNvSpPr/>
              <p:nvPr/>
            </p:nvSpPr>
            <p:spPr>
              <a:xfrm>
                <a:off x="852811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1D082CA7-1BE0-4AB1-B9BD-0352F36581BE}"/>
                  </a:ext>
                </a:extLst>
              </p:cNvPr>
              <p:cNvSpPr/>
              <p:nvPr/>
            </p:nvSpPr>
            <p:spPr>
              <a:xfrm>
                <a:off x="852811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23D5088-F4A2-481B-8EFC-766EF2C523BB}"/>
                  </a:ext>
                </a:extLst>
              </p:cNvPr>
              <p:cNvSpPr/>
              <p:nvPr/>
            </p:nvSpPr>
            <p:spPr>
              <a:xfrm>
                <a:off x="852811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3366A07D-337A-49BC-A50C-68DCB73B6FDC}"/>
                  </a:ext>
                </a:extLst>
              </p:cNvPr>
              <p:cNvSpPr/>
              <p:nvPr/>
            </p:nvSpPr>
            <p:spPr>
              <a:xfrm>
                <a:off x="852811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8414D83F-1E2F-44FF-B3BF-E9AE5DAF35EA}"/>
                  </a:ext>
                </a:extLst>
              </p:cNvPr>
              <p:cNvSpPr/>
              <p:nvPr/>
            </p:nvSpPr>
            <p:spPr>
              <a:xfrm>
                <a:off x="861955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9EE6588-A838-43C5-BD8B-2B3F50E1A7A3}"/>
                  </a:ext>
                </a:extLst>
              </p:cNvPr>
              <p:cNvSpPr/>
              <p:nvPr/>
            </p:nvSpPr>
            <p:spPr>
              <a:xfrm>
                <a:off x="861955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D2E338A-2432-42D8-BBE9-81AF28511D22}"/>
                  </a:ext>
                </a:extLst>
              </p:cNvPr>
              <p:cNvSpPr/>
              <p:nvPr/>
            </p:nvSpPr>
            <p:spPr>
              <a:xfrm>
                <a:off x="861955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9320F788-6A9E-4652-9996-CA9D254FBDAF}"/>
                  </a:ext>
                </a:extLst>
              </p:cNvPr>
              <p:cNvSpPr/>
              <p:nvPr/>
            </p:nvSpPr>
            <p:spPr>
              <a:xfrm>
                <a:off x="861955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55BFDBE-3566-40FE-A36A-E1C2A371FA9E}"/>
                  </a:ext>
                </a:extLst>
              </p:cNvPr>
              <p:cNvSpPr/>
              <p:nvPr/>
            </p:nvSpPr>
            <p:spPr>
              <a:xfrm>
                <a:off x="870842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30D88AA-795E-49AA-9AA8-DFDF994259BC}"/>
                  </a:ext>
                </a:extLst>
              </p:cNvPr>
              <p:cNvSpPr/>
              <p:nvPr/>
            </p:nvSpPr>
            <p:spPr>
              <a:xfrm>
                <a:off x="870842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77C0CD20-98E3-4615-A37A-023053297B16}"/>
                  </a:ext>
                </a:extLst>
              </p:cNvPr>
              <p:cNvSpPr/>
              <p:nvPr/>
            </p:nvSpPr>
            <p:spPr>
              <a:xfrm>
                <a:off x="870842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EEE7ABDF-AF37-490E-AAB3-D95D5C1DC751}"/>
                  </a:ext>
                </a:extLst>
              </p:cNvPr>
              <p:cNvSpPr/>
              <p:nvPr/>
            </p:nvSpPr>
            <p:spPr>
              <a:xfrm>
                <a:off x="870842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430B9667-9188-46E3-9A79-1A0DA7513959}"/>
                  </a:ext>
                </a:extLst>
              </p:cNvPr>
              <p:cNvSpPr/>
              <p:nvPr/>
            </p:nvSpPr>
            <p:spPr>
              <a:xfrm>
                <a:off x="879986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32DFF17-DEEE-4E17-B0FA-D778640CD20C}"/>
                  </a:ext>
                </a:extLst>
              </p:cNvPr>
              <p:cNvSpPr/>
              <p:nvPr/>
            </p:nvSpPr>
            <p:spPr>
              <a:xfrm>
                <a:off x="879986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1F6FEE7-8A4C-4310-A290-8822F12353C9}"/>
                  </a:ext>
                </a:extLst>
              </p:cNvPr>
              <p:cNvSpPr/>
              <p:nvPr/>
            </p:nvSpPr>
            <p:spPr>
              <a:xfrm>
                <a:off x="879986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7A83A65A-99A9-49E4-90DA-EBCCC2302DCF}"/>
                  </a:ext>
                </a:extLst>
              </p:cNvPr>
              <p:cNvSpPr/>
              <p:nvPr/>
            </p:nvSpPr>
            <p:spPr>
              <a:xfrm>
                <a:off x="879986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6FF4718-4222-4AAC-AAA0-D03173C84FC1}"/>
                  </a:ext>
                </a:extLst>
              </p:cNvPr>
              <p:cNvSpPr/>
              <p:nvPr/>
            </p:nvSpPr>
            <p:spPr>
              <a:xfrm>
                <a:off x="889130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038DA11-750C-4418-BC5D-32B2B4017641}"/>
                  </a:ext>
                </a:extLst>
              </p:cNvPr>
              <p:cNvSpPr/>
              <p:nvPr/>
            </p:nvSpPr>
            <p:spPr>
              <a:xfrm>
                <a:off x="889130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21D6B0F8-1A9B-4032-8F59-1DE755CE9B8A}"/>
                  </a:ext>
                </a:extLst>
              </p:cNvPr>
              <p:cNvSpPr/>
              <p:nvPr/>
            </p:nvSpPr>
            <p:spPr>
              <a:xfrm>
                <a:off x="889130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3CE24010-7C43-4692-B7EA-0C9D81ABF941}"/>
                  </a:ext>
                </a:extLst>
              </p:cNvPr>
              <p:cNvSpPr/>
              <p:nvPr/>
            </p:nvSpPr>
            <p:spPr>
              <a:xfrm>
                <a:off x="889130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F95AF05-D90F-4D12-8EB4-4542303425D0}"/>
                  </a:ext>
                </a:extLst>
              </p:cNvPr>
              <p:cNvSpPr/>
              <p:nvPr/>
            </p:nvSpPr>
            <p:spPr>
              <a:xfrm>
                <a:off x="898274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C1095DA3-1312-4992-BFEB-E7B73CFA7F15}"/>
                  </a:ext>
                </a:extLst>
              </p:cNvPr>
              <p:cNvSpPr/>
              <p:nvPr/>
            </p:nvSpPr>
            <p:spPr>
              <a:xfrm>
                <a:off x="898274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10CB391-F651-4B1F-B8CB-A76BE33D7F29}"/>
                  </a:ext>
                </a:extLst>
              </p:cNvPr>
              <p:cNvSpPr/>
              <p:nvPr/>
            </p:nvSpPr>
            <p:spPr>
              <a:xfrm>
                <a:off x="898274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F856186-DF9F-4FFC-92CD-404BE69EB91F}"/>
                  </a:ext>
                </a:extLst>
              </p:cNvPr>
              <p:cNvSpPr/>
              <p:nvPr/>
            </p:nvSpPr>
            <p:spPr>
              <a:xfrm>
                <a:off x="898274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6AB405A1-6EAB-4A8A-945F-0E798A64FFC6}"/>
                  </a:ext>
                </a:extLst>
              </p:cNvPr>
              <p:cNvSpPr/>
              <p:nvPr/>
            </p:nvSpPr>
            <p:spPr>
              <a:xfrm>
                <a:off x="907418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3444DB6-C7E9-450A-8761-4851F5547ED1}"/>
                  </a:ext>
                </a:extLst>
              </p:cNvPr>
              <p:cNvSpPr/>
              <p:nvPr/>
            </p:nvSpPr>
            <p:spPr>
              <a:xfrm>
                <a:off x="907418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385E1AC-D948-46AD-B57A-70F8A8585A49}"/>
                  </a:ext>
                </a:extLst>
              </p:cNvPr>
              <p:cNvSpPr/>
              <p:nvPr/>
            </p:nvSpPr>
            <p:spPr>
              <a:xfrm>
                <a:off x="907418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07FAB16B-516C-404B-88B0-13A2755EFE0C}"/>
                  </a:ext>
                </a:extLst>
              </p:cNvPr>
              <p:cNvSpPr/>
              <p:nvPr/>
            </p:nvSpPr>
            <p:spPr>
              <a:xfrm>
                <a:off x="907418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081D3497-384F-451A-B435-B920AAF28916}"/>
                  </a:ext>
                </a:extLst>
              </p:cNvPr>
              <p:cNvSpPr/>
              <p:nvPr/>
            </p:nvSpPr>
            <p:spPr>
              <a:xfrm>
                <a:off x="916562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05CA2035-B8AB-47D0-A91A-E3D7BA61C4C7}"/>
                  </a:ext>
                </a:extLst>
              </p:cNvPr>
              <p:cNvSpPr/>
              <p:nvPr/>
            </p:nvSpPr>
            <p:spPr>
              <a:xfrm>
                <a:off x="916562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FC7173B3-0D1D-48FD-9E9A-E1A9F3801FF8}"/>
                  </a:ext>
                </a:extLst>
              </p:cNvPr>
              <p:cNvSpPr/>
              <p:nvPr/>
            </p:nvSpPr>
            <p:spPr>
              <a:xfrm>
                <a:off x="916562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F65800E-0875-4B20-89E1-6BB66F9D6BD9}"/>
                  </a:ext>
                </a:extLst>
              </p:cNvPr>
              <p:cNvSpPr/>
              <p:nvPr/>
            </p:nvSpPr>
            <p:spPr>
              <a:xfrm>
                <a:off x="916562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A5010E63-629D-42FC-9914-CA3F6883A34C}"/>
                  </a:ext>
                </a:extLst>
              </p:cNvPr>
              <p:cNvSpPr/>
              <p:nvPr/>
            </p:nvSpPr>
            <p:spPr>
              <a:xfrm>
                <a:off x="925706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A99F017B-0249-486E-8E30-70A8C1D3F376}"/>
                  </a:ext>
                </a:extLst>
              </p:cNvPr>
              <p:cNvSpPr/>
              <p:nvPr/>
            </p:nvSpPr>
            <p:spPr>
              <a:xfrm>
                <a:off x="925706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E1C32166-827C-4686-81C5-9B41C81DE41E}"/>
                  </a:ext>
                </a:extLst>
              </p:cNvPr>
              <p:cNvSpPr/>
              <p:nvPr/>
            </p:nvSpPr>
            <p:spPr>
              <a:xfrm>
                <a:off x="925706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02F3CB1-F525-4479-8811-049B0FE8D598}"/>
                  </a:ext>
                </a:extLst>
              </p:cNvPr>
              <p:cNvSpPr/>
              <p:nvPr/>
            </p:nvSpPr>
            <p:spPr>
              <a:xfrm>
                <a:off x="925706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76A49BDC-9B5E-40A6-B3BB-EF3ED1281081}"/>
                  </a:ext>
                </a:extLst>
              </p:cNvPr>
              <p:cNvSpPr/>
              <p:nvPr/>
            </p:nvSpPr>
            <p:spPr>
              <a:xfrm>
                <a:off x="9348500" y="6542728"/>
                <a:ext cx="91440" cy="228600"/>
              </a:xfrm>
              <a:prstGeom prst="rect">
                <a:avLst/>
              </a:prstGeom>
              <a:solidFill>
                <a:srgbClr val="E2858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EBE31316-12A5-45EB-81ED-6CD03A376B47}"/>
                  </a:ext>
                </a:extLst>
              </p:cNvPr>
              <p:cNvSpPr/>
              <p:nvPr/>
            </p:nvSpPr>
            <p:spPr>
              <a:xfrm>
                <a:off x="9348500" y="6317148"/>
                <a:ext cx="91440" cy="228600"/>
              </a:xfrm>
              <a:prstGeom prst="rect">
                <a:avLst/>
              </a:prstGeom>
              <a:solidFill>
                <a:srgbClr val="D8A9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D64C970-A3B3-4E9A-A686-1A5C5924AEB1}"/>
                  </a:ext>
                </a:extLst>
              </p:cNvPr>
              <p:cNvSpPr/>
              <p:nvPr/>
            </p:nvSpPr>
            <p:spPr>
              <a:xfrm>
                <a:off x="9348500" y="6086392"/>
                <a:ext cx="91440" cy="228600"/>
              </a:xfrm>
              <a:prstGeom prst="rect">
                <a:avLst/>
              </a:prstGeom>
              <a:solidFill>
                <a:srgbClr val="1E68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A0F2D430-82D4-4D8B-BBCD-DFED355CE76E}"/>
                  </a:ext>
                </a:extLst>
              </p:cNvPr>
              <p:cNvSpPr/>
              <p:nvPr/>
            </p:nvSpPr>
            <p:spPr>
              <a:xfrm>
                <a:off x="9348500" y="5855636"/>
                <a:ext cx="91440" cy="228600"/>
              </a:xfrm>
              <a:prstGeom prst="rect">
                <a:avLst/>
              </a:prstGeom>
              <a:solidFill>
                <a:srgbClr val="83D08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76EAC90-156B-E28B-678D-A601C9FA54FB}"/>
                </a:ext>
              </a:extLst>
            </p:cNvPr>
            <p:cNvSpPr txBox="1"/>
            <p:nvPr/>
          </p:nvSpPr>
          <p:spPr>
            <a:xfrm>
              <a:off x="8168648" y="5024624"/>
              <a:ext cx="3119498"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Admixture analysis example:</a:t>
              </a:r>
            </a:p>
          </p:txBody>
        </p:sp>
      </p:grpSp>
    </p:spTree>
    <p:extLst>
      <p:ext uri="{BB962C8B-B14F-4D97-AF65-F5344CB8AC3E}">
        <p14:creationId xmlns:p14="http://schemas.microsoft.com/office/powerpoint/2010/main" val="4083850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03435-150E-451B-A4B0-5AACF4CB4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56" y="820996"/>
            <a:ext cx="9947014" cy="5486400"/>
          </a:xfrm>
          <a:prstGeom prst="rect">
            <a:avLst/>
          </a:prstGeom>
        </p:spPr>
      </p:pic>
      <p:sp>
        <p:nvSpPr>
          <p:cNvPr id="6" name="TextBox 5">
            <a:extLst>
              <a:ext uri="{FF2B5EF4-FFF2-40B4-BE49-F238E27FC236}">
                <a16:creationId xmlns:a16="http://schemas.microsoft.com/office/drawing/2014/main" id="{00245926-69C8-421E-9E68-9AEC2AC20F86}"/>
              </a:ext>
            </a:extLst>
          </p:cNvPr>
          <p:cNvSpPr txBox="1"/>
          <p:nvPr/>
        </p:nvSpPr>
        <p:spPr>
          <a:xfrm>
            <a:off x="10145270" y="760011"/>
            <a:ext cx="1928542" cy="5478423"/>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Figure 2. NDM population design and haplotypic diversity. (a) Pedigree showing the construction of 504 Recombinant Inbred Lines (RILs). One exemplar pedigree is highlighted to show how all 16 founders are intercrossed into each RIL. (b) Founder haplotype groups at 73,982 promoter-gene loci with SNP variation, where founders with the same haplotype have genotypic similarity fractions that exceed the corresponding threshold. (c) Pairwise similarity/dissimilarity between founders on chromosome 1A, determined using a dynamic programming algorithm to infer founder similarity and breakpoint position. Founders that are inferred to have similar haplotypes for each region are the same </a:t>
            </a:r>
            <a:r>
              <a:rPr lang="en-US" sz="1000" dirty="0" err="1">
                <a:latin typeface="Arial" panose="020B0604020202020204" pitchFamily="34" charset="0"/>
                <a:cs typeface="Arial" panose="020B0604020202020204" pitchFamily="34" charset="0"/>
              </a:rPr>
              <a:t>colour</a:t>
            </a:r>
            <a:r>
              <a:rPr lang="en-US" sz="1000" dirty="0">
                <a:latin typeface="Arial" panose="020B0604020202020204" pitchFamily="34" charset="0"/>
                <a:cs typeface="Arial" panose="020B0604020202020204" pitchFamily="34" charset="0"/>
              </a:rPr>
              <a:t>. (d) The total length of genomic blocks in NDM lines inferred to come from each founder; uncertain ancestry blocks have a maximum founder dosage of &lt;90%. (e) Inferred founder dosage and ancestry mosaics across chromosome 1A for five example RILs, with founders colored as in (a).</a:t>
            </a:r>
          </a:p>
        </p:txBody>
      </p:sp>
      <p:sp>
        <p:nvSpPr>
          <p:cNvPr id="3" name="TextBox 2">
            <a:extLst>
              <a:ext uri="{FF2B5EF4-FFF2-40B4-BE49-F238E27FC236}">
                <a16:creationId xmlns:a16="http://schemas.microsoft.com/office/drawing/2014/main" id="{E82658C7-347F-A33A-4C34-374B053E7741}"/>
              </a:ext>
            </a:extLst>
          </p:cNvPr>
          <p:cNvSpPr txBox="1"/>
          <p:nvPr/>
        </p:nvSpPr>
        <p:spPr>
          <a:xfrm>
            <a:off x="223934" y="185986"/>
            <a:ext cx="781175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MAGIC population in wheat with 16 founders</a:t>
            </a:r>
          </a:p>
        </p:txBody>
      </p:sp>
      <p:sp>
        <p:nvSpPr>
          <p:cNvPr id="5" name="TextBox 4">
            <a:extLst>
              <a:ext uri="{FF2B5EF4-FFF2-40B4-BE49-F238E27FC236}">
                <a16:creationId xmlns:a16="http://schemas.microsoft.com/office/drawing/2014/main" id="{FB327345-CABB-7F9A-784E-6CDE09C110E9}"/>
              </a:ext>
            </a:extLst>
          </p:cNvPr>
          <p:cNvSpPr txBox="1"/>
          <p:nvPr/>
        </p:nvSpPr>
        <p:spPr>
          <a:xfrm>
            <a:off x="8790412" y="6351015"/>
            <a:ext cx="135485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Scott et al (2021)</a:t>
            </a:r>
          </a:p>
        </p:txBody>
      </p:sp>
    </p:spTree>
    <p:extLst>
      <p:ext uri="{BB962C8B-B14F-4D97-AF65-F5344CB8AC3E}">
        <p14:creationId xmlns:p14="http://schemas.microsoft.com/office/powerpoint/2010/main" val="22577825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765626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Applications related to population structure</a:t>
            </a:r>
          </a:p>
        </p:txBody>
      </p:sp>
      <p:sp>
        <p:nvSpPr>
          <p:cNvPr id="4" name="TextBox 3">
            <a:extLst>
              <a:ext uri="{FF2B5EF4-FFF2-40B4-BE49-F238E27FC236}">
                <a16:creationId xmlns:a16="http://schemas.microsoft.com/office/drawing/2014/main" id="{F26D2892-1D0F-063F-BB8A-597D28A5E6A5}"/>
              </a:ext>
            </a:extLst>
          </p:cNvPr>
          <p:cNvSpPr txBox="1"/>
          <p:nvPr/>
        </p:nvSpPr>
        <p:spPr>
          <a:xfrm>
            <a:off x="571463" y="984379"/>
            <a:ext cx="6708888" cy="2239844"/>
          </a:xfrm>
          <a:prstGeom prst="rect">
            <a:avLst/>
          </a:prstGeom>
          <a:noFill/>
        </p:spPr>
        <p:txBody>
          <a:bodyPr wrap="none" rtlCol="0">
            <a:spAutoFit/>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Association mapping (discussed previously).</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Pan-genome assembly.</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Selection mapping.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Precision medicine.</a:t>
            </a:r>
          </a:p>
        </p:txBody>
      </p:sp>
    </p:spTree>
    <p:extLst>
      <p:ext uri="{BB962C8B-B14F-4D97-AF65-F5344CB8AC3E}">
        <p14:creationId xmlns:p14="http://schemas.microsoft.com/office/powerpoint/2010/main" val="15145118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0C1558-EC31-3F53-7599-6786F220FA98}"/>
              </a:ext>
            </a:extLst>
          </p:cNvPr>
          <p:cNvSpPr txBox="1"/>
          <p:nvPr/>
        </p:nvSpPr>
        <p:spPr>
          <a:xfrm>
            <a:off x="4062277" y="4566215"/>
            <a:ext cx="6255239" cy="958660"/>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High level of presence/absence variants.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Bias from alignment to a single reference genome.</a:t>
            </a:r>
          </a:p>
        </p:txBody>
      </p:sp>
      <p:sp>
        <p:nvSpPr>
          <p:cNvPr id="6" name="TextBox 5">
            <a:extLst>
              <a:ext uri="{FF2B5EF4-FFF2-40B4-BE49-F238E27FC236}">
                <a16:creationId xmlns:a16="http://schemas.microsoft.com/office/drawing/2014/main" id="{81C6D182-6303-2588-FF1F-B382E264C7BF}"/>
              </a:ext>
            </a:extLst>
          </p:cNvPr>
          <p:cNvSpPr txBox="1"/>
          <p:nvPr/>
        </p:nvSpPr>
        <p:spPr>
          <a:xfrm>
            <a:off x="223934" y="185986"/>
            <a:ext cx="787587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Population structure: need for a pan-genome</a:t>
            </a:r>
          </a:p>
        </p:txBody>
      </p:sp>
      <p:sp>
        <p:nvSpPr>
          <p:cNvPr id="7" name="TextBox 6">
            <a:extLst>
              <a:ext uri="{FF2B5EF4-FFF2-40B4-BE49-F238E27FC236}">
                <a16:creationId xmlns:a16="http://schemas.microsoft.com/office/drawing/2014/main" id="{AE7C401E-ED25-3EF2-C9DF-8788B65E941C}"/>
              </a:ext>
            </a:extLst>
          </p:cNvPr>
          <p:cNvSpPr txBox="1"/>
          <p:nvPr/>
        </p:nvSpPr>
        <p:spPr>
          <a:xfrm>
            <a:off x="1826440" y="6395015"/>
            <a:ext cx="1659429"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McMullen et al (2009)</a:t>
            </a:r>
          </a:p>
        </p:txBody>
      </p:sp>
      <p:pic>
        <p:nvPicPr>
          <p:cNvPr id="10" name="Picture 9" descr="A close-up of a graph&#10;&#10;Description automatically generated">
            <a:extLst>
              <a:ext uri="{FF2B5EF4-FFF2-40B4-BE49-F238E27FC236}">
                <a16:creationId xmlns:a16="http://schemas.microsoft.com/office/drawing/2014/main" id="{8FC1D821-56A8-48B0-47FC-C6E55D457418}"/>
              </a:ext>
            </a:extLst>
          </p:cNvPr>
          <p:cNvPicPr>
            <a:picLocks noChangeAspect="1"/>
          </p:cNvPicPr>
          <p:nvPr/>
        </p:nvPicPr>
        <p:blipFill rotWithShape="1">
          <a:blip r:embed="rId2">
            <a:extLst>
              <a:ext uri="{28A0092B-C50C-407E-A947-70E740481C1C}">
                <a14:useLocalDpi xmlns:a14="http://schemas.microsoft.com/office/drawing/2010/main" val="0"/>
              </a:ext>
            </a:extLst>
          </a:blip>
          <a:srcRect l="50330" b="59806"/>
          <a:stretch/>
        </p:blipFill>
        <p:spPr>
          <a:xfrm>
            <a:off x="4615044" y="897156"/>
            <a:ext cx="5486400" cy="3342610"/>
          </a:xfrm>
          <a:prstGeom prst="rect">
            <a:avLst/>
          </a:prstGeom>
        </p:spPr>
      </p:pic>
      <p:pic>
        <p:nvPicPr>
          <p:cNvPr id="11" name="Picture 10">
            <a:extLst>
              <a:ext uri="{FF2B5EF4-FFF2-40B4-BE49-F238E27FC236}">
                <a16:creationId xmlns:a16="http://schemas.microsoft.com/office/drawing/2014/main" id="{9892BF2D-CBE2-3B88-473F-DB9DECF68818}"/>
              </a:ext>
            </a:extLst>
          </p:cNvPr>
          <p:cNvPicPr>
            <a:picLocks noChangeAspect="1"/>
          </p:cNvPicPr>
          <p:nvPr/>
        </p:nvPicPr>
        <p:blipFill rotWithShape="1">
          <a:blip r:embed="rId3"/>
          <a:srcRect l="60162" t="39042" b="31402"/>
          <a:stretch/>
        </p:blipFill>
        <p:spPr>
          <a:xfrm>
            <a:off x="527277" y="908615"/>
            <a:ext cx="3364182" cy="1828800"/>
          </a:xfrm>
          <a:prstGeom prst="rect">
            <a:avLst/>
          </a:prstGeom>
        </p:spPr>
      </p:pic>
      <p:sp>
        <p:nvSpPr>
          <p:cNvPr id="21" name="TextBox 20">
            <a:extLst>
              <a:ext uri="{FF2B5EF4-FFF2-40B4-BE49-F238E27FC236}">
                <a16:creationId xmlns:a16="http://schemas.microsoft.com/office/drawing/2014/main" id="{C062D6E1-5C3D-9ECF-E3F5-7A5CD10F54C5}"/>
              </a:ext>
            </a:extLst>
          </p:cNvPr>
          <p:cNvSpPr txBox="1"/>
          <p:nvPr/>
        </p:nvSpPr>
        <p:spPr>
          <a:xfrm>
            <a:off x="8597058" y="4101266"/>
            <a:ext cx="150438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Hufford et al (2021)</a:t>
            </a:r>
          </a:p>
        </p:txBody>
      </p:sp>
      <p:pic>
        <p:nvPicPr>
          <p:cNvPr id="25" name="Picture 24">
            <a:extLst>
              <a:ext uri="{FF2B5EF4-FFF2-40B4-BE49-F238E27FC236}">
                <a16:creationId xmlns:a16="http://schemas.microsoft.com/office/drawing/2014/main" id="{AEE6724E-2954-7336-44A3-383FB7DD4ADC}"/>
              </a:ext>
            </a:extLst>
          </p:cNvPr>
          <p:cNvPicPr>
            <a:picLocks noChangeAspect="1"/>
          </p:cNvPicPr>
          <p:nvPr/>
        </p:nvPicPr>
        <p:blipFill>
          <a:blip r:embed="rId4"/>
          <a:stretch>
            <a:fillRect/>
          </a:stretch>
        </p:blipFill>
        <p:spPr>
          <a:xfrm>
            <a:off x="527277" y="2737415"/>
            <a:ext cx="2958592" cy="3657600"/>
          </a:xfrm>
          <a:prstGeom prst="rect">
            <a:avLst/>
          </a:prstGeom>
        </p:spPr>
      </p:pic>
    </p:spTree>
    <p:extLst>
      <p:ext uri="{BB962C8B-B14F-4D97-AF65-F5344CB8AC3E}">
        <p14:creationId xmlns:p14="http://schemas.microsoft.com/office/powerpoint/2010/main" val="3254101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05759D-D487-42E8-9C78-88DD1C4F4D0F}"/>
              </a:ext>
            </a:extLst>
          </p:cNvPr>
          <p:cNvPicPr>
            <a:picLocks noChangeAspect="1"/>
          </p:cNvPicPr>
          <p:nvPr/>
        </p:nvPicPr>
        <p:blipFill rotWithShape="1">
          <a:blip r:embed="rId2">
            <a:extLst>
              <a:ext uri="{28A0092B-C50C-407E-A947-70E740481C1C}">
                <a14:useLocalDpi xmlns:a14="http://schemas.microsoft.com/office/drawing/2010/main" val="0"/>
              </a:ext>
            </a:extLst>
          </a:blip>
          <a:srcRect b="32756"/>
          <a:stretch/>
        </p:blipFill>
        <p:spPr>
          <a:xfrm>
            <a:off x="223934" y="1057993"/>
            <a:ext cx="9144000" cy="5179820"/>
          </a:xfrm>
          <a:prstGeom prst="rect">
            <a:avLst/>
          </a:prstGeom>
        </p:spPr>
      </p:pic>
      <p:sp>
        <p:nvSpPr>
          <p:cNvPr id="3" name="TextBox 2">
            <a:extLst>
              <a:ext uri="{FF2B5EF4-FFF2-40B4-BE49-F238E27FC236}">
                <a16:creationId xmlns:a16="http://schemas.microsoft.com/office/drawing/2014/main" id="{0CE19B33-5F2C-D7DF-4956-0255AFD72A37}"/>
              </a:ext>
            </a:extLst>
          </p:cNvPr>
          <p:cNvSpPr txBox="1"/>
          <p:nvPr/>
        </p:nvSpPr>
        <p:spPr>
          <a:xfrm>
            <a:off x="223934" y="185986"/>
            <a:ext cx="6518131"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One of many benefits of pan-genome</a:t>
            </a:r>
          </a:p>
        </p:txBody>
      </p:sp>
      <p:sp>
        <p:nvSpPr>
          <p:cNvPr id="5" name="TextBox 4">
            <a:extLst>
              <a:ext uri="{FF2B5EF4-FFF2-40B4-BE49-F238E27FC236}">
                <a16:creationId xmlns:a16="http://schemas.microsoft.com/office/drawing/2014/main" id="{3EA6EF05-CDE2-B34F-5083-A64B1096B253}"/>
              </a:ext>
            </a:extLst>
          </p:cNvPr>
          <p:cNvSpPr txBox="1"/>
          <p:nvPr/>
        </p:nvSpPr>
        <p:spPr>
          <a:xfrm>
            <a:off x="7878423" y="6237813"/>
            <a:ext cx="148951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Coletta et al (2021)</a:t>
            </a:r>
          </a:p>
        </p:txBody>
      </p:sp>
      <p:sp>
        <p:nvSpPr>
          <p:cNvPr id="7" name="TextBox 6">
            <a:extLst>
              <a:ext uri="{FF2B5EF4-FFF2-40B4-BE49-F238E27FC236}">
                <a16:creationId xmlns:a16="http://schemas.microsoft.com/office/drawing/2014/main" id="{8C06BDF4-E5AC-4CEC-4FFF-F80053EAC16A}"/>
              </a:ext>
            </a:extLst>
          </p:cNvPr>
          <p:cNvSpPr txBox="1"/>
          <p:nvPr/>
        </p:nvSpPr>
        <p:spPr>
          <a:xfrm>
            <a:off x="9367934" y="4632890"/>
            <a:ext cx="2233748" cy="95866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Improvement to mapping power.</a:t>
            </a:r>
          </a:p>
        </p:txBody>
      </p:sp>
    </p:spTree>
    <p:extLst>
      <p:ext uri="{BB962C8B-B14F-4D97-AF65-F5344CB8AC3E}">
        <p14:creationId xmlns:p14="http://schemas.microsoft.com/office/powerpoint/2010/main" val="1068187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379451"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Selection mapping</a:t>
            </a:r>
          </a:p>
        </p:txBody>
      </p:sp>
      <p:sp>
        <p:nvSpPr>
          <p:cNvPr id="3" name="TextBox 2">
            <a:extLst>
              <a:ext uri="{FF2B5EF4-FFF2-40B4-BE49-F238E27FC236}">
                <a16:creationId xmlns:a16="http://schemas.microsoft.com/office/drawing/2014/main" id="{4D365D02-4B07-CCBE-591A-6AD990CE86E1}"/>
              </a:ext>
            </a:extLst>
          </p:cNvPr>
          <p:cNvSpPr txBox="1"/>
          <p:nvPr/>
        </p:nvSpPr>
        <p:spPr>
          <a:xfrm>
            <a:off x="571463" y="984379"/>
            <a:ext cx="693170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Selection/breeding results in population structure.</a:t>
            </a:r>
          </a:p>
        </p:txBody>
      </p:sp>
      <p:pic>
        <p:nvPicPr>
          <p:cNvPr id="7" name="Picture 6">
            <a:extLst>
              <a:ext uri="{FF2B5EF4-FFF2-40B4-BE49-F238E27FC236}">
                <a16:creationId xmlns:a16="http://schemas.microsoft.com/office/drawing/2014/main" id="{9C838DF7-DE33-8176-7983-50E29D3CC79F}"/>
              </a:ext>
            </a:extLst>
          </p:cNvPr>
          <p:cNvPicPr>
            <a:picLocks noChangeAspect="1"/>
          </p:cNvPicPr>
          <p:nvPr/>
        </p:nvPicPr>
        <p:blipFill>
          <a:blip r:embed="rId2"/>
          <a:stretch>
            <a:fillRect/>
          </a:stretch>
        </p:blipFill>
        <p:spPr>
          <a:xfrm>
            <a:off x="555121" y="2874129"/>
            <a:ext cx="6096528" cy="2999492"/>
          </a:xfrm>
          <a:prstGeom prst="rect">
            <a:avLst/>
          </a:prstGeom>
        </p:spPr>
      </p:pic>
      <p:sp>
        <p:nvSpPr>
          <p:cNvPr id="8" name="TextBox 7">
            <a:extLst>
              <a:ext uri="{FF2B5EF4-FFF2-40B4-BE49-F238E27FC236}">
                <a16:creationId xmlns:a16="http://schemas.microsoft.com/office/drawing/2014/main" id="{DEA38D04-3940-F722-728D-0C051A110836}"/>
              </a:ext>
            </a:extLst>
          </p:cNvPr>
          <p:cNvSpPr txBox="1"/>
          <p:nvPr/>
        </p:nvSpPr>
        <p:spPr>
          <a:xfrm>
            <a:off x="571463" y="1608169"/>
            <a:ext cx="1033661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Selection evidence in winter wheat can be identified using env/eigen-GWAS approaches .</a:t>
            </a:r>
          </a:p>
        </p:txBody>
      </p:sp>
      <p:sp>
        <p:nvSpPr>
          <p:cNvPr id="10" name="TextBox 9">
            <a:extLst>
              <a:ext uri="{FF2B5EF4-FFF2-40B4-BE49-F238E27FC236}">
                <a16:creationId xmlns:a16="http://schemas.microsoft.com/office/drawing/2014/main" id="{0F57F102-B4FE-E450-67C8-9CFD0A5750A6}"/>
              </a:ext>
            </a:extLst>
          </p:cNvPr>
          <p:cNvSpPr txBox="1"/>
          <p:nvPr/>
        </p:nvSpPr>
        <p:spPr>
          <a:xfrm>
            <a:off x="879049" y="2545062"/>
            <a:ext cx="356270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Year of variety release as trait</a:t>
            </a:r>
          </a:p>
        </p:txBody>
      </p:sp>
      <p:pic>
        <p:nvPicPr>
          <p:cNvPr id="14" name="Picture 13">
            <a:extLst>
              <a:ext uri="{FF2B5EF4-FFF2-40B4-BE49-F238E27FC236}">
                <a16:creationId xmlns:a16="http://schemas.microsoft.com/office/drawing/2014/main" id="{D95D46CE-B5E7-A3AC-578D-3A366AF641AD}"/>
              </a:ext>
            </a:extLst>
          </p:cNvPr>
          <p:cNvPicPr>
            <a:picLocks noChangeAspect="1"/>
          </p:cNvPicPr>
          <p:nvPr/>
        </p:nvPicPr>
        <p:blipFill>
          <a:blip r:embed="rId3"/>
          <a:stretch>
            <a:fillRect/>
          </a:stretch>
        </p:blipFill>
        <p:spPr>
          <a:xfrm>
            <a:off x="6975577" y="2670513"/>
            <a:ext cx="4114800" cy="4050057"/>
          </a:xfrm>
          <a:prstGeom prst="rect">
            <a:avLst/>
          </a:prstGeom>
        </p:spPr>
      </p:pic>
      <p:sp>
        <p:nvSpPr>
          <p:cNvPr id="15" name="TextBox 14">
            <a:extLst>
              <a:ext uri="{FF2B5EF4-FFF2-40B4-BE49-F238E27FC236}">
                <a16:creationId xmlns:a16="http://schemas.microsoft.com/office/drawing/2014/main" id="{B52466C6-BF6D-BD00-EA99-B52F0485C20B}"/>
              </a:ext>
            </a:extLst>
          </p:cNvPr>
          <p:cNvSpPr txBox="1"/>
          <p:nvPr/>
        </p:nvSpPr>
        <p:spPr>
          <a:xfrm>
            <a:off x="7180322" y="2234883"/>
            <a:ext cx="138050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PC as trait</a:t>
            </a:r>
          </a:p>
        </p:txBody>
      </p:sp>
      <p:sp>
        <p:nvSpPr>
          <p:cNvPr id="16" name="TextBox 15">
            <a:extLst>
              <a:ext uri="{FF2B5EF4-FFF2-40B4-BE49-F238E27FC236}">
                <a16:creationId xmlns:a16="http://schemas.microsoft.com/office/drawing/2014/main" id="{1EBE43D3-0F11-E564-0A6D-D1D698DB8808}"/>
              </a:ext>
            </a:extLst>
          </p:cNvPr>
          <p:cNvSpPr txBox="1"/>
          <p:nvPr/>
        </p:nvSpPr>
        <p:spPr>
          <a:xfrm>
            <a:off x="4969365" y="6064188"/>
            <a:ext cx="154080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Sharma et al (2021)</a:t>
            </a:r>
          </a:p>
        </p:txBody>
      </p:sp>
    </p:spTree>
    <p:extLst>
      <p:ext uri="{BB962C8B-B14F-4D97-AF65-F5344CB8AC3E}">
        <p14:creationId xmlns:p14="http://schemas.microsoft.com/office/powerpoint/2010/main" val="37287759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753603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Precision medicine (as explained in plants)</a:t>
            </a:r>
          </a:p>
        </p:txBody>
      </p:sp>
      <p:sp>
        <p:nvSpPr>
          <p:cNvPr id="9" name="TextBox 8">
            <a:extLst>
              <a:ext uri="{FF2B5EF4-FFF2-40B4-BE49-F238E27FC236}">
                <a16:creationId xmlns:a16="http://schemas.microsoft.com/office/drawing/2014/main" id="{470C1558-EC31-3F53-7599-6786F220FA98}"/>
              </a:ext>
            </a:extLst>
          </p:cNvPr>
          <p:cNvSpPr txBox="1"/>
          <p:nvPr/>
        </p:nvSpPr>
        <p:spPr>
          <a:xfrm>
            <a:off x="4180578" y="1078921"/>
            <a:ext cx="7495763"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Assume the causative locus has not been identified.</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Case 1: find an association at the left marker in Pop 1 &gt; this marker gets it wrong in Pop 3 and 4.</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Case 2: find an association at the right marker in Pop 3 &gt; this marker gets it wrong in Pop 1 and 2.</a:t>
            </a:r>
          </a:p>
        </p:txBody>
      </p:sp>
      <p:grpSp>
        <p:nvGrpSpPr>
          <p:cNvPr id="44" name="Group 43">
            <a:extLst>
              <a:ext uri="{FF2B5EF4-FFF2-40B4-BE49-F238E27FC236}">
                <a16:creationId xmlns:a16="http://schemas.microsoft.com/office/drawing/2014/main" id="{02479D26-94D9-922E-D196-5652FE874F1B}"/>
              </a:ext>
            </a:extLst>
          </p:cNvPr>
          <p:cNvGrpSpPr/>
          <p:nvPr/>
        </p:nvGrpSpPr>
        <p:grpSpPr>
          <a:xfrm>
            <a:off x="1660849" y="1106610"/>
            <a:ext cx="1828800" cy="824827"/>
            <a:chOff x="867747" y="1106610"/>
            <a:chExt cx="1828800" cy="824827"/>
          </a:xfrm>
        </p:grpSpPr>
        <p:cxnSp>
          <p:nvCxnSpPr>
            <p:cNvPr id="7" name="Straight Connector 6">
              <a:extLst>
                <a:ext uri="{FF2B5EF4-FFF2-40B4-BE49-F238E27FC236}">
                  <a16:creationId xmlns:a16="http://schemas.microsoft.com/office/drawing/2014/main" id="{5A50A65F-C464-4355-CE76-AA82DAA4B3FA}"/>
                </a:ext>
              </a:extLst>
            </p:cNvPr>
            <p:cNvCxnSpPr>
              <a:cxnSpLocks/>
            </p:cNvCxnSpPr>
            <p:nvPr/>
          </p:nvCxnSpPr>
          <p:spPr>
            <a:xfrm>
              <a:off x="867747" y="1838131"/>
              <a:ext cx="1828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6A87833-7331-ABDD-9214-F2BC565FF4BF}"/>
                </a:ext>
              </a:extLst>
            </p:cNvPr>
            <p:cNvCxnSpPr>
              <a:cxnSpLocks/>
            </p:cNvCxnSpPr>
            <p:nvPr/>
          </p:nvCxnSpPr>
          <p:spPr>
            <a:xfrm rot="5400000">
              <a:off x="912845" y="1609531"/>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89FB597-7B07-45DA-B7C7-E6E93241056C}"/>
                </a:ext>
              </a:extLst>
            </p:cNvPr>
            <p:cNvSpPr/>
            <p:nvPr/>
          </p:nvSpPr>
          <p:spPr>
            <a:xfrm>
              <a:off x="1004285" y="1106610"/>
              <a:ext cx="274320" cy="2743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50E6684-457E-9B95-33F4-391758C65E23}"/>
                </a:ext>
              </a:extLst>
            </p:cNvPr>
            <p:cNvSpPr/>
            <p:nvPr/>
          </p:nvSpPr>
          <p:spPr>
            <a:xfrm>
              <a:off x="1553547" y="1744825"/>
              <a:ext cx="457200" cy="18661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3CBB797-4AA7-1EE6-0DB0-18AA225F5041}"/>
                </a:ext>
              </a:extLst>
            </p:cNvPr>
            <p:cNvCxnSpPr>
              <a:cxnSpLocks/>
            </p:cNvCxnSpPr>
            <p:nvPr/>
          </p:nvCxnSpPr>
          <p:spPr>
            <a:xfrm rot="5400000">
              <a:off x="2175588" y="1609531"/>
              <a:ext cx="4572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F6E369-A712-AB03-75D9-C1694FA1EDDC}"/>
                </a:ext>
              </a:extLst>
            </p:cNvPr>
            <p:cNvSpPr/>
            <p:nvPr/>
          </p:nvSpPr>
          <p:spPr>
            <a:xfrm>
              <a:off x="2267028" y="1106610"/>
              <a:ext cx="274320" cy="2743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71296C0-14C7-AD78-C189-E455052DE714}"/>
              </a:ext>
            </a:extLst>
          </p:cNvPr>
          <p:cNvGrpSpPr/>
          <p:nvPr/>
        </p:nvGrpSpPr>
        <p:grpSpPr>
          <a:xfrm>
            <a:off x="1660849" y="2496198"/>
            <a:ext cx="1828800" cy="824827"/>
            <a:chOff x="867747" y="2416549"/>
            <a:chExt cx="1828800" cy="824827"/>
          </a:xfrm>
        </p:grpSpPr>
        <p:cxnSp>
          <p:nvCxnSpPr>
            <p:cNvPr id="26" name="Straight Connector 25">
              <a:extLst>
                <a:ext uri="{FF2B5EF4-FFF2-40B4-BE49-F238E27FC236}">
                  <a16:creationId xmlns:a16="http://schemas.microsoft.com/office/drawing/2014/main" id="{9897A230-8B1C-F8E8-1519-14C8B721A54B}"/>
                </a:ext>
              </a:extLst>
            </p:cNvPr>
            <p:cNvCxnSpPr>
              <a:cxnSpLocks/>
            </p:cNvCxnSpPr>
            <p:nvPr/>
          </p:nvCxnSpPr>
          <p:spPr>
            <a:xfrm>
              <a:off x="867747" y="3148070"/>
              <a:ext cx="1828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22646D-68B7-B2A6-3D06-363A77CA4B91}"/>
                </a:ext>
              </a:extLst>
            </p:cNvPr>
            <p:cNvCxnSpPr>
              <a:cxnSpLocks/>
            </p:cNvCxnSpPr>
            <p:nvPr/>
          </p:nvCxnSpPr>
          <p:spPr>
            <a:xfrm rot="5400000">
              <a:off x="912845" y="2919470"/>
              <a:ext cx="4572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BA16179-57F3-9E81-D868-162794928A04}"/>
                </a:ext>
              </a:extLst>
            </p:cNvPr>
            <p:cNvSpPr/>
            <p:nvPr/>
          </p:nvSpPr>
          <p:spPr>
            <a:xfrm>
              <a:off x="1004285" y="2416549"/>
              <a:ext cx="274320" cy="2743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A89BFD-4DE4-0287-041D-EF0D3152C53D}"/>
                </a:ext>
              </a:extLst>
            </p:cNvPr>
            <p:cNvSpPr/>
            <p:nvPr/>
          </p:nvSpPr>
          <p:spPr>
            <a:xfrm>
              <a:off x="1553547" y="3054764"/>
              <a:ext cx="457200" cy="1866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8CF102A-7248-18CD-23EC-F8E5FE6789BB}"/>
                </a:ext>
              </a:extLst>
            </p:cNvPr>
            <p:cNvCxnSpPr>
              <a:cxnSpLocks/>
            </p:cNvCxnSpPr>
            <p:nvPr/>
          </p:nvCxnSpPr>
          <p:spPr>
            <a:xfrm rot="5400000">
              <a:off x="2175588" y="2919470"/>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712FB54C-D298-A514-0595-F5827B935A8B}"/>
                </a:ext>
              </a:extLst>
            </p:cNvPr>
            <p:cNvSpPr/>
            <p:nvPr/>
          </p:nvSpPr>
          <p:spPr>
            <a:xfrm>
              <a:off x="2267028" y="2416549"/>
              <a:ext cx="274320" cy="2743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EDD24F6A-668F-5D0F-9D5A-8D7D4AF761A8}"/>
              </a:ext>
            </a:extLst>
          </p:cNvPr>
          <p:cNvGrpSpPr/>
          <p:nvPr/>
        </p:nvGrpSpPr>
        <p:grpSpPr>
          <a:xfrm>
            <a:off x="1660849" y="3885786"/>
            <a:ext cx="1828800" cy="824827"/>
            <a:chOff x="867747" y="3605270"/>
            <a:chExt cx="1828800" cy="824827"/>
          </a:xfrm>
        </p:grpSpPr>
        <p:cxnSp>
          <p:nvCxnSpPr>
            <p:cNvPr id="32" name="Straight Connector 31">
              <a:extLst>
                <a:ext uri="{FF2B5EF4-FFF2-40B4-BE49-F238E27FC236}">
                  <a16:creationId xmlns:a16="http://schemas.microsoft.com/office/drawing/2014/main" id="{74CB7376-DF93-4CB2-AC9D-0616A11AE368}"/>
                </a:ext>
              </a:extLst>
            </p:cNvPr>
            <p:cNvCxnSpPr>
              <a:cxnSpLocks/>
            </p:cNvCxnSpPr>
            <p:nvPr/>
          </p:nvCxnSpPr>
          <p:spPr>
            <a:xfrm>
              <a:off x="867747" y="4336791"/>
              <a:ext cx="1828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6E7C7A3-21C8-CA4D-CA7A-01796C15285B}"/>
                </a:ext>
              </a:extLst>
            </p:cNvPr>
            <p:cNvCxnSpPr>
              <a:cxnSpLocks/>
            </p:cNvCxnSpPr>
            <p:nvPr/>
          </p:nvCxnSpPr>
          <p:spPr>
            <a:xfrm rot="5400000">
              <a:off x="912845" y="4108191"/>
              <a:ext cx="4572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906CE9C-379B-FDDF-8A41-C386246ACFA5}"/>
                </a:ext>
              </a:extLst>
            </p:cNvPr>
            <p:cNvSpPr/>
            <p:nvPr/>
          </p:nvSpPr>
          <p:spPr>
            <a:xfrm>
              <a:off x="1004285" y="3605270"/>
              <a:ext cx="274320" cy="2743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2D6975-44B2-4CA8-66BB-5142AF810C42}"/>
                </a:ext>
              </a:extLst>
            </p:cNvPr>
            <p:cNvSpPr/>
            <p:nvPr/>
          </p:nvSpPr>
          <p:spPr>
            <a:xfrm>
              <a:off x="1553547" y="4243485"/>
              <a:ext cx="457200" cy="18661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29AA87C3-8002-B085-0397-F83DA09B55AA}"/>
                </a:ext>
              </a:extLst>
            </p:cNvPr>
            <p:cNvCxnSpPr>
              <a:cxnSpLocks/>
            </p:cNvCxnSpPr>
            <p:nvPr/>
          </p:nvCxnSpPr>
          <p:spPr>
            <a:xfrm rot="5400000">
              <a:off x="2175588" y="4108191"/>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F61B6F3-A5B1-E589-6D13-85B275E4D932}"/>
                </a:ext>
              </a:extLst>
            </p:cNvPr>
            <p:cNvSpPr/>
            <p:nvPr/>
          </p:nvSpPr>
          <p:spPr>
            <a:xfrm>
              <a:off x="2267028" y="3605270"/>
              <a:ext cx="274320" cy="2743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89B2022-D568-6F03-DB74-C957CD1E3F1D}"/>
              </a:ext>
            </a:extLst>
          </p:cNvPr>
          <p:cNvGrpSpPr/>
          <p:nvPr/>
        </p:nvGrpSpPr>
        <p:grpSpPr>
          <a:xfrm>
            <a:off x="1660849" y="5275374"/>
            <a:ext cx="1828800" cy="824827"/>
            <a:chOff x="867747" y="4881699"/>
            <a:chExt cx="1828800" cy="824827"/>
          </a:xfrm>
        </p:grpSpPr>
        <p:cxnSp>
          <p:nvCxnSpPr>
            <p:cNvPr id="38" name="Straight Connector 37">
              <a:extLst>
                <a:ext uri="{FF2B5EF4-FFF2-40B4-BE49-F238E27FC236}">
                  <a16:creationId xmlns:a16="http://schemas.microsoft.com/office/drawing/2014/main" id="{712C8F22-2C28-B04A-C151-B565496EA514}"/>
                </a:ext>
              </a:extLst>
            </p:cNvPr>
            <p:cNvCxnSpPr>
              <a:cxnSpLocks/>
            </p:cNvCxnSpPr>
            <p:nvPr/>
          </p:nvCxnSpPr>
          <p:spPr>
            <a:xfrm>
              <a:off x="867747" y="5613220"/>
              <a:ext cx="18288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DC1DDA-100C-68E5-26EA-320F617BB678}"/>
                </a:ext>
              </a:extLst>
            </p:cNvPr>
            <p:cNvCxnSpPr>
              <a:cxnSpLocks/>
            </p:cNvCxnSpPr>
            <p:nvPr/>
          </p:nvCxnSpPr>
          <p:spPr>
            <a:xfrm rot="5400000">
              <a:off x="912845" y="5384620"/>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8764C9F-CA4A-3FDA-8C57-5BFD7AA7E2FD}"/>
                </a:ext>
              </a:extLst>
            </p:cNvPr>
            <p:cNvSpPr/>
            <p:nvPr/>
          </p:nvSpPr>
          <p:spPr>
            <a:xfrm>
              <a:off x="1004285" y="4881699"/>
              <a:ext cx="274320" cy="27432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DB10CD-014C-226C-EC9E-46D4DC686AC3}"/>
                </a:ext>
              </a:extLst>
            </p:cNvPr>
            <p:cNvSpPr/>
            <p:nvPr/>
          </p:nvSpPr>
          <p:spPr>
            <a:xfrm>
              <a:off x="1553547" y="5519914"/>
              <a:ext cx="457200" cy="1866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C422763-6581-E808-108F-79E7E8489186}"/>
                </a:ext>
              </a:extLst>
            </p:cNvPr>
            <p:cNvCxnSpPr>
              <a:cxnSpLocks/>
            </p:cNvCxnSpPr>
            <p:nvPr/>
          </p:nvCxnSpPr>
          <p:spPr>
            <a:xfrm rot="5400000">
              <a:off x="2175588" y="5384620"/>
              <a:ext cx="4572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39B1E8A-9EDE-44EE-1B5E-3ACF0EAE9BD8}"/>
                </a:ext>
              </a:extLst>
            </p:cNvPr>
            <p:cNvSpPr/>
            <p:nvPr/>
          </p:nvSpPr>
          <p:spPr>
            <a:xfrm>
              <a:off x="2267028" y="4881699"/>
              <a:ext cx="274320" cy="27432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813C741C-B576-4C0D-63E9-5B6DEB78DD4D}"/>
              </a:ext>
            </a:extLst>
          </p:cNvPr>
          <p:cNvSpPr txBox="1"/>
          <p:nvPr/>
        </p:nvSpPr>
        <p:spPr>
          <a:xfrm>
            <a:off x="515656" y="1380930"/>
            <a:ext cx="9893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Pop 1</a:t>
            </a:r>
          </a:p>
        </p:txBody>
      </p:sp>
      <p:sp>
        <p:nvSpPr>
          <p:cNvPr id="49" name="TextBox 48">
            <a:extLst>
              <a:ext uri="{FF2B5EF4-FFF2-40B4-BE49-F238E27FC236}">
                <a16:creationId xmlns:a16="http://schemas.microsoft.com/office/drawing/2014/main" id="{3713827E-9392-1837-F2BE-7251E7610BE9}"/>
              </a:ext>
            </a:extLst>
          </p:cNvPr>
          <p:cNvSpPr txBox="1"/>
          <p:nvPr/>
        </p:nvSpPr>
        <p:spPr>
          <a:xfrm>
            <a:off x="515656" y="2770518"/>
            <a:ext cx="9893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Pop 2</a:t>
            </a:r>
          </a:p>
        </p:txBody>
      </p:sp>
      <p:sp>
        <p:nvSpPr>
          <p:cNvPr id="50" name="TextBox 49">
            <a:extLst>
              <a:ext uri="{FF2B5EF4-FFF2-40B4-BE49-F238E27FC236}">
                <a16:creationId xmlns:a16="http://schemas.microsoft.com/office/drawing/2014/main" id="{F7D88403-2706-4EB6-064B-7AA7309431B1}"/>
              </a:ext>
            </a:extLst>
          </p:cNvPr>
          <p:cNvSpPr txBox="1"/>
          <p:nvPr/>
        </p:nvSpPr>
        <p:spPr>
          <a:xfrm>
            <a:off x="520632" y="4155642"/>
            <a:ext cx="9893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Pop 3</a:t>
            </a:r>
          </a:p>
        </p:txBody>
      </p:sp>
      <p:sp>
        <p:nvSpPr>
          <p:cNvPr id="51" name="TextBox 50">
            <a:extLst>
              <a:ext uri="{FF2B5EF4-FFF2-40B4-BE49-F238E27FC236}">
                <a16:creationId xmlns:a16="http://schemas.microsoft.com/office/drawing/2014/main" id="{3BED1D70-4119-8C58-D387-625FC5A04093}"/>
              </a:ext>
            </a:extLst>
          </p:cNvPr>
          <p:cNvSpPr txBox="1"/>
          <p:nvPr/>
        </p:nvSpPr>
        <p:spPr>
          <a:xfrm>
            <a:off x="520632" y="5549694"/>
            <a:ext cx="9893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Pop 4</a:t>
            </a:r>
          </a:p>
        </p:txBody>
      </p:sp>
      <p:sp>
        <p:nvSpPr>
          <p:cNvPr id="60" name="Multiplication Sign 59">
            <a:extLst>
              <a:ext uri="{FF2B5EF4-FFF2-40B4-BE49-F238E27FC236}">
                <a16:creationId xmlns:a16="http://schemas.microsoft.com/office/drawing/2014/main" id="{771BB44D-00B7-DFD0-5929-44191F54704A}"/>
              </a:ext>
            </a:extLst>
          </p:cNvPr>
          <p:cNvSpPr/>
          <p:nvPr/>
        </p:nvSpPr>
        <p:spPr>
          <a:xfrm>
            <a:off x="2300461" y="5451424"/>
            <a:ext cx="457200" cy="457200"/>
          </a:xfrm>
          <a:prstGeom prst="mathMultiply">
            <a:avLst>
              <a:gd name="adj1" fmla="val 1331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Graphic 61" descr="Pumpkin with solid fill">
            <a:extLst>
              <a:ext uri="{FF2B5EF4-FFF2-40B4-BE49-F238E27FC236}">
                <a16:creationId xmlns:a16="http://schemas.microsoft.com/office/drawing/2014/main" id="{381CFBCD-D6F0-0411-05C4-5DDF78FD07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7989" y="2681878"/>
            <a:ext cx="457200" cy="457200"/>
          </a:xfrm>
          <a:prstGeom prst="rect">
            <a:avLst/>
          </a:prstGeom>
        </p:spPr>
      </p:pic>
      <p:pic>
        <p:nvPicPr>
          <p:cNvPr id="63" name="Graphic 62" descr="Pumpkin with solid fill">
            <a:extLst>
              <a:ext uri="{FF2B5EF4-FFF2-40B4-BE49-F238E27FC236}">
                <a16:creationId xmlns:a16="http://schemas.microsoft.com/office/drawing/2014/main" id="{720A63F1-CFB2-22CF-584D-5359AFF614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6649" y="5460676"/>
            <a:ext cx="457200" cy="457200"/>
          </a:xfrm>
          <a:prstGeom prst="rect">
            <a:avLst/>
          </a:prstGeom>
        </p:spPr>
      </p:pic>
      <p:pic>
        <p:nvPicPr>
          <p:cNvPr id="64" name="Graphic 63" descr="Pumpkin with solid fill">
            <a:extLst>
              <a:ext uri="{FF2B5EF4-FFF2-40B4-BE49-F238E27FC236}">
                <a16:creationId xmlns:a16="http://schemas.microsoft.com/office/drawing/2014/main" id="{202D15DF-C9ED-9DEB-49CB-875DF0E271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317" y="3794346"/>
            <a:ext cx="731520" cy="731520"/>
          </a:xfrm>
          <a:prstGeom prst="rect">
            <a:avLst/>
          </a:prstGeom>
        </p:spPr>
      </p:pic>
      <p:pic>
        <p:nvPicPr>
          <p:cNvPr id="65" name="Graphic 64" descr="Pumpkin with solid fill">
            <a:extLst>
              <a:ext uri="{FF2B5EF4-FFF2-40B4-BE49-F238E27FC236}">
                <a16:creationId xmlns:a16="http://schemas.microsoft.com/office/drawing/2014/main" id="{49A11A49-1FDF-8A28-CA1D-5DB9E75CB7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86317" y="1001022"/>
            <a:ext cx="731520" cy="731520"/>
          </a:xfrm>
          <a:prstGeom prst="rect">
            <a:avLst/>
          </a:prstGeom>
        </p:spPr>
      </p:pic>
      <p:sp>
        <p:nvSpPr>
          <p:cNvPr id="115" name="TextBox 114">
            <a:extLst>
              <a:ext uri="{FF2B5EF4-FFF2-40B4-BE49-F238E27FC236}">
                <a16:creationId xmlns:a16="http://schemas.microsoft.com/office/drawing/2014/main" id="{34D72F0E-19AC-E735-F5B3-CB4B1458F8F9}"/>
              </a:ext>
            </a:extLst>
          </p:cNvPr>
          <p:cNvSpPr txBox="1"/>
          <p:nvPr/>
        </p:nvSpPr>
        <p:spPr>
          <a:xfrm>
            <a:off x="7015779" y="4131335"/>
            <a:ext cx="4325147" cy="1420325"/>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If we know the population structure, then we know which marker is more appropriate for the populations.</a:t>
            </a:r>
          </a:p>
        </p:txBody>
      </p:sp>
      <p:grpSp>
        <p:nvGrpSpPr>
          <p:cNvPr id="118" name="Group 117">
            <a:extLst>
              <a:ext uri="{FF2B5EF4-FFF2-40B4-BE49-F238E27FC236}">
                <a16:creationId xmlns:a16="http://schemas.microsoft.com/office/drawing/2014/main" id="{5AA7F0BF-9BAF-EA3F-A459-3DFA881234D3}"/>
              </a:ext>
            </a:extLst>
          </p:cNvPr>
          <p:cNvGrpSpPr/>
          <p:nvPr/>
        </p:nvGrpSpPr>
        <p:grpSpPr>
          <a:xfrm>
            <a:off x="4293069" y="3957208"/>
            <a:ext cx="2457885" cy="2206407"/>
            <a:chOff x="4293069" y="3957208"/>
            <a:chExt cx="2457885" cy="2206407"/>
          </a:xfrm>
        </p:grpSpPr>
        <p:cxnSp>
          <p:nvCxnSpPr>
            <p:cNvPr id="69" name="Straight Connector 68">
              <a:extLst>
                <a:ext uri="{FF2B5EF4-FFF2-40B4-BE49-F238E27FC236}">
                  <a16:creationId xmlns:a16="http://schemas.microsoft.com/office/drawing/2014/main" id="{27E81517-BBD9-4AC4-8073-EDA0651E3776}"/>
                </a:ext>
              </a:extLst>
            </p:cNvPr>
            <p:cNvCxnSpPr/>
            <p:nvPr/>
          </p:nvCxnSpPr>
          <p:spPr>
            <a:xfrm>
              <a:off x="4944940" y="3957208"/>
              <a:ext cx="0" cy="182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6C923B1-F361-5575-AED3-930507A7FD16}"/>
                </a:ext>
              </a:extLst>
            </p:cNvPr>
            <p:cNvCxnSpPr>
              <a:cxnSpLocks/>
            </p:cNvCxnSpPr>
            <p:nvPr/>
          </p:nvCxnSpPr>
          <p:spPr>
            <a:xfrm rot="5400000">
              <a:off x="5836554" y="4861701"/>
              <a:ext cx="0" cy="1828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4A81B86C-DE66-C474-31E3-B5E88763253C}"/>
                </a:ext>
              </a:extLst>
            </p:cNvPr>
            <p:cNvGrpSpPr/>
            <p:nvPr/>
          </p:nvGrpSpPr>
          <p:grpSpPr>
            <a:xfrm>
              <a:off x="5211309" y="4296076"/>
              <a:ext cx="1113850" cy="1228027"/>
              <a:chOff x="5471472" y="4355721"/>
              <a:chExt cx="1113850" cy="1228027"/>
            </a:xfrm>
          </p:grpSpPr>
          <p:sp>
            <p:nvSpPr>
              <p:cNvPr id="87" name="Oval 86">
                <a:extLst>
                  <a:ext uri="{FF2B5EF4-FFF2-40B4-BE49-F238E27FC236}">
                    <a16:creationId xmlns:a16="http://schemas.microsoft.com/office/drawing/2014/main" id="{5C588E8F-0126-E439-E435-104E4E0B5BAB}"/>
                  </a:ext>
                </a:extLst>
              </p:cNvPr>
              <p:cNvSpPr/>
              <p:nvPr/>
            </p:nvSpPr>
            <p:spPr>
              <a:xfrm>
                <a:off x="5797056" y="4993085"/>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EC9AE8C-2DF9-0881-2B49-C12C60477140}"/>
                  </a:ext>
                </a:extLst>
              </p:cNvPr>
              <p:cNvSpPr/>
              <p:nvPr/>
            </p:nvSpPr>
            <p:spPr>
              <a:xfrm>
                <a:off x="5921699" y="500608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369EF8C-A2A3-CEAC-595A-F58A379D66F2}"/>
                  </a:ext>
                </a:extLst>
              </p:cNvPr>
              <p:cNvSpPr/>
              <p:nvPr/>
            </p:nvSpPr>
            <p:spPr>
              <a:xfrm>
                <a:off x="5830259" y="5205095"/>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64A3B65-3C58-C346-7DEE-08B7E64F57DA}"/>
                  </a:ext>
                </a:extLst>
              </p:cNvPr>
              <p:cNvSpPr/>
              <p:nvPr/>
            </p:nvSpPr>
            <p:spPr>
              <a:xfrm>
                <a:off x="6050280" y="5205095"/>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5306FA6-22F5-12B2-4ED3-9FF266230772}"/>
                  </a:ext>
                </a:extLst>
              </p:cNvPr>
              <p:cNvSpPr/>
              <p:nvPr/>
            </p:nvSpPr>
            <p:spPr>
              <a:xfrm>
                <a:off x="5911610" y="5421867"/>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0A93670-0971-332F-A040-64863536C353}"/>
                  </a:ext>
                </a:extLst>
              </p:cNvPr>
              <p:cNvSpPr/>
              <p:nvPr/>
            </p:nvSpPr>
            <p:spPr>
              <a:xfrm>
                <a:off x="5597923" y="5101521"/>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8AF4254-864D-0275-F8B1-394305765DE4}"/>
                  </a:ext>
                </a:extLst>
              </p:cNvPr>
              <p:cNvSpPr/>
              <p:nvPr/>
            </p:nvSpPr>
            <p:spPr>
              <a:xfrm>
                <a:off x="5657819" y="5312539"/>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46D13D7C-1D29-ABFB-CE63-F5BCFCE66A7B}"/>
                  </a:ext>
                </a:extLst>
              </p:cNvPr>
              <p:cNvSpPr/>
              <p:nvPr/>
            </p:nvSpPr>
            <p:spPr>
              <a:xfrm>
                <a:off x="6093688" y="494907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D31B3BC-E5B5-2FEC-E115-C1B5E61FAA8F}"/>
                  </a:ext>
                </a:extLst>
              </p:cNvPr>
              <p:cNvSpPr/>
              <p:nvPr/>
            </p:nvSpPr>
            <p:spPr>
              <a:xfrm>
                <a:off x="6236627" y="5123837"/>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618D381-370F-FD9B-B15E-66D8759B986A}"/>
                  </a:ext>
                </a:extLst>
              </p:cNvPr>
              <p:cNvSpPr/>
              <p:nvPr/>
            </p:nvSpPr>
            <p:spPr>
              <a:xfrm>
                <a:off x="5913768" y="4809703"/>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DA33D95-A993-734D-E2DF-F2F40F9D8010}"/>
                  </a:ext>
                </a:extLst>
              </p:cNvPr>
              <p:cNvSpPr/>
              <p:nvPr/>
            </p:nvSpPr>
            <p:spPr>
              <a:xfrm>
                <a:off x="5859377" y="4656416"/>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BB41F35-4875-5759-124B-39B8385BF570}"/>
                  </a:ext>
                </a:extLst>
              </p:cNvPr>
              <p:cNvSpPr/>
              <p:nvPr/>
            </p:nvSpPr>
            <p:spPr>
              <a:xfrm>
                <a:off x="6041517" y="4617307"/>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3A0B651-78C6-0A8A-0974-F51C47199928}"/>
                  </a:ext>
                </a:extLst>
              </p:cNvPr>
              <p:cNvSpPr/>
              <p:nvPr/>
            </p:nvSpPr>
            <p:spPr>
              <a:xfrm>
                <a:off x="6096568" y="5411245"/>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C18E20B-414A-D0EA-A11C-B222F716A551}"/>
                  </a:ext>
                </a:extLst>
              </p:cNvPr>
              <p:cNvSpPr/>
              <p:nvPr/>
            </p:nvSpPr>
            <p:spPr>
              <a:xfrm>
                <a:off x="5471472" y="5292890"/>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308CD83-51CA-3B02-EE29-F7DA63AA91B4}"/>
                  </a:ext>
                </a:extLst>
              </p:cNvPr>
              <p:cNvSpPr/>
              <p:nvPr/>
            </p:nvSpPr>
            <p:spPr>
              <a:xfrm>
                <a:off x="5678478" y="5438090"/>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64601DA-D7DF-2AA3-33D7-7332508FFEFD}"/>
                  </a:ext>
                </a:extLst>
              </p:cNvPr>
              <p:cNvSpPr/>
              <p:nvPr/>
            </p:nvSpPr>
            <p:spPr>
              <a:xfrm>
                <a:off x="5473791" y="5482684"/>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31DC48F-B836-8BB5-8BE4-C31C1EF589C1}"/>
                  </a:ext>
                </a:extLst>
              </p:cNvPr>
              <p:cNvSpPr/>
              <p:nvPr/>
            </p:nvSpPr>
            <p:spPr>
              <a:xfrm>
                <a:off x="6307263" y="5338610"/>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DA9B7896-D2CC-CADB-FCCC-6F57DFFEFC51}"/>
                  </a:ext>
                </a:extLst>
              </p:cNvPr>
              <p:cNvSpPr/>
              <p:nvPr/>
            </p:nvSpPr>
            <p:spPr>
              <a:xfrm>
                <a:off x="6493882" y="5285482"/>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A87E59-2E8D-DEB6-80BB-EFEDC8DC8859}"/>
                  </a:ext>
                </a:extLst>
              </p:cNvPr>
              <p:cNvSpPr/>
              <p:nvPr/>
            </p:nvSpPr>
            <p:spPr>
              <a:xfrm>
                <a:off x="6493882" y="549230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A3D725B8-78B9-4A43-708E-BD54703D217D}"/>
                  </a:ext>
                </a:extLst>
              </p:cNvPr>
              <p:cNvSpPr/>
              <p:nvPr/>
            </p:nvSpPr>
            <p:spPr>
              <a:xfrm>
                <a:off x="5880531" y="4355721"/>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AB28A6B-66F7-C6EB-8339-81738D835025}"/>
                  </a:ext>
                </a:extLst>
              </p:cNvPr>
              <p:cNvSpPr/>
              <p:nvPr/>
            </p:nvSpPr>
            <p:spPr>
              <a:xfrm>
                <a:off x="5751336" y="4532103"/>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1B5129C6-9971-63DE-D55D-BD017CD04C3C}"/>
                  </a:ext>
                </a:extLst>
              </p:cNvPr>
              <p:cNvSpPr/>
              <p:nvPr/>
            </p:nvSpPr>
            <p:spPr>
              <a:xfrm>
                <a:off x="5723037" y="4824751"/>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TextBox 109">
              <a:extLst>
                <a:ext uri="{FF2B5EF4-FFF2-40B4-BE49-F238E27FC236}">
                  <a16:creationId xmlns:a16="http://schemas.microsoft.com/office/drawing/2014/main" id="{3B379BF7-CE11-B4B4-0B34-6B5303131F4B}"/>
                </a:ext>
              </a:extLst>
            </p:cNvPr>
            <p:cNvSpPr txBox="1"/>
            <p:nvPr/>
          </p:nvSpPr>
          <p:spPr>
            <a:xfrm>
              <a:off x="5232780" y="4166851"/>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1</a:t>
              </a:r>
            </a:p>
          </p:txBody>
        </p:sp>
        <p:sp>
          <p:nvSpPr>
            <p:cNvPr id="111" name="TextBox 110">
              <a:extLst>
                <a:ext uri="{FF2B5EF4-FFF2-40B4-BE49-F238E27FC236}">
                  <a16:creationId xmlns:a16="http://schemas.microsoft.com/office/drawing/2014/main" id="{0595230F-A23B-54A4-D42E-5E2835FEDAB2}"/>
                </a:ext>
              </a:extLst>
            </p:cNvPr>
            <p:cNvSpPr txBox="1"/>
            <p:nvPr/>
          </p:nvSpPr>
          <p:spPr>
            <a:xfrm>
              <a:off x="5468448" y="3984041"/>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2</a:t>
              </a:r>
            </a:p>
          </p:txBody>
        </p:sp>
        <p:sp>
          <p:nvSpPr>
            <p:cNvPr id="112" name="TextBox 111">
              <a:extLst>
                <a:ext uri="{FF2B5EF4-FFF2-40B4-BE49-F238E27FC236}">
                  <a16:creationId xmlns:a16="http://schemas.microsoft.com/office/drawing/2014/main" id="{03DD354C-8665-4D14-C32C-2168C6056A1A}"/>
                </a:ext>
              </a:extLst>
            </p:cNvPr>
            <p:cNvSpPr txBox="1"/>
            <p:nvPr/>
          </p:nvSpPr>
          <p:spPr>
            <a:xfrm>
              <a:off x="5911451" y="5335459"/>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3</a:t>
              </a:r>
            </a:p>
          </p:txBody>
        </p:sp>
        <p:sp>
          <p:nvSpPr>
            <p:cNvPr id="113" name="TextBox 112">
              <a:extLst>
                <a:ext uri="{FF2B5EF4-FFF2-40B4-BE49-F238E27FC236}">
                  <a16:creationId xmlns:a16="http://schemas.microsoft.com/office/drawing/2014/main" id="{1BADBDD7-BCB9-0154-8483-18FF8EA1FE05}"/>
                </a:ext>
              </a:extLst>
            </p:cNvPr>
            <p:cNvSpPr txBox="1"/>
            <p:nvPr/>
          </p:nvSpPr>
          <p:spPr>
            <a:xfrm>
              <a:off x="6270066" y="4975002"/>
              <a:ext cx="3129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4</a:t>
              </a:r>
            </a:p>
          </p:txBody>
        </p:sp>
        <p:sp>
          <p:nvSpPr>
            <p:cNvPr id="116" name="TextBox 115">
              <a:extLst>
                <a:ext uri="{FF2B5EF4-FFF2-40B4-BE49-F238E27FC236}">
                  <a16:creationId xmlns:a16="http://schemas.microsoft.com/office/drawing/2014/main" id="{EF729459-1928-AEAA-33DA-8BF1C207D94F}"/>
                </a:ext>
              </a:extLst>
            </p:cNvPr>
            <p:cNvSpPr txBox="1"/>
            <p:nvPr/>
          </p:nvSpPr>
          <p:spPr>
            <a:xfrm>
              <a:off x="5608211" y="5794283"/>
              <a:ext cx="6335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PC1</a:t>
              </a:r>
            </a:p>
          </p:txBody>
        </p:sp>
        <p:sp>
          <p:nvSpPr>
            <p:cNvPr id="117" name="TextBox 116">
              <a:extLst>
                <a:ext uri="{FF2B5EF4-FFF2-40B4-BE49-F238E27FC236}">
                  <a16:creationId xmlns:a16="http://schemas.microsoft.com/office/drawing/2014/main" id="{B71B412C-9340-3AD0-6FF3-F5DA2AF164EE}"/>
                </a:ext>
              </a:extLst>
            </p:cNvPr>
            <p:cNvSpPr txBox="1"/>
            <p:nvPr/>
          </p:nvSpPr>
          <p:spPr>
            <a:xfrm>
              <a:off x="4293069" y="4622831"/>
              <a:ext cx="63350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PC2</a:t>
              </a:r>
            </a:p>
          </p:txBody>
        </p:sp>
      </p:grpSp>
    </p:spTree>
    <p:extLst>
      <p:ext uri="{BB962C8B-B14F-4D97-AF65-F5344CB8AC3E}">
        <p14:creationId xmlns:p14="http://schemas.microsoft.com/office/powerpoint/2010/main" val="3938016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841127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Challenges in working with population structure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D365D02-4B07-CCBE-591A-6AD990CE86E1}"/>
                  </a:ext>
                </a:extLst>
              </p:cNvPr>
              <p:cNvSpPr txBox="1"/>
              <p:nvPr/>
            </p:nvSpPr>
            <p:spPr>
              <a:xfrm>
                <a:off x="571463" y="984379"/>
                <a:ext cx="9005992" cy="279384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Population structure vs true positive </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What is the right </a:t>
                </a:r>
                <a14:m>
                  <m:oMath xmlns:m="http://schemas.openxmlformats.org/officeDocument/2006/math">
                    <m:r>
                      <a:rPr lang="en-US" sz="2400" b="0" i="1" smtClean="0">
                        <a:latin typeface="Cambria Math" panose="02040503050406030204" pitchFamily="18" charset="0"/>
                        <a:cs typeface="Arial" panose="020B0604020202020204" pitchFamily="34" charset="0"/>
                      </a:rPr>
                      <m:t>𝐾</m:t>
                    </m:r>
                  </m:oMath>
                </a14:m>
                <a:r>
                  <a:rPr lang="en-US"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Genotyping data quality (e.g. partially solved by pan-genome).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Small sample size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Statistical methods</a:t>
                </a:r>
              </a:p>
            </p:txBody>
          </p:sp>
        </mc:Choice>
        <mc:Fallback xmlns="">
          <p:sp>
            <p:nvSpPr>
              <p:cNvPr id="3" name="TextBox 2">
                <a:extLst>
                  <a:ext uri="{FF2B5EF4-FFF2-40B4-BE49-F238E27FC236}">
                    <a16:creationId xmlns:a16="http://schemas.microsoft.com/office/drawing/2014/main" id="{4D365D02-4B07-CCBE-591A-6AD990CE86E1}"/>
                  </a:ext>
                </a:extLst>
              </p:cNvPr>
              <p:cNvSpPr txBox="1">
                <a:spLocks noRot="1" noChangeAspect="1" noMove="1" noResize="1" noEditPoints="1" noAdjustHandles="1" noChangeArrowheads="1" noChangeShapeType="1" noTextEdit="1"/>
              </p:cNvSpPr>
              <p:nvPr/>
            </p:nvSpPr>
            <p:spPr>
              <a:xfrm>
                <a:off x="571463" y="984379"/>
                <a:ext cx="9005992" cy="2793842"/>
              </a:xfrm>
              <a:prstGeom prst="rect">
                <a:avLst/>
              </a:prstGeom>
              <a:blipFill>
                <a:blip r:embed="rId2"/>
                <a:stretch>
                  <a:fillRect l="-948" r="-68" b="-4139"/>
                </a:stretch>
              </a:blipFill>
            </p:spPr>
            <p:txBody>
              <a:bodyPr/>
              <a:lstStyle/>
              <a:p>
                <a:r>
                  <a:rPr lang="en-US">
                    <a:noFill/>
                  </a:rPr>
                  <a:t> </a:t>
                </a:r>
              </a:p>
            </p:txBody>
          </p:sp>
        </mc:Fallback>
      </mc:AlternateContent>
    </p:spTree>
    <p:extLst>
      <p:ext uri="{BB962C8B-B14F-4D97-AF65-F5344CB8AC3E}">
        <p14:creationId xmlns:p14="http://schemas.microsoft.com/office/powerpoint/2010/main" val="6458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23250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82133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Summary</a:t>
            </a:r>
          </a:p>
        </p:txBody>
      </p:sp>
      <p:sp>
        <p:nvSpPr>
          <p:cNvPr id="9" name="TextBox 8">
            <a:extLst>
              <a:ext uri="{FF2B5EF4-FFF2-40B4-BE49-F238E27FC236}">
                <a16:creationId xmlns:a16="http://schemas.microsoft.com/office/drawing/2014/main" id="{470C1558-EC31-3F53-7599-6786F220FA98}"/>
              </a:ext>
            </a:extLst>
          </p:cNvPr>
          <p:cNvSpPr txBox="1"/>
          <p:nvPr/>
        </p:nvSpPr>
        <p:spPr>
          <a:xfrm rot="-1800000">
            <a:off x="10153786" y="3437654"/>
            <a:ext cx="1846980"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Applications</a:t>
            </a:r>
          </a:p>
        </p:txBody>
      </p:sp>
      <p:sp>
        <p:nvSpPr>
          <p:cNvPr id="3" name="TextBox 2">
            <a:extLst>
              <a:ext uri="{FF2B5EF4-FFF2-40B4-BE49-F238E27FC236}">
                <a16:creationId xmlns:a16="http://schemas.microsoft.com/office/drawing/2014/main" id="{4D365D02-4B07-CCBE-591A-6AD990CE86E1}"/>
              </a:ext>
            </a:extLst>
          </p:cNvPr>
          <p:cNvSpPr txBox="1"/>
          <p:nvPr/>
        </p:nvSpPr>
        <p:spPr>
          <a:xfrm>
            <a:off x="429209" y="984379"/>
            <a:ext cx="9685176" cy="5113644"/>
          </a:xfrm>
          <a:prstGeom prst="rect">
            <a:avLst/>
          </a:prstGeom>
          <a:noFill/>
        </p:spPr>
        <p:txBody>
          <a:bodyPr wrap="square" rtlCol="0">
            <a:spAutoFit/>
          </a:bodyPr>
          <a:lstStyle/>
          <a:p>
            <a:pPr>
              <a:lnSpc>
                <a:spcPct val="150000"/>
              </a:lnSpc>
            </a:pPr>
            <a:r>
              <a:rPr lang="en-US" sz="2000" b="1" dirty="0">
                <a:latin typeface="Arial" panose="020B0604020202020204" pitchFamily="34" charset="0"/>
                <a:cs typeface="Arial" panose="020B0604020202020204" pitchFamily="34" charset="0"/>
              </a:rPr>
              <a:t>Background</a:t>
            </a:r>
            <a:r>
              <a:rPr lang="en-US" sz="2000" dirty="0">
                <a:latin typeface="Arial" panose="020B0604020202020204" pitchFamily="34" charset="0"/>
                <a:cs typeface="Arial" panose="020B0604020202020204" pitchFamily="34" charset="0"/>
              </a:rPr>
              <a:t>. Why do we to study genetic relationship?</a:t>
            </a:r>
          </a:p>
          <a:p>
            <a:pPr>
              <a:lnSpc>
                <a:spcPct val="150000"/>
              </a:lnSpc>
            </a:pPr>
            <a:r>
              <a:rPr lang="en-US" sz="2000" b="1" dirty="0">
                <a:latin typeface="Arial" panose="020B0604020202020204" pitchFamily="34" charset="0"/>
                <a:cs typeface="Arial" panose="020B0604020202020204" pitchFamily="34" charset="0"/>
              </a:rPr>
              <a:t>IBD</a:t>
            </a:r>
            <a:r>
              <a:rPr lang="en-US" sz="2000" dirty="0">
                <a:latin typeface="Arial" panose="020B0604020202020204" pitchFamily="34" charset="0"/>
                <a:cs typeface="Arial" panose="020B0604020202020204" pitchFamily="34" charset="0"/>
              </a:rPr>
              <a:t>. Definition: two alleles that have originated from the replication of one single allele in a previous generation ♦ coefficient of coancestry and fraternity – methods for calculating them.</a:t>
            </a:r>
          </a:p>
          <a:p>
            <a:pPr>
              <a:lnSpc>
                <a:spcPct val="150000"/>
              </a:lnSpc>
            </a:pPr>
            <a:r>
              <a:rPr lang="en-US" sz="2000" b="1" dirty="0">
                <a:latin typeface="Arial" panose="020B0604020202020204" pitchFamily="34" charset="0"/>
                <a:cs typeface="Arial" panose="020B0604020202020204" pitchFamily="34" charset="0"/>
              </a:rPr>
              <a:t>IBS</a:t>
            </a:r>
            <a:r>
              <a:rPr lang="en-US" sz="2000" dirty="0">
                <a:latin typeface="Arial" panose="020B0604020202020204" pitchFamily="34" charset="0"/>
                <a:cs typeface="Arial" panose="020B0604020202020204" pitchFamily="34" charset="0"/>
              </a:rPr>
              <a:t>. Definition: two of the same alleles regardless of their ancestral origins ♦ IBS-based coefficients.</a:t>
            </a:r>
          </a:p>
          <a:p>
            <a:pPr>
              <a:lnSpc>
                <a:spcPct val="150000"/>
              </a:lnSpc>
            </a:pPr>
            <a:r>
              <a:rPr lang="en-US" sz="2000" b="1" dirty="0">
                <a:latin typeface="Arial" panose="020B0604020202020204" pitchFamily="34" charset="0"/>
                <a:cs typeface="Arial" panose="020B0604020202020204" pitchFamily="34" charset="0"/>
              </a:rPr>
              <a:t>Genetic distance</a:t>
            </a:r>
            <a:r>
              <a:rPr lang="en-US" sz="2000" dirty="0">
                <a:latin typeface="Arial" panose="020B0604020202020204" pitchFamily="34" charset="0"/>
                <a:cs typeface="Arial" panose="020B0604020202020204" pitchFamily="34" charset="0"/>
              </a:rPr>
              <a:t>. Definition: a measure of genetic divergence between populations or sub-populations ♦ how do sub-populations diverge? ♦ methods for computing genetic distance.</a:t>
            </a:r>
          </a:p>
          <a:p>
            <a:pPr>
              <a:lnSpc>
                <a:spcPct val="150000"/>
              </a:lnSpc>
            </a:pPr>
            <a:r>
              <a:rPr lang="en-US" sz="2000" b="1" dirty="0">
                <a:latin typeface="Arial" panose="020B0604020202020204" pitchFamily="34" charset="0"/>
                <a:cs typeface="Arial" panose="020B0604020202020204" pitchFamily="34" charset="0"/>
              </a:rPr>
              <a:t>Population structure</a:t>
            </a:r>
            <a:r>
              <a:rPr lang="en-US" sz="2000" dirty="0">
                <a:latin typeface="Arial" panose="020B0604020202020204" pitchFamily="34" charset="0"/>
                <a:cs typeface="Arial" panose="020B0604020202020204" pitchFamily="34" charset="0"/>
              </a:rPr>
              <a:t>. Definition: a consequence of genetic divergence between sub-populations ♦ common topics like PCA, admixture analysis, control approaches.</a:t>
            </a:r>
          </a:p>
        </p:txBody>
      </p:sp>
      <p:sp>
        <p:nvSpPr>
          <p:cNvPr id="4" name="TextBox 3">
            <a:extLst>
              <a:ext uri="{FF2B5EF4-FFF2-40B4-BE49-F238E27FC236}">
                <a16:creationId xmlns:a16="http://schemas.microsoft.com/office/drawing/2014/main" id="{56AF1025-1926-EF2E-8C3F-A6005AAC0C87}"/>
              </a:ext>
            </a:extLst>
          </p:cNvPr>
          <p:cNvSpPr txBox="1"/>
          <p:nvPr/>
        </p:nvSpPr>
        <p:spPr>
          <a:xfrm rot="-1800000">
            <a:off x="10161732" y="4775719"/>
            <a:ext cx="1728358"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Challenges</a:t>
            </a:r>
          </a:p>
        </p:txBody>
      </p:sp>
      <p:sp>
        <p:nvSpPr>
          <p:cNvPr id="5" name="TextBox 4">
            <a:extLst>
              <a:ext uri="{FF2B5EF4-FFF2-40B4-BE49-F238E27FC236}">
                <a16:creationId xmlns:a16="http://schemas.microsoft.com/office/drawing/2014/main" id="{57BCA043-4399-11CF-D8B2-C7BE24ED47D3}"/>
              </a:ext>
            </a:extLst>
          </p:cNvPr>
          <p:cNvSpPr txBox="1"/>
          <p:nvPr/>
        </p:nvSpPr>
        <p:spPr>
          <a:xfrm rot="-1800000">
            <a:off x="10174510" y="2099589"/>
            <a:ext cx="1537600"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Examples</a:t>
            </a:r>
          </a:p>
        </p:txBody>
      </p:sp>
      <p:sp>
        <p:nvSpPr>
          <p:cNvPr id="6" name="Right Bracket 5">
            <a:extLst>
              <a:ext uri="{FF2B5EF4-FFF2-40B4-BE49-F238E27FC236}">
                <a16:creationId xmlns:a16="http://schemas.microsoft.com/office/drawing/2014/main" id="{20DA256B-565F-5C17-775C-A93F2F547CCA}"/>
              </a:ext>
            </a:extLst>
          </p:cNvPr>
          <p:cNvSpPr/>
          <p:nvPr/>
        </p:nvSpPr>
        <p:spPr>
          <a:xfrm>
            <a:off x="10000144" y="1642188"/>
            <a:ext cx="182880" cy="4389120"/>
          </a:xfrm>
          <a:prstGeom prst="rightBracket">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332340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02491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Resources</a:t>
            </a:r>
          </a:p>
        </p:txBody>
      </p:sp>
      <p:sp>
        <p:nvSpPr>
          <p:cNvPr id="3" name="TextBox 2">
            <a:extLst>
              <a:ext uri="{FF2B5EF4-FFF2-40B4-BE49-F238E27FC236}">
                <a16:creationId xmlns:a16="http://schemas.microsoft.com/office/drawing/2014/main" id="{C8792A46-C7AF-A902-79E3-1A694079A584}"/>
              </a:ext>
            </a:extLst>
          </p:cNvPr>
          <p:cNvSpPr txBox="1"/>
          <p:nvPr/>
        </p:nvSpPr>
        <p:spPr>
          <a:xfrm>
            <a:off x="330319" y="877852"/>
            <a:ext cx="11544186" cy="5239191"/>
          </a:xfrm>
          <a:prstGeom prst="rect">
            <a:avLst/>
          </a:prstGeom>
          <a:noFill/>
        </p:spPr>
        <p:txBody>
          <a:bodyPr wrap="none" rtlCol="0">
            <a:spAutoFit/>
          </a:bodyPr>
          <a:lstStyle/>
          <a:p>
            <a:pPr>
              <a:lnSpc>
                <a:spcPct val="120000"/>
              </a:lnSpc>
            </a:pPr>
            <a:r>
              <a:rPr lang="en-US" sz="1400" b="1" dirty="0">
                <a:latin typeface="Arial" panose="020B0604020202020204" pitchFamily="34" charset="0"/>
                <a:cs typeface="Arial" panose="020B0604020202020204" pitchFamily="34" charset="0"/>
              </a:rPr>
              <a:t>Methods for calculating coefficient of coancestry</a:t>
            </a:r>
          </a:p>
          <a:p>
            <a:pPr>
              <a:lnSpc>
                <a:spcPct val="120000"/>
              </a:lnSpc>
            </a:pPr>
            <a:r>
              <a:rPr lang="en-US" sz="1400" dirty="0">
                <a:latin typeface="Arial" panose="020B0604020202020204" pitchFamily="34" charset="0"/>
                <a:cs typeface="Arial" panose="020B0604020202020204" pitchFamily="34" charset="0"/>
              </a:rPr>
              <a:t>https://doi.org/10.1007/978-3-030-83940-6_11</a:t>
            </a:r>
          </a:p>
          <a:p>
            <a:pPr>
              <a:lnSpc>
                <a:spcPct val="120000"/>
              </a:lnSpc>
            </a:pPr>
            <a:r>
              <a:rPr lang="en-US" sz="1400" dirty="0">
                <a:latin typeface="Arial" panose="020B0604020202020204" pitchFamily="34" charset="0"/>
                <a:cs typeface="Arial" panose="020B0604020202020204" pitchFamily="34" charset="0"/>
              </a:rPr>
              <a:t>https://www.genetic-genealogy.co.uk/supp/calc_inbreeding_coan.html</a:t>
            </a:r>
          </a:p>
          <a:p>
            <a:pPr>
              <a:lnSpc>
                <a:spcPct val="120000"/>
              </a:lnSpc>
            </a:pPr>
            <a:endParaRPr lang="en-US" sz="1400" dirty="0">
              <a:latin typeface="Arial" panose="020B0604020202020204" pitchFamily="34" charset="0"/>
              <a:cs typeface="Arial" panose="020B0604020202020204" pitchFamily="34" charset="0"/>
            </a:endParaRPr>
          </a:p>
          <a:p>
            <a:pPr>
              <a:lnSpc>
                <a:spcPct val="120000"/>
              </a:lnSpc>
            </a:pPr>
            <a:r>
              <a:rPr lang="en-US" sz="1400" b="1" dirty="0">
                <a:latin typeface="Arial" panose="020B0604020202020204" pitchFamily="34" charset="0"/>
                <a:cs typeface="Arial" panose="020B0604020202020204" pitchFamily="34" charset="0"/>
              </a:rPr>
              <a:t>Relevant references</a:t>
            </a:r>
          </a:p>
          <a:p>
            <a:pPr>
              <a:lnSpc>
                <a:spcPct val="120000"/>
              </a:lnSpc>
            </a:pPr>
            <a:r>
              <a:rPr lang="en-US" sz="1400" dirty="0">
                <a:latin typeface="Arial" panose="020B0604020202020204" pitchFamily="34" charset="0"/>
                <a:cs typeface="Arial" panose="020B0604020202020204" pitchFamily="34" charset="0"/>
              </a:rPr>
              <a:t>GRM: </a:t>
            </a:r>
            <a:r>
              <a:rPr lang="en-US" sz="1400" dirty="0" err="1">
                <a:latin typeface="Arial" panose="020B0604020202020204" pitchFamily="34" charset="0"/>
                <a:cs typeface="Arial" panose="020B0604020202020204" pitchFamily="34" charset="0"/>
              </a:rPr>
              <a:t>vanRaden</a:t>
            </a:r>
            <a:r>
              <a:rPr lang="en-US" sz="1400" dirty="0">
                <a:latin typeface="Arial" panose="020B0604020202020204" pitchFamily="34" charset="0"/>
                <a:cs typeface="Arial" panose="020B0604020202020204" pitchFamily="34" charset="0"/>
              </a:rPr>
              <a:t> (2008) Efficient methods to compute genomic predictions.</a:t>
            </a:r>
          </a:p>
          <a:p>
            <a:pPr>
              <a:lnSpc>
                <a:spcPct val="120000"/>
              </a:lnSpc>
            </a:pPr>
            <a:r>
              <a:rPr lang="en-US" sz="1400" dirty="0">
                <a:latin typeface="Arial" panose="020B0604020202020204" pitchFamily="34" charset="0"/>
                <a:cs typeface="Arial" panose="020B0604020202020204" pitchFamily="34" charset="0"/>
              </a:rPr>
              <a:t>MLM Q + K: Yu et al (2006) A unified mixed-model method for association mapping that accounts for multiple levels of relatedness.</a:t>
            </a:r>
          </a:p>
          <a:p>
            <a:pPr>
              <a:lnSpc>
                <a:spcPct val="120000"/>
              </a:lnSpc>
            </a:pPr>
            <a:r>
              <a:rPr lang="en-US" sz="1400" dirty="0">
                <a:latin typeface="Arial" panose="020B0604020202020204" pitchFamily="34" charset="0"/>
                <a:cs typeface="Arial" panose="020B0604020202020204" pitchFamily="34" charset="0"/>
              </a:rPr>
              <a:t>GC: Devlin and Roeder (1999) Genomic control for association studies.</a:t>
            </a:r>
          </a:p>
          <a:p>
            <a:pPr>
              <a:lnSpc>
                <a:spcPct val="120000"/>
              </a:lnSpc>
            </a:pPr>
            <a:r>
              <a:rPr lang="en-US" sz="1400" dirty="0">
                <a:latin typeface="Arial" panose="020B0604020202020204" pitchFamily="34" charset="0"/>
                <a:cs typeface="Arial" panose="020B0604020202020204" pitchFamily="34" charset="0"/>
              </a:rPr>
              <a:t>DC: </a:t>
            </a:r>
            <a:r>
              <a:rPr lang="en-US" sz="1400" dirty="0" err="1">
                <a:latin typeface="Arial" panose="020B0604020202020204" pitchFamily="34" charset="0"/>
                <a:cs typeface="Arial" panose="020B0604020202020204" pitchFamily="34" charset="0"/>
              </a:rPr>
              <a:t>Gorroochurn</a:t>
            </a:r>
            <a:r>
              <a:rPr lang="en-US" sz="1400" dirty="0">
                <a:latin typeface="Arial" panose="020B0604020202020204" pitchFamily="34" charset="0"/>
                <a:cs typeface="Arial" panose="020B0604020202020204" pitchFamily="34" charset="0"/>
              </a:rPr>
              <a:t> et al (2011) An improved delta-centralization method for population stratification.</a:t>
            </a:r>
          </a:p>
          <a:p>
            <a:pPr>
              <a:lnSpc>
                <a:spcPct val="120000"/>
              </a:lnSpc>
            </a:pPr>
            <a:r>
              <a:rPr lang="en-US" sz="1400" dirty="0">
                <a:latin typeface="Arial" panose="020B0604020202020204" pitchFamily="34" charset="0"/>
                <a:cs typeface="Arial" panose="020B0604020202020204" pitchFamily="34" charset="0"/>
              </a:rPr>
              <a:t>TDT: Spielman et al (1993) Transmission test for linkage disequilibrium: the insulin gene region and insulin-dependent diabetes mellitus (IDDM).</a:t>
            </a:r>
          </a:p>
          <a:p>
            <a:pPr>
              <a:lnSpc>
                <a:spcPct val="120000"/>
              </a:lnSpc>
            </a:pPr>
            <a:r>
              <a:rPr lang="en-US" sz="1400" dirty="0">
                <a:latin typeface="Arial" panose="020B0604020202020204" pitchFamily="34" charset="0"/>
                <a:cs typeface="Arial" panose="020B0604020202020204" pitchFamily="34" charset="0"/>
              </a:rPr>
              <a:t>MAGIC: Cavanagh et al (2008) From mutations to MAGIC: resources for gene discovery, validation and delivery in crop plants.</a:t>
            </a:r>
          </a:p>
          <a:p>
            <a:pPr>
              <a:lnSpc>
                <a:spcPct val="120000"/>
              </a:lnSpc>
            </a:pPr>
            <a:endParaRPr lang="en-US" sz="1400" dirty="0">
              <a:latin typeface="Arial" panose="020B0604020202020204" pitchFamily="34" charset="0"/>
              <a:cs typeface="Arial" panose="020B0604020202020204" pitchFamily="34" charset="0"/>
            </a:endParaRPr>
          </a:p>
          <a:p>
            <a:pPr>
              <a:lnSpc>
                <a:spcPct val="120000"/>
              </a:lnSpc>
            </a:pPr>
            <a:r>
              <a:rPr lang="en-US" sz="1400" b="1" dirty="0">
                <a:latin typeface="Arial" panose="020B0604020202020204" pitchFamily="34" charset="0"/>
                <a:cs typeface="Arial" panose="020B0604020202020204" pitchFamily="34" charset="0"/>
              </a:rPr>
              <a:t>Free online resources</a:t>
            </a:r>
          </a:p>
          <a:p>
            <a:pPr>
              <a:lnSpc>
                <a:spcPct val="120000"/>
              </a:lnSpc>
            </a:pPr>
            <a:r>
              <a:rPr lang="en-US" sz="1400" dirty="0">
                <a:latin typeface="Arial" panose="020B0604020202020204" pitchFamily="34" charset="0"/>
                <a:cs typeface="Arial" panose="020B0604020202020204" pitchFamily="34" charset="0"/>
              </a:rPr>
              <a:t>https://github.com/cooplab/popgen-notes</a:t>
            </a:r>
          </a:p>
          <a:p>
            <a:pPr>
              <a:lnSpc>
                <a:spcPct val="120000"/>
              </a:lnSpc>
            </a:pPr>
            <a:r>
              <a:rPr lang="en-US" sz="1400" dirty="0">
                <a:latin typeface="Arial" panose="020B0604020202020204" pitchFamily="34" charset="0"/>
                <a:cs typeface="Arial" panose="020B0604020202020204" pitchFamily="34" charset="0"/>
              </a:rPr>
              <a:t>https://felsenst.github.io/pgbook/pgbook.pdf</a:t>
            </a:r>
          </a:p>
          <a:p>
            <a:pPr>
              <a:lnSpc>
                <a:spcPct val="120000"/>
              </a:lnSpc>
            </a:pPr>
            <a:r>
              <a:rPr lang="en-US" sz="1400" dirty="0">
                <a:latin typeface="Arial" panose="020B0604020202020204" pitchFamily="34" charset="0"/>
                <a:cs typeface="Arial" panose="020B0604020202020204" pitchFamily="34" charset="0"/>
              </a:rPr>
              <a:t>https://excellenceinbreeding.org/toolbox</a:t>
            </a:r>
          </a:p>
          <a:p>
            <a:pPr>
              <a:lnSpc>
                <a:spcPct val="120000"/>
              </a:lnSpc>
            </a:pPr>
            <a:endParaRPr lang="en-US" sz="1400" dirty="0">
              <a:latin typeface="Arial" panose="020B0604020202020204" pitchFamily="34" charset="0"/>
              <a:cs typeface="Arial" panose="020B0604020202020204" pitchFamily="34" charset="0"/>
            </a:endParaRPr>
          </a:p>
          <a:p>
            <a:pPr>
              <a:lnSpc>
                <a:spcPct val="120000"/>
              </a:lnSpc>
            </a:pPr>
            <a:r>
              <a:rPr lang="en-US" sz="1400" b="1" dirty="0">
                <a:latin typeface="Arial" panose="020B0604020202020204" pitchFamily="34" charset="0"/>
                <a:cs typeface="Arial" panose="020B0604020202020204" pitchFamily="34" charset="0"/>
              </a:rPr>
              <a:t>Paid resources</a:t>
            </a:r>
          </a:p>
          <a:p>
            <a:pPr>
              <a:lnSpc>
                <a:spcPct val="120000"/>
              </a:lnSpc>
            </a:pPr>
            <a:r>
              <a:rPr lang="en-US" sz="1400" dirty="0">
                <a:latin typeface="Arial" panose="020B0604020202020204" pitchFamily="34" charset="0"/>
                <a:cs typeface="Arial" panose="020B0604020202020204" pitchFamily="34" charset="0"/>
              </a:rPr>
              <a:t>Walsh and Lynch (2018) Evolution and selection of quantitative traits</a:t>
            </a:r>
          </a:p>
          <a:p>
            <a:pPr>
              <a:lnSpc>
                <a:spcPct val="120000"/>
              </a:lnSpc>
            </a:pPr>
            <a:r>
              <a:rPr lang="en-US" sz="1400" dirty="0">
                <a:latin typeface="Arial" panose="020B0604020202020204" pitchFamily="34" charset="0"/>
                <a:cs typeface="Arial" panose="020B0604020202020204" pitchFamily="34" charset="0"/>
              </a:rPr>
              <a:t>Falconer and Mackay (1995) Introduction to quantitative genetics</a:t>
            </a:r>
          </a:p>
        </p:txBody>
      </p:sp>
      <p:sp>
        <p:nvSpPr>
          <p:cNvPr id="4" name="TextBox 3">
            <a:extLst>
              <a:ext uri="{FF2B5EF4-FFF2-40B4-BE49-F238E27FC236}">
                <a16:creationId xmlns:a16="http://schemas.microsoft.com/office/drawing/2014/main" id="{1BF3947E-0252-02D8-2042-8FAEAFA5688F}"/>
              </a:ext>
            </a:extLst>
          </p:cNvPr>
          <p:cNvSpPr txBox="1"/>
          <p:nvPr/>
        </p:nvSpPr>
        <p:spPr>
          <a:xfrm>
            <a:off x="7643715" y="4235053"/>
            <a:ext cx="3534942" cy="1881990"/>
          </a:xfrm>
          <a:prstGeom prst="rect">
            <a:avLst/>
          </a:prstGeom>
          <a:noFill/>
        </p:spPr>
        <p:txBody>
          <a:bodyPr wrap="none" rtlCol="0">
            <a:spAutoFit/>
          </a:bodyPr>
          <a:lstStyle/>
          <a:p>
            <a:pPr>
              <a:lnSpc>
                <a:spcPct val="150000"/>
              </a:lnSpc>
            </a:pPr>
            <a:r>
              <a:rPr lang="en-US" sz="2000"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Contact me</a:t>
            </a:r>
          </a:p>
          <a:p>
            <a:pPr>
              <a:lnSpc>
                <a:spcPct val="150000"/>
              </a:lnSpc>
            </a:pPr>
            <a:r>
              <a:rPr lang="en-US" sz="2000" dirty="0">
                <a:solidFill>
                  <a:srgbClr val="C00000"/>
                </a:solidFill>
                <a:latin typeface="Arial" panose="020B0604020202020204" pitchFamily="34" charset="0"/>
                <a:cs typeface="Arial" panose="020B0604020202020204" pitchFamily="34" charset="0"/>
              </a:rPr>
              <a:t>📧 cjyang90@uwalumni.com</a:t>
            </a:r>
          </a:p>
          <a:p>
            <a:pPr>
              <a:lnSpc>
                <a:spcPct val="150000"/>
              </a:lnSpc>
            </a:pPr>
            <a:r>
              <a:rPr lang="en-US" sz="2000" dirty="0">
                <a:solidFill>
                  <a:srgbClr val="C00000"/>
                </a:solidFill>
                <a:latin typeface="Arial" panose="020B0604020202020204" pitchFamily="34" charset="0"/>
                <a:cs typeface="Arial" panose="020B0604020202020204" pitchFamily="34" charset="0"/>
              </a:rPr>
              <a:t>🌐 cjyang-work.github.io</a:t>
            </a:r>
          </a:p>
          <a:p>
            <a:pPr>
              <a:lnSpc>
                <a:spcPct val="150000"/>
              </a:lnSpc>
            </a:pPr>
            <a:r>
              <a:rPr lang="en-US" sz="2000" dirty="0">
                <a:solidFill>
                  <a:srgbClr val="C0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𝕏</a:t>
            </a:r>
            <a:r>
              <a:rPr lang="en-US" sz="2000" dirty="0">
                <a:solidFill>
                  <a:srgbClr val="C00000"/>
                </a:solidFill>
                <a:latin typeface="Arial" panose="020B0604020202020204" pitchFamily="34" charset="0"/>
                <a:cs typeface="Arial" panose="020B0604020202020204" pitchFamily="34" charset="0"/>
              </a:rPr>
              <a:t>  @hataraku_cj</a:t>
            </a:r>
          </a:p>
        </p:txBody>
      </p:sp>
    </p:spTree>
    <p:extLst>
      <p:ext uri="{BB962C8B-B14F-4D97-AF65-F5344CB8AC3E}">
        <p14:creationId xmlns:p14="http://schemas.microsoft.com/office/powerpoint/2010/main" val="9991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869469088"/>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869469088"/>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556247744"/>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556247744"/>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73" name="TextBox 72">
            <a:extLst>
              <a:ext uri="{FF2B5EF4-FFF2-40B4-BE49-F238E27FC236}">
                <a16:creationId xmlns:a16="http://schemas.microsoft.com/office/drawing/2014/main" id="{81A0B879-88BF-6219-5DF6-BF67533C6FF5}"/>
              </a:ext>
            </a:extLst>
          </p:cNvPr>
          <p:cNvSpPr txBox="1"/>
          <p:nvPr/>
        </p:nvSpPr>
        <p:spPr>
          <a:xfrm>
            <a:off x="4206240" y="707157"/>
            <a:ext cx="2879781" cy="1420325"/>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1. Create a table and arrange it from oldest to youngest generations.</a:t>
            </a:r>
          </a:p>
        </p:txBody>
      </p:sp>
    </p:spTree>
    <p:extLst>
      <p:ext uri="{BB962C8B-B14F-4D97-AF65-F5344CB8AC3E}">
        <p14:creationId xmlns:p14="http://schemas.microsoft.com/office/powerpoint/2010/main" val="163608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621038854"/>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621038854"/>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791675328"/>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791675328"/>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73" name="TextBox 72">
            <a:extLst>
              <a:ext uri="{FF2B5EF4-FFF2-40B4-BE49-F238E27FC236}">
                <a16:creationId xmlns:a16="http://schemas.microsoft.com/office/drawing/2014/main" id="{81A0B879-88BF-6219-5DF6-BF67533C6FF5}"/>
              </a:ext>
            </a:extLst>
          </p:cNvPr>
          <p:cNvSpPr txBox="1"/>
          <p:nvPr/>
        </p:nvSpPr>
        <p:spPr>
          <a:xfrm>
            <a:off x="4206240" y="704088"/>
            <a:ext cx="2879781" cy="95866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2. Fill in the known and easy ones.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304E0E-4A84-1923-309D-73CC9F15F34D}"/>
                  </a:ext>
                </a:extLst>
              </p:cNvPr>
              <p:cNvSpPr txBox="1"/>
              <p:nvPr/>
            </p:nvSpPr>
            <p:spPr>
              <a:xfrm>
                <a:off x="4297680" y="3954758"/>
                <a:ext cx="2743200" cy="109728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𝑖𝑖</m:t>
                          </m:r>
                        </m:sub>
                      </m:sSub>
                      <m:r>
                        <a:rPr lang="en-US" sz="2800" b="0" i="1" smtClean="0">
                          <a:solidFill>
                            <a:schemeClr val="bg1"/>
                          </a:solidFill>
                          <a:latin typeface="Cambria Math" panose="02040503050406030204" pitchFamily="18" charset="0"/>
                          <a:cs typeface="Arial" panose="020B0604020202020204" pitchFamily="34" charset="0"/>
                        </a:rPr>
                        <m:t>=</m:t>
                      </m:r>
                      <m:f>
                        <m:fPr>
                          <m:ctrlPr>
                            <a:rPr lang="en-US" sz="2800" b="0" i="1" smtClean="0">
                              <a:solidFill>
                                <a:schemeClr val="bg1"/>
                              </a:solidFill>
                              <a:latin typeface="Cambria Math" panose="02040503050406030204" pitchFamily="18" charset="0"/>
                              <a:cs typeface="Arial" panose="020B0604020202020204" pitchFamily="34" charset="0"/>
                            </a:rPr>
                          </m:ctrlPr>
                        </m:fPr>
                        <m:num>
                          <m:r>
                            <a:rPr lang="en-US" sz="2800" b="0" i="1" smtClean="0">
                              <a:solidFill>
                                <a:schemeClr val="bg1"/>
                              </a:solidFill>
                              <a:latin typeface="Cambria Math" panose="02040503050406030204" pitchFamily="18" charset="0"/>
                              <a:cs typeface="Arial" panose="020B0604020202020204" pitchFamily="34" charset="0"/>
                            </a:rPr>
                            <m:t>1</m:t>
                          </m:r>
                        </m:num>
                        <m:den>
                          <m:r>
                            <a:rPr lang="en-US" sz="2800" b="0" i="1" smtClean="0">
                              <a:solidFill>
                                <a:schemeClr val="bg1"/>
                              </a:solidFill>
                              <a:latin typeface="Cambria Math" panose="02040503050406030204" pitchFamily="18" charset="0"/>
                              <a:cs typeface="Arial" panose="020B0604020202020204" pitchFamily="34" charset="0"/>
                            </a:rPr>
                            <m:t>2</m:t>
                          </m:r>
                        </m:den>
                      </m:f>
                      <m:d>
                        <m:dPr>
                          <m:ctrlPr>
                            <a:rPr lang="en-US" sz="2800" b="0" i="1" smtClean="0">
                              <a:solidFill>
                                <a:schemeClr val="bg1"/>
                              </a:solidFill>
                              <a:latin typeface="Cambria Math" panose="02040503050406030204" pitchFamily="18" charset="0"/>
                              <a:cs typeface="Arial" panose="020B0604020202020204" pitchFamily="34" charset="0"/>
                            </a:rPr>
                          </m:ctrlPr>
                        </m:dPr>
                        <m:e>
                          <m:r>
                            <a:rPr lang="en-US" sz="2800" b="0" i="1" smtClean="0">
                              <a:solidFill>
                                <a:schemeClr val="bg1"/>
                              </a:solidFill>
                              <a:latin typeface="Cambria Math" panose="02040503050406030204" pitchFamily="18" charset="0"/>
                              <a:cs typeface="Arial" panose="020B0604020202020204" pitchFamily="34" charset="0"/>
                            </a:rPr>
                            <m:t>1+</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𝐹</m:t>
                              </m:r>
                            </m:e>
                            <m:sub>
                              <m:r>
                                <a:rPr lang="en-US" sz="2800" b="0" i="1" smtClean="0">
                                  <a:solidFill>
                                    <a:schemeClr val="bg1"/>
                                  </a:solidFill>
                                  <a:latin typeface="Cambria Math" panose="02040503050406030204" pitchFamily="18" charset="0"/>
                                  <a:cs typeface="Arial" panose="020B0604020202020204" pitchFamily="34" charset="0"/>
                                </a:rPr>
                                <m:t>𝑖</m:t>
                              </m:r>
                            </m:sub>
                          </m:sSub>
                        </m:e>
                      </m:d>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87304E0E-4A84-1923-309D-73CC9F15F34D}"/>
                  </a:ext>
                </a:extLst>
              </p:cNvPr>
              <p:cNvSpPr txBox="1">
                <a:spLocks noRot="1" noChangeAspect="1" noMove="1" noResize="1" noEditPoints="1" noAdjustHandles="1" noChangeArrowheads="1" noChangeShapeType="1" noTextEdit="1"/>
              </p:cNvSpPr>
              <p:nvPr/>
            </p:nvSpPr>
            <p:spPr>
              <a:xfrm>
                <a:off x="4297680" y="3954758"/>
                <a:ext cx="2743200" cy="10972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FF7490-7571-ABA2-DD5A-9C023AB5D688}"/>
                  </a:ext>
                </a:extLst>
              </p:cNvPr>
              <p:cNvSpPr txBox="1"/>
              <p:nvPr/>
            </p:nvSpPr>
            <p:spPr>
              <a:xfrm>
                <a:off x="4206240" y="1662748"/>
                <a:ext cx="3099017" cy="188199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Without additional information, we assume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𝐹</m:t>
                        </m:r>
                      </m:e>
                      <m:sub>
                        <m:r>
                          <a:rPr lang="en-US" sz="2000" b="0" i="1" smtClean="0">
                            <a:solidFill>
                              <a:srgbClr val="C00000"/>
                            </a:solidFill>
                            <a:latin typeface="Cambria Math" panose="02040503050406030204" pitchFamily="18" charset="0"/>
                            <a:cs typeface="Arial" panose="020B0604020202020204" pitchFamily="34" charset="0"/>
                          </a:rPr>
                          <m:t>1</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𝐹</m:t>
                        </m:r>
                      </m:e>
                      <m:sub>
                        <m:r>
                          <a:rPr lang="en-US" sz="2000" b="0" i="1" smtClean="0">
                            <a:solidFill>
                              <a:srgbClr val="C00000"/>
                            </a:solidFill>
                            <a:latin typeface="Cambria Math" panose="02040503050406030204" pitchFamily="18" charset="0"/>
                            <a:cs typeface="Arial" panose="020B0604020202020204" pitchFamily="34" charset="0"/>
                          </a:rPr>
                          <m:t>2</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𝐹</m:t>
                        </m:r>
                      </m:e>
                      <m:sub>
                        <m:r>
                          <a:rPr lang="en-US" sz="2000" b="0" i="1" smtClean="0">
                            <a:solidFill>
                              <a:srgbClr val="C00000"/>
                            </a:solidFill>
                            <a:latin typeface="Cambria Math" panose="02040503050406030204" pitchFamily="18" charset="0"/>
                            <a:cs typeface="Arial" panose="020B0604020202020204" pitchFamily="34" charset="0"/>
                          </a:rPr>
                          <m:t>5</m:t>
                        </m:r>
                      </m:sub>
                    </m:sSub>
                    <m:r>
                      <a:rPr lang="en-US" sz="2000" b="0" i="1" smtClean="0">
                        <a:solidFill>
                          <a:srgbClr val="C00000"/>
                        </a:solidFill>
                        <a:latin typeface="Cambria Math" panose="02040503050406030204" pitchFamily="18" charset="0"/>
                        <a:cs typeface="Arial" panose="020B0604020202020204" pitchFamily="34" charset="0"/>
                      </a:rPr>
                      <m:t>=0</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2</m:t>
                        </m:r>
                        <m:r>
                          <a:rPr lang="en-US" sz="2000" i="1" smtClean="0">
                            <a:solidFill>
                              <a:srgbClr val="C00000"/>
                            </a:solidFill>
                            <a:latin typeface="Cambria Math" panose="02040503050406030204" pitchFamily="18" charset="0"/>
                            <a:cs typeface="Arial" panose="020B0604020202020204" pitchFamily="34" charset="0"/>
                          </a:rPr>
                          <m:t>1</m:t>
                        </m:r>
                      </m:sub>
                    </m:sSub>
                    <m:r>
                      <a:rPr lang="en-US" sz="2000" i="1">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51</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54</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6</m:t>
                        </m:r>
                        <m:r>
                          <a:rPr lang="en-US" sz="2000" i="1">
                            <a:solidFill>
                              <a:srgbClr val="C00000"/>
                            </a:solidFill>
                            <a:latin typeface="Cambria Math" panose="02040503050406030204" pitchFamily="18" charset="0"/>
                            <a:cs typeface="Arial" panose="020B0604020202020204" pitchFamily="34" charset="0"/>
                          </a:rPr>
                          <m:t>5</m:t>
                        </m:r>
                      </m:sub>
                    </m:sSub>
                    <m:r>
                      <a:rPr lang="en-US" sz="2000" i="1">
                        <a:solidFill>
                          <a:srgbClr val="C00000"/>
                        </a:solidFill>
                        <a:latin typeface="Cambria Math" panose="02040503050406030204" pitchFamily="18" charset="0"/>
                        <a:cs typeface="Arial" panose="020B0604020202020204" pitchFamily="34" charset="0"/>
                      </a:rPr>
                      <m:t>=0</m:t>
                    </m:r>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4" name="TextBox 3">
                <a:extLst>
                  <a:ext uri="{FF2B5EF4-FFF2-40B4-BE49-F238E27FC236}">
                    <a16:creationId xmlns:a16="http://schemas.microsoft.com/office/drawing/2014/main" id="{92FF7490-7571-ABA2-DD5A-9C023AB5D688}"/>
                  </a:ext>
                </a:extLst>
              </p:cNvPr>
              <p:cNvSpPr txBox="1">
                <a:spLocks noRot="1" noChangeAspect="1" noMove="1" noResize="1" noEditPoints="1" noAdjustHandles="1" noChangeArrowheads="1" noChangeShapeType="1" noTextEdit="1"/>
              </p:cNvSpPr>
              <p:nvPr/>
            </p:nvSpPr>
            <p:spPr>
              <a:xfrm>
                <a:off x="4206240" y="1662748"/>
                <a:ext cx="3099017" cy="1881990"/>
              </a:xfrm>
              <a:prstGeom prst="rect">
                <a:avLst/>
              </a:prstGeom>
              <a:blipFill>
                <a:blip r:embed="rId5"/>
                <a:stretch>
                  <a:fillRect l="-1969"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D664AD-8DBB-8F83-8A53-0B9E40E40AA2}"/>
                  </a:ext>
                </a:extLst>
              </p:cNvPr>
              <p:cNvSpPr txBox="1"/>
              <p:nvPr/>
            </p:nvSpPr>
            <p:spPr>
              <a:xfrm>
                <a:off x="4297680" y="5334113"/>
                <a:ext cx="1828800" cy="73152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i="1">
                              <a:solidFill>
                                <a:schemeClr val="bg1"/>
                              </a:solidFill>
                              <a:latin typeface="Cambria Math" panose="02040503050406030204" pitchFamily="18" charset="0"/>
                              <a:cs typeface="Arial" panose="020B0604020202020204" pitchFamily="34" charset="0"/>
                            </a:rPr>
                            <m:t>𝑖</m:t>
                          </m:r>
                          <m:r>
                            <a:rPr lang="en-US" sz="2800" b="0" i="1" smtClean="0">
                              <a:solidFill>
                                <a:schemeClr val="bg1"/>
                              </a:solidFill>
                              <a:latin typeface="Cambria Math" panose="02040503050406030204" pitchFamily="18" charset="0"/>
                              <a:cs typeface="Arial" panose="020B0604020202020204" pitchFamily="34" charset="0"/>
                            </a:rPr>
                            <m:t>𝑗</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𝑗𝑖</m:t>
                          </m:r>
                        </m:sub>
                      </m:sSub>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22D664AD-8DBB-8F83-8A53-0B9E40E40AA2}"/>
                  </a:ext>
                </a:extLst>
              </p:cNvPr>
              <p:cNvSpPr txBox="1">
                <a:spLocks noRot="1" noChangeAspect="1" noMove="1" noResize="1" noEditPoints="1" noAdjustHandles="1" noChangeArrowheads="1" noChangeShapeType="1" noTextEdit="1"/>
              </p:cNvSpPr>
              <p:nvPr/>
            </p:nvSpPr>
            <p:spPr>
              <a:xfrm>
                <a:off x="4297680" y="5334113"/>
                <a:ext cx="1828800" cy="7315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71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511081029"/>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511081029"/>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747579682"/>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747579682"/>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73" name="TextBox 72">
            <a:extLst>
              <a:ext uri="{FF2B5EF4-FFF2-40B4-BE49-F238E27FC236}">
                <a16:creationId xmlns:a16="http://schemas.microsoft.com/office/drawing/2014/main" id="{81A0B879-88BF-6219-5DF6-BF67533C6FF5}"/>
              </a:ext>
            </a:extLst>
          </p:cNvPr>
          <p:cNvSpPr txBox="1"/>
          <p:nvPr/>
        </p:nvSpPr>
        <p:spPr>
          <a:xfrm>
            <a:off x="4206240" y="704088"/>
            <a:ext cx="2879781" cy="496996"/>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3. Fill in the rest.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6499CB-68BC-F851-2247-9B1F8DDBD89A}"/>
                  </a:ext>
                </a:extLst>
              </p:cNvPr>
              <p:cNvSpPr txBox="1"/>
              <p:nvPr/>
            </p:nvSpPr>
            <p:spPr>
              <a:xfrm>
                <a:off x="4206240" y="1417320"/>
                <a:ext cx="3291838" cy="995722"/>
              </a:xfrm>
              <a:prstGeom prst="rect">
                <a:avLst/>
              </a:prstGeom>
              <a:noFill/>
            </p:spPr>
            <p:txBody>
              <a:bodyPr wrap="square" rtlCol="0">
                <a:spAutoFit/>
              </a:bodyPr>
              <a:lstStyle/>
              <a:p>
                <a:pPr>
                  <a:lnSpc>
                    <a:spcPct val="150000"/>
                  </a:lnSpc>
                </a:pP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𝑖𝑗</m:t>
                        </m:r>
                      </m:sub>
                    </m:sSub>
                  </m:oMath>
                </a14:m>
                <a:r>
                  <a:rPr lang="en-US" sz="2000" dirty="0">
                    <a:solidFill>
                      <a:srgbClr val="C00000"/>
                    </a:solidFill>
                    <a:latin typeface="Arial" panose="020B0604020202020204" pitchFamily="34" charset="0"/>
                    <a:cs typeface="Arial" panose="020B0604020202020204" pitchFamily="34" charset="0"/>
                  </a:rPr>
                  <a:t> is the average of </a:t>
                </a:r>
                <a14:m>
                  <m:oMath xmlns:m="http://schemas.openxmlformats.org/officeDocument/2006/math">
                    <m:r>
                      <a:rPr lang="en-US" sz="2000" i="1">
                        <a:solidFill>
                          <a:srgbClr val="C00000"/>
                        </a:solidFill>
                        <a:latin typeface="Cambria Math" panose="02040503050406030204" pitchFamily="18" charset="0"/>
                        <a:cs typeface="Arial" panose="020B0604020202020204" pitchFamily="34" charset="0"/>
                      </a:rPr>
                      <m:t>𝑓</m:t>
                    </m:r>
                  </m:oMath>
                </a14:m>
                <a:r>
                  <a:rPr lang="en-US" sz="2000" dirty="0">
                    <a:solidFill>
                      <a:srgbClr val="C00000"/>
                    </a:solidFill>
                    <a:latin typeface="Arial" panose="020B0604020202020204" pitchFamily="34" charset="0"/>
                    <a:cs typeface="Arial" panose="020B0604020202020204" pitchFamily="34" charset="0"/>
                  </a:rPr>
                  <a:t>’s between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 and parents of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D16499CB-68BC-F851-2247-9B1F8DDBD89A}"/>
                  </a:ext>
                </a:extLst>
              </p:cNvPr>
              <p:cNvSpPr txBox="1">
                <a:spLocks noRot="1" noChangeAspect="1" noMove="1" noResize="1" noEditPoints="1" noAdjustHandles="1" noChangeArrowheads="1" noChangeShapeType="1" noTextEdit="1"/>
              </p:cNvSpPr>
              <p:nvPr/>
            </p:nvSpPr>
            <p:spPr>
              <a:xfrm>
                <a:off x="4206240" y="1417320"/>
                <a:ext cx="3291838" cy="995722"/>
              </a:xfrm>
              <a:prstGeom prst="rect">
                <a:avLst/>
              </a:prstGeom>
              <a:blipFill>
                <a:blip r:embed="rId4"/>
                <a:stretch>
                  <a:fillRect l="-1852" r="-185" b="-98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ED9D35-44DC-880E-C5D6-E384A50CB4EB}"/>
                  </a:ext>
                </a:extLst>
              </p:cNvPr>
              <p:cNvSpPr txBox="1"/>
              <p:nvPr/>
            </p:nvSpPr>
            <p:spPr>
              <a:xfrm>
                <a:off x="4206240" y="2925025"/>
                <a:ext cx="3017520" cy="898964"/>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𝑖𝑗</m:t>
                          </m:r>
                        </m:sub>
                      </m:sSub>
                      <m:r>
                        <a:rPr lang="en-US" sz="2800" b="0" i="1" smtClean="0">
                          <a:solidFill>
                            <a:schemeClr val="bg1"/>
                          </a:solidFill>
                          <a:latin typeface="Cambria Math" panose="02040503050406030204" pitchFamily="18" charset="0"/>
                          <a:cs typeface="Arial" panose="020B0604020202020204" pitchFamily="34" charset="0"/>
                        </a:rPr>
                        <m:t>=</m:t>
                      </m:r>
                      <m:f>
                        <m:fPr>
                          <m:ctrlPr>
                            <a:rPr lang="en-US" sz="2800" b="0" i="1" smtClean="0">
                              <a:solidFill>
                                <a:schemeClr val="bg1"/>
                              </a:solidFill>
                              <a:latin typeface="Cambria Math" panose="02040503050406030204" pitchFamily="18" charset="0"/>
                              <a:cs typeface="Arial" panose="020B0604020202020204" pitchFamily="34" charset="0"/>
                            </a:rPr>
                          </m:ctrlPr>
                        </m:fPr>
                        <m:num>
                          <m:r>
                            <a:rPr lang="en-US" sz="2800" b="0" i="1" smtClean="0">
                              <a:solidFill>
                                <a:schemeClr val="bg1"/>
                              </a:solidFill>
                              <a:latin typeface="Cambria Math" panose="02040503050406030204" pitchFamily="18" charset="0"/>
                              <a:cs typeface="Arial" panose="020B0604020202020204" pitchFamily="34" charset="0"/>
                            </a:rPr>
                            <m:t>1</m:t>
                          </m:r>
                        </m:num>
                        <m:den>
                          <m:r>
                            <a:rPr lang="en-US" sz="2800" b="0" i="1" smtClean="0">
                              <a:solidFill>
                                <a:schemeClr val="bg1"/>
                              </a:solidFill>
                              <a:latin typeface="Cambria Math" panose="02040503050406030204" pitchFamily="18" charset="0"/>
                              <a:cs typeface="Arial" panose="020B0604020202020204" pitchFamily="34" charset="0"/>
                            </a:rPr>
                            <m:t>2</m:t>
                          </m:r>
                        </m:den>
                      </m:f>
                      <m:d>
                        <m:dPr>
                          <m:ctrlPr>
                            <a:rPr lang="en-US" sz="2800" b="0" i="1" smtClean="0">
                              <a:solidFill>
                                <a:schemeClr val="bg1"/>
                              </a:solidFill>
                              <a:latin typeface="Cambria Math" panose="02040503050406030204" pitchFamily="18" charset="0"/>
                              <a:cs typeface="Arial" panose="020B0604020202020204" pitchFamily="34" charset="0"/>
                            </a:rPr>
                          </m:ctrlPr>
                        </m:dPr>
                        <m:e>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𝑝𝑗</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𝑞𝑗</m:t>
                              </m:r>
                            </m:sub>
                          </m:sSub>
                        </m:e>
                      </m:d>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DEED9D35-44DC-880E-C5D6-E384A50CB4EB}"/>
                  </a:ext>
                </a:extLst>
              </p:cNvPr>
              <p:cNvSpPr txBox="1">
                <a:spLocks noRot="1" noChangeAspect="1" noMove="1" noResize="1" noEditPoints="1" noAdjustHandles="1" noChangeArrowheads="1" noChangeShapeType="1" noTextEdit="1"/>
              </p:cNvSpPr>
              <p:nvPr/>
            </p:nvSpPr>
            <p:spPr>
              <a:xfrm>
                <a:off x="4206240" y="2925025"/>
                <a:ext cx="3017520" cy="8989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23AD61-791F-3E1A-899B-6D95C7B1C42A}"/>
                  </a:ext>
                </a:extLst>
              </p:cNvPr>
              <p:cNvSpPr txBox="1"/>
              <p:nvPr/>
            </p:nvSpPr>
            <p:spPr>
              <a:xfrm>
                <a:off x="4206240" y="4135638"/>
                <a:ext cx="3211595" cy="1627112"/>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Note: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𝑝</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𝑞</m:t>
                    </m:r>
                  </m:oMath>
                </a14:m>
                <a:r>
                  <a:rPr lang="en-US" sz="2000" dirty="0">
                    <a:solidFill>
                      <a:srgbClr val="C00000"/>
                    </a:solidFill>
                    <a:latin typeface="Arial" panose="020B0604020202020204" pitchFamily="34" charset="0"/>
                    <a:cs typeface="Arial" panose="020B0604020202020204" pitchFamily="34" charset="0"/>
                  </a:rPr>
                  <a:t> are the parents of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oMath>
                </a14:m>
                <a:r>
                  <a:rPr lang="en-US" sz="2000" dirty="0">
                    <a:solidFill>
                      <a:srgbClr val="C00000"/>
                    </a:solidFill>
                    <a:latin typeface="Arial" panose="020B0604020202020204" pitchFamily="34" charset="0"/>
                    <a:cs typeface="Arial" panose="020B0604020202020204" pitchFamily="34" charset="0"/>
                  </a:rPr>
                  <a:t>.</a:t>
                </a:r>
              </a:p>
              <a:p>
                <a:pPr>
                  <a:lnSpc>
                    <a:spcPct val="150000"/>
                  </a:lnSpc>
                </a:pPr>
                <a:r>
                  <a:rPr lang="en-US" sz="2000" dirty="0">
                    <a:solidFill>
                      <a:srgbClr val="C00000"/>
                    </a:solidFill>
                    <a:latin typeface="Arial" panose="020B0604020202020204" pitchFamily="34" charset="0"/>
                    <a:cs typeface="Arial" panose="020B0604020202020204" pitchFamily="34" charset="0"/>
                  </a:rPr>
                  <a:t>e.g. </a:t>
                </a:r>
                <a14:m>
                  <m:oMath xmlns:m="http://schemas.openxmlformats.org/officeDocument/2006/math">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3</m:t>
                        </m:r>
                        <m:r>
                          <a:rPr lang="en-US" sz="2000" i="1">
                            <a:solidFill>
                              <a:srgbClr val="C00000"/>
                            </a:solidFill>
                            <a:latin typeface="Cambria Math" panose="02040503050406030204" pitchFamily="18" charset="0"/>
                            <a:cs typeface="Arial" panose="020B0604020202020204" pitchFamily="34" charset="0"/>
                          </a:rPr>
                          <m:t>1</m:t>
                        </m:r>
                      </m:sub>
                    </m:sSub>
                    <m:r>
                      <a:rPr lang="en-US" sz="2000" i="1">
                        <a:solidFill>
                          <a:srgbClr val="C00000"/>
                        </a:solidFill>
                        <a:latin typeface="Cambria Math" panose="02040503050406030204" pitchFamily="18" charset="0"/>
                        <a:cs typeface="Arial" panose="020B0604020202020204" pitchFamily="34" charset="0"/>
                      </a:rPr>
                      <m:t>=</m:t>
                    </m:r>
                    <m:f>
                      <m:fPr>
                        <m:ctrlPr>
                          <a:rPr lang="en-US" sz="2000" i="1">
                            <a:solidFill>
                              <a:srgbClr val="C00000"/>
                            </a:solidFill>
                            <a:latin typeface="Cambria Math" panose="02040503050406030204" pitchFamily="18" charset="0"/>
                            <a:cs typeface="Arial" panose="020B0604020202020204" pitchFamily="34" charset="0"/>
                          </a:rPr>
                        </m:ctrlPr>
                      </m:fPr>
                      <m:num>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11</m:t>
                            </m:r>
                          </m:sub>
                        </m:sSub>
                        <m:r>
                          <a:rPr lang="en-US" sz="2000" i="1">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2</m:t>
                            </m:r>
                            <m:r>
                              <a:rPr lang="en-US" sz="2000" i="1">
                                <a:solidFill>
                                  <a:srgbClr val="C00000"/>
                                </a:solidFill>
                                <a:latin typeface="Cambria Math" panose="02040503050406030204" pitchFamily="18" charset="0"/>
                                <a:cs typeface="Arial" panose="020B0604020202020204" pitchFamily="34" charset="0"/>
                              </a:rPr>
                              <m:t>1</m:t>
                            </m:r>
                          </m:sub>
                        </m:sSub>
                      </m:num>
                      <m:den>
                        <m:r>
                          <a:rPr lang="en-US" sz="2000" i="1">
                            <a:solidFill>
                              <a:srgbClr val="C00000"/>
                            </a:solidFill>
                            <a:latin typeface="Cambria Math" panose="02040503050406030204" pitchFamily="18" charset="0"/>
                            <a:cs typeface="Arial" panose="020B0604020202020204" pitchFamily="34" charset="0"/>
                          </a:rPr>
                          <m:t>2</m:t>
                        </m:r>
                      </m:den>
                    </m:f>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8" name="TextBox 7">
                <a:extLst>
                  <a:ext uri="{FF2B5EF4-FFF2-40B4-BE49-F238E27FC236}">
                    <a16:creationId xmlns:a16="http://schemas.microsoft.com/office/drawing/2014/main" id="{A323AD61-791F-3E1A-899B-6D95C7B1C42A}"/>
                  </a:ext>
                </a:extLst>
              </p:cNvPr>
              <p:cNvSpPr txBox="1">
                <a:spLocks noRot="1" noChangeAspect="1" noMove="1" noResize="1" noEditPoints="1" noAdjustHandles="1" noChangeArrowheads="1" noChangeShapeType="1" noTextEdit="1"/>
              </p:cNvSpPr>
              <p:nvPr/>
            </p:nvSpPr>
            <p:spPr>
              <a:xfrm>
                <a:off x="4206240" y="4135638"/>
                <a:ext cx="3211595" cy="1627112"/>
              </a:xfrm>
              <a:prstGeom prst="rect">
                <a:avLst/>
              </a:prstGeom>
              <a:blipFill>
                <a:blip r:embed="rId6"/>
                <a:stretch>
                  <a:fillRect l="-1898" b="-1498"/>
                </a:stretch>
              </a:blipFill>
            </p:spPr>
            <p:txBody>
              <a:bodyPr/>
              <a:lstStyle/>
              <a:p>
                <a:r>
                  <a:rPr lang="en-US">
                    <a:noFill/>
                  </a:rPr>
                  <a:t> </a:t>
                </a:r>
              </a:p>
            </p:txBody>
          </p:sp>
        </mc:Fallback>
      </mc:AlternateContent>
    </p:spTree>
    <p:extLst>
      <p:ext uri="{BB962C8B-B14F-4D97-AF65-F5344CB8AC3E}">
        <p14:creationId xmlns:p14="http://schemas.microsoft.com/office/powerpoint/2010/main" val="339529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4156606453"/>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4156606453"/>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3751660153"/>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3751660153"/>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A0B879-88BF-6219-5DF6-BF67533C6FF5}"/>
                  </a:ext>
                </a:extLst>
              </p:cNvPr>
              <p:cNvSpPr txBox="1"/>
              <p:nvPr/>
            </p:nvSpPr>
            <p:spPr>
              <a:xfrm>
                <a:off x="4206240" y="704088"/>
                <a:ext cx="3009438" cy="2380716"/>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If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 are in the same generation, we can also calculate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𝑖𝑗</m:t>
                        </m:r>
                      </m:sub>
                    </m:sSub>
                  </m:oMath>
                </a14:m>
                <a:r>
                  <a:rPr lang="en-US" sz="2000" dirty="0">
                    <a:solidFill>
                      <a:srgbClr val="C00000"/>
                    </a:solidFill>
                    <a:latin typeface="Arial" panose="020B0604020202020204" pitchFamily="34" charset="0"/>
                    <a:cs typeface="Arial" panose="020B0604020202020204" pitchFamily="34" charset="0"/>
                  </a:rPr>
                  <a:t> as the average of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𝑓</m:t>
                    </m:r>
                  </m:oMath>
                </a14:m>
                <a:r>
                  <a:rPr lang="en-US" sz="2000" dirty="0">
                    <a:solidFill>
                      <a:srgbClr val="C00000"/>
                    </a:solidFill>
                    <a:latin typeface="Arial" panose="020B0604020202020204" pitchFamily="34" charset="0"/>
                    <a:cs typeface="Arial" panose="020B0604020202020204" pitchFamily="34" charset="0"/>
                  </a:rPr>
                  <a:t>’s between parents of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73" name="TextBox 72">
                <a:extLst>
                  <a:ext uri="{FF2B5EF4-FFF2-40B4-BE49-F238E27FC236}">
                    <a16:creationId xmlns:a16="http://schemas.microsoft.com/office/drawing/2014/main" id="{81A0B879-88BF-6219-5DF6-BF67533C6FF5}"/>
                  </a:ext>
                </a:extLst>
              </p:cNvPr>
              <p:cNvSpPr txBox="1">
                <a:spLocks noRot="1" noChangeAspect="1" noMove="1" noResize="1" noEditPoints="1" noAdjustHandles="1" noChangeArrowheads="1" noChangeShapeType="1" noTextEdit="1"/>
              </p:cNvSpPr>
              <p:nvPr/>
            </p:nvSpPr>
            <p:spPr>
              <a:xfrm>
                <a:off x="4206240" y="704088"/>
                <a:ext cx="3009438" cy="2380716"/>
              </a:xfrm>
              <a:prstGeom prst="rect">
                <a:avLst/>
              </a:prstGeom>
              <a:blipFill>
                <a:blip r:embed="rId4"/>
                <a:stretch>
                  <a:fillRect l="-2024" r="-2632" b="-3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8C3840-9F9E-148C-887E-05EFE5945896}"/>
                  </a:ext>
                </a:extLst>
              </p:cNvPr>
              <p:cNvSpPr txBox="1"/>
              <p:nvPr/>
            </p:nvSpPr>
            <p:spPr>
              <a:xfrm>
                <a:off x="4206240" y="3171310"/>
                <a:ext cx="3108960" cy="910249"/>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𝑓</m:t>
                          </m:r>
                        </m:e>
                        <m:sub>
                          <m:r>
                            <a:rPr lang="en-US" b="0" i="1" smtClean="0">
                              <a:solidFill>
                                <a:schemeClr val="bg1"/>
                              </a:solidFill>
                              <a:latin typeface="Cambria Math" panose="02040503050406030204" pitchFamily="18" charset="0"/>
                              <a:cs typeface="Arial" panose="020B0604020202020204" pitchFamily="34" charset="0"/>
                            </a:rPr>
                            <m:t>𝑖𝑗</m:t>
                          </m:r>
                        </m:sub>
                      </m:sSub>
                      <m:r>
                        <a:rPr lang="en-US" b="0" i="1" smtClean="0">
                          <a:solidFill>
                            <a:schemeClr val="bg1"/>
                          </a:solidFill>
                          <a:latin typeface="Cambria Math" panose="02040503050406030204" pitchFamily="18" charset="0"/>
                          <a:cs typeface="Arial" panose="020B0604020202020204" pitchFamily="34" charset="0"/>
                        </a:rPr>
                        <m:t>=</m:t>
                      </m:r>
                      <m:f>
                        <m:fPr>
                          <m:ctrlPr>
                            <a:rPr lang="en-US" b="0" i="1" smtClean="0">
                              <a:solidFill>
                                <a:schemeClr val="bg1"/>
                              </a:solidFill>
                              <a:latin typeface="Cambria Math" panose="02040503050406030204" pitchFamily="18" charset="0"/>
                              <a:cs typeface="Arial" panose="020B0604020202020204" pitchFamily="34" charset="0"/>
                            </a:rPr>
                          </m:ctrlPr>
                        </m:fPr>
                        <m:num>
                          <m:r>
                            <a:rPr lang="en-US" b="0" i="1" smtClean="0">
                              <a:solidFill>
                                <a:schemeClr val="bg1"/>
                              </a:solidFill>
                              <a:latin typeface="Cambria Math" panose="02040503050406030204" pitchFamily="18" charset="0"/>
                              <a:cs typeface="Arial" panose="020B0604020202020204" pitchFamily="34" charset="0"/>
                            </a:rPr>
                            <m:t>1</m:t>
                          </m:r>
                        </m:num>
                        <m:den>
                          <m:r>
                            <a:rPr lang="en-US" b="0" i="1" smtClean="0">
                              <a:solidFill>
                                <a:schemeClr val="bg1"/>
                              </a:solidFill>
                              <a:latin typeface="Cambria Math" panose="02040503050406030204" pitchFamily="18" charset="0"/>
                              <a:cs typeface="Arial" panose="020B0604020202020204" pitchFamily="34" charset="0"/>
                            </a:rPr>
                            <m:t>4</m:t>
                          </m:r>
                        </m:den>
                      </m:f>
                      <m:d>
                        <m:dPr>
                          <m:ctrlPr>
                            <a:rPr lang="en-US" b="0" i="1" smtClean="0">
                              <a:solidFill>
                                <a:schemeClr val="bg1"/>
                              </a:solidFill>
                              <a:latin typeface="Cambria Math" panose="02040503050406030204" pitchFamily="18" charset="0"/>
                              <a:cs typeface="Arial" panose="020B0604020202020204" pitchFamily="34" charset="0"/>
                            </a:rPr>
                          </m:ctrlPr>
                        </m:dPr>
                        <m:e>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𝑓</m:t>
                              </m:r>
                            </m:e>
                            <m:sub>
                              <m:r>
                                <a:rPr lang="en-US" b="0" i="1" smtClean="0">
                                  <a:solidFill>
                                    <a:schemeClr val="bg1"/>
                                  </a:solidFill>
                                  <a:latin typeface="Cambria Math" panose="02040503050406030204" pitchFamily="18" charset="0"/>
                                  <a:cs typeface="Arial" panose="020B0604020202020204" pitchFamily="34" charset="0"/>
                                </a:rPr>
                                <m:t>𝑝𝑟</m:t>
                              </m:r>
                            </m:sub>
                          </m:sSub>
                          <m:r>
                            <a:rPr lang="en-US" b="0" i="1" smtClean="0">
                              <a:solidFill>
                                <a:schemeClr val="bg1"/>
                              </a:solidFill>
                              <a:latin typeface="Cambria Math" panose="02040503050406030204" pitchFamily="18" charset="0"/>
                              <a:cs typeface="Arial" panose="020B0604020202020204" pitchFamily="34" charset="0"/>
                            </a:rPr>
                            <m:t>+</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𝑓</m:t>
                              </m:r>
                            </m:e>
                            <m:sub>
                              <m:r>
                                <a:rPr lang="en-US" b="0" i="1" smtClean="0">
                                  <a:solidFill>
                                    <a:schemeClr val="bg1"/>
                                  </a:solidFill>
                                  <a:latin typeface="Cambria Math" panose="02040503050406030204" pitchFamily="18" charset="0"/>
                                  <a:cs typeface="Arial" panose="020B0604020202020204" pitchFamily="34" charset="0"/>
                                </a:rPr>
                                <m:t>𝑝𝑠</m:t>
                              </m:r>
                            </m:sub>
                          </m:sSub>
                          <m:r>
                            <a:rPr lang="en-US" b="0" i="1" smtClean="0">
                              <a:solidFill>
                                <a:schemeClr val="bg1"/>
                              </a:solidFill>
                              <a:latin typeface="Cambria Math" panose="02040503050406030204" pitchFamily="18" charset="0"/>
                              <a:cs typeface="Arial" panose="020B0604020202020204" pitchFamily="34" charset="0"/>
                            </a:rPr>
                            <m:t>+</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𝑓</m:t>
                              </m:r>
                            </m:e>
                            <m:sub>
                              <m:r>
                                <a:rPr lang="en-US" b="0" i="1" smtClean="0">
                                  <a:solidFill>
                                    <a:schemeClr val="bg1"/>
                                  </a:solidFill>
                                  <a:latin typeface="Cambria Math" panose="02040503050406030204" pitchFamily="18" charset="0"/>
                                  <a:cs typeface="Arial" panose="020B0604020202020204" pitchFamily="34" charset="0"/>
                                </a:rPr>
                                <m:t>𝑞𝑟</m:t>
                              </m:r>
                            </m:sub>
                          </m:sSub>
                          <m:r>
                            <a:rPr lang="en-US" b="0" i="1" smtClean="0">
                              <a:solidFill>
                                <a:schemeClr val="bg1"/>
                              </a:solidFill>
                              <a:latin typeface="Cambria Math" panose="02040503050406030204" pitchFamily="18" charset="0"/>
                              <a:cs typeface="Arial" panose="020B0604020202020204" pitchFamily="34" charset="0"/>
                            </a:rPr>
                            <m:t>+</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𝑓</m:t>
                              </m:r>
                            </m:e>
                            <m:sub>
                              <m:r>
                                <a:rPr lang="en-US" b="0" i="1" smtClean="0">
                                  <a:solidFill>
                                    <a:schemeClr val="bg1"/>
                                  </a:solidFill>
                                  <a:latin typeface="Cambria Math" panose="02040503050406030204" pitchFamily="18" charset="0"/>
                                  <a:cs typeface="Arial" panose="020B0604020202020204" pitchFamily="34" charset="0"/>
                                </a:rPr>
                                <m:t>𝑞𝑠</m:t>
                              </m:r>
                            </m:sub>
                          </m:sSub>
                        </m:e>
                      </m:d>
                    </m:oMath>
                  </m:oMathPara>
                </a14:m>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3C8C3840-9F9E-148C-887E-05EFE5945896}"/>
                  </a:ext>
                </a:extLst>
              </p:cNvPr>
              <p:cNvSpPr txBox="1">
                <a:spLocks noRot="1" noChangeAspect="1" noMove="1" noResize="1" noEditPoints="1" noAdjustHandles="1" noChangeArrowheads="1" noChangeShapeType="1" noTextEdit="1"/>
              </p:cNvSpPr>
              <p:nvPr/>
            </p:nvSpPr>
            <p:spPr>
              <a:xfrm>
                <a:off x="4206240" y="3171310"/>
                <a:ext cx="3108960" cy="9102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5503A7-9F2A-5130-97FB-CE9A14D83CEA}"/>
                  </a:ext>
                </a:extLst>
              </p:cNvPr>
              <p:cNvSpPr txBox="1"/>
              <p:nvPr/>
            </p:nvSpPr>
            <p:spPr>
              <a:xfrm>
                <a:off x="4206240" y="4135638"/>
                <a:ext cx="3211595" cy="1627112"/>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Note: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𝑟</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𝑠</m:t>
                    </m:r>
                  </m:oMath>
                </a14:m>
                <a:r>
                  <a:rPr lang="en-US" sz="2000" dirty="0">
                    <a:solidFill>
                      <a:srgbClr val="C00000"/>
                    </a:solidFill>
                    <a:latin typeface="Arial" panose="020B0604020202020204" pitchFamily="34" charset="0"/>
                    <a:cs typeface="Arial" panose="020B0604020202020204" pitchFamily="34" charset="0"/>
                  </a:rPr>
                  <a:t> are the parents of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a:t>
                </a:r>
              </a:p>
              <a:p>
                <a:pPr>
                  <a:lnSpc>
                    <a:spcPct val="150000"/>
                  </a:lnSpc>
                </a:pPr>
                <a:r>
                  <a:rPr lang="en-US" sz="2000" dirty="0">
                    <a:solidFill>
                      <a:srgbClr val="C00000"/>
                    </a:solidFill>
                    <a:latin typeface="Arial" panose="020B0604020202020204" pitchFamily="34" charset="0"/>
                    <a:cs typeface="Arial" panose="020B0604020202020204" pitchFamily="34" charset="0"/>
                  </a:rPr>
                  <a:t>e.g. </a:t>
                </a:r>
                <a14:m>
                  <m:oMath xmlns:m="http://schemas.openxmlformats.org/officeDocument/2006/math">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43</m:t>
                        </m:r>
                      </m:sub>
                    </m:sSub>
                    <m:r>
                      <a:rPr lang="en-US" sz="2000" i="1">
                        <a:solidFill>
                          <a:srgbClr val="C00000"/>
                        </a:solidFill>
                        <a:latin typeface="Cambria Math" panose="02040503050406030204" pitchFamily="18" charset="0"/>
                        <a:cs typeface="Arial" panose="020B0604020202020204" pitchFamily="34" charset="0"/>
                      </a:rPr>
                      <m:t>=</m:t>
                    </m:r>
                    <m:f>
                      <m:fPr>
                        <m:ctrlPr>
                          <a:rPr lang="en-US" sz="2000" i="1">
                            <a:solidFill>
                              <a:srgbClr val="C00000"/>
                            </a:solidFill>
                            <a:latin typeface="Cambria Math" panose="02040503050406030204" pitchFamily="18" charset="0"/>
                            <a:cs typeface="Arial" panose="020B0604020202020204" pitchFamily="34" charset="0"/>
                          </a:rPr>
                        </m:ctrlPr>
                      </m:fPr>
                      <m:num>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11</m:t>
                            </m:r>
                          </m:sub>
                        </m:sSub>
                        <m:r>
                          <a:rPr lang="en-US" sz="2000" i="1">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12</m:t>
                            </m:r>
                          </m:sub>
                        </m:sSub>
                        <m:r>
                          <a:rPr lang="en-US" sz="2000" i="1">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21</m:t>
                            </m:r>
                          </m:sub>
                        </m:sSub>
                        <m:r>
                          <a:rPr lang="en-US" sz="2000" i="1">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22</m:t>
                            </m:r>
                          </m:sub>
                        </m:sSub>
                      </m:num>
                      <m:den>
                        <m:r>
                          <a:rPr lang="en-US" sz="2000" i="1">
                            <a:solidFill>
                              <a:srgbClr val="C00000"/>
                            </a:solidFill>
                            <a:latin typeface="Cambria Math" panose="02040503050406030204" pitchFamily="18" charset="0"/>
                            <a:cs typeface="Arial" panose="020B0604020202020204" pitchFamily="34" charset="0"/>
                          </a:rPr>
                          <m:t>4</m:t>
                        </m:r>
                      </m:den>
                    </m:f>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7" name="TextBox 6">
                <a:extLst>
                  <a:ext uri="{FF2B5EF4-FFF2-40B4-BE49-F238E27FC236}">
                    <a16:creationId xmlns:a16="http://schemas.microsoft.com/office/drawing/2014/main" id="{715503A7-9F2A-5130-97FB-CE9A14D83CEA}"/>
                  </a:ext>
                </a:extLst>
              </p:cNvPr>
              <p:cNvSpPr txBox="1">
                <a:spLocks noRot="1" noChangeAspect="1" noMove="1" noResize="1" noEditPoints="1" noAdjustHandles="1" noChangeArrowheads="1" noChangeShapeType="1" noTextEdit="1"/>
              </p:cNvSpPr>
              <p:nvPr/>
            </p:nvSpPr>
            <p:spPr>
              <a:xfrm>
                <a:off x="4206240" y="4135638"/>
                <a:ext cx="3211595" cy="1627112"/>
              </a:xfrm>
              <a:prstGeom prst="rect">
                <a:avLst/>
              </a:prstGeom>
              <a:blipFill>
                <a:blip r:embed="rId6"/>
                <a:stretch>
                  <a:fillRect l="-1898" b="-1498"/>
                </a:stretch>
              </a:blipFill>
            </p:spPr>
            <p:txBody>
              <a:bodyPr/>
              <a:lstStyle/>
              <a:p>
                <a:r>
                  <a:rPr lang="en-US">
                    <a:noFill/>
                  </a:rPr>
                  <a:t> </a:t>
                </a:r>
              </a:p>
            </p:txBody>
          </p:sp>
        </mc:Fallback>
      </mc:AlternateContent>
    </p:spTree>
    <p:extLst>
      <p:ext uri="{BB962C8B-B14F-4D97-AF65-F5344CB8AC3E}">
        <p14:creationId xmlns:p14="http://schemas.microsoft.com/office/powerpoint/2010/main" val="305847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843386501"/>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2843386501"/>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2584730766"/>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2584730766"/>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73" name="TextBox 72">
            <a:extLst>
              <a:ext uri="{FF2B5EF4-FFF2-40B4-BE49-F238E27FC236}">
                <a16:creationId xmlns:a16="http://schemas.microsoft.com/office/drawing/2014/main" id="{81A0B879-88BF-6219-5DF6-BF67533C6FF5}"/>
              </a:ext>
            </a:extLst>
          </p:cNvPr>
          <p:cNvSpPr txBox="1"/>
          <p:nvPr/>
        </p:nvSpPr>
        <p:spPr>
          <a:xfrm>
            <a:off x="4206241" y="704088"/>
            <a:ext cx="2743196" cy="496996"/>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Recall these.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C27B4A-CD13-BF44-5C6D-4FF91B59A580}"/>
                  </a:ext>
                </a:extLst>
              </p:cNvPr>
              <p:cNvSpPr txBox="1"/>
              <p:nvPr/>
            </p:nvSpPr>
            <p:spPr>
              <a:xfrm>
                <a:off x="4206240" y="2688054"/>
                <a:ext cx="1828800" cy="73152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i="1">
                              <a:solidFill>
                                <a:schemeClr val="bg1"/>
                              </a:solidFill>
                              <a:latin typeface="Cambria Math" panose="02040503050406030204" pitchFamily="18" charset="0"/>
                              <a:cs typeface="Arial" panose="020B0604020202020204" pitchFamily="34" charset="0"/>
                            </a:rPr>
                            <m:t>𝐹</m:t>
                          </m:r>
                        </m:e>
                        <m:sub>
                          <m:r>
                            <a:rPr lang="en-US" sz="2800" i="1">
                              <a:solidFill>
                                <a:schemeClr val="bg1"/>
                              </a:solidFill>
                              <a:latin typeface="Cambria Math" panose="02040503050406030204" pitchFamily="18" charset="0"/>
                              <a:cs typeface="Arial" panose="020B0604020202020204" pitchFamily="34" charset="0"/>
                            </a:rPr>
                            <m:t>𝑖</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𝑝𝑞</m:t>
                          </m:r>
                        </m:sub>
                      </m:sSub>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7AC27B4A-CD13-BF44-5C6D-4FF91B59A580}"/>
                  </a:ext>
                </a:extLst>
              </p:cNvPr>
              <p:cNvSpPr txBox="1">
                <a:spLocks noRot="1" noChangeAspect="1" noMove="1" noResize="1" noEditPoints="1" noAdjustHandles="1" noChangeArrowheads="1" noChangeShapeType="1" noTextEdit="1"/>
              </p:cNvSpPr>
              <p:nvPr/>
            </p:nvSpPr>
            <p:spPr>
              <a:xfrm>
                <a:off x="4206240" y="2688054"/>
                <a:ext cx="1828800" cy="731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57D33-9E54-EBAC-1425-7D514D441990}"/>
                  </a:ext>
                </a:extLst>
              </p:cNvPr>
              <p:cNvSpPr txBox="1"/>
              <p:nvPr/>
            </p:nvSpPr>
            <p:spPr>
              <a:xfrm>
                <a:off x="4206237" y="1369348"/>
                <a:ext cx="2743200" cy="109728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𝑖𝑖</m:t>
                          </m:r>
                        </m:sub>
                      </m:sSub>
                      <m:r>
                        <a:rPr lang="en-US" sz="2800" b="0" i="1" smtClean="0">
                          <a:solidFill>
                            <a:schemeClr val="bg1"/>
                          </a:solidFill>
                          <a:latin typeface="Cambria Math" panose="02040503050406030204" pitchFamily="18" charset="0"/>
                          <a:cs typeface="Arial" panose="020B0604020202020204" pitchFamily="34" charset="0"/>
                        </a:rPr>
                        <m:t>=</m:t>
                      </m:r>
                      <m:f>
                        <m:fPr>
                          <m:ctrlPr>
                            <a:rPr lang="en-US" sz="2800" b="0" i="1" smtClean="0">
                              <a:solidFill>
                                <a:schemeClr val="bg1"/>
                              </a:solidFill>
                              <a:latin typeface="Cambria Math" panose="02040503050406030204" pitchFamily="18" charset="0"/>
                              <a:cs typeface="Arial" panose="020B0604020202020204" pitchFamily="34" charset="0"/>
                            </a:rPr>
                          </m:ctrlPr>
                        </m:fPr>
                        <m:num>
                          <m:r>
                            <a:rPr lang="en-US" sz="2800" b="0" i="1" smtClean="0">
                              <a:solidFill>
                                <a:schemeClr val="bg1"/>
                              </a:solidFill>
                              <a:latin typeface="Cambria Math" panose="02040503050406030204" pitchFamily="18" charset="0"/>
                              <a:cs typeface="Arial" panose="020B0604020202020204" pitchFamily="34" charset="0"/>
                            </a:rPr>
                            <m:t>1</m:t>
                          </m:r>
                        </m:num>
                        <m:den>
                          <m:r>
                            <a:rPr lang="en-US" sz="2800" b="0" i="1" smtClean="0">
                              <a:solidFill>
                                <a:schemeClr val="bg1"/>
                              </a:solidFill>
                              <a:latin typeface="Cambria Math" panose="02040503050406030204" pitchFamily="18" charset="0"/>
                              <a:cs typeface="Arial" panose="020B0604020202020204" pitchFamily="34" charset="0"/>
                            </a:rPr>
                            <m:t>2</m:t>
                          </m:r>
                        </m:den>
                      </m:f>
                      <m:d>
                        <m:dPr>
                          <m:ctrlPr>
                            <a:rPr lang="en-US" sz="2800" b="0" i="1" smtClean="0">
                              <a:solidFill>
                                <a:schemeClr val="bg1"/>
                              </a:solidFill>
                              <a:latin typeface="Cambria Math" panose="02040503050406030204" pitchFamily="18" charset="0"/>
                              <a:cs typeface="Arial" panose="020B0604020202020204" pitchFamily="34" charset="0"/>
                            </a:rPr>
                          </m:ctrlPr>
                        </m:dPr>
                        <m:e>
                          <m:r>
                            <a:rPr lang="en-US" sz="2800" b="0" i="1" smtClean="0">
                              <a:solidFill>
                                <a:schemeClr val="bg1"/>
                              </a:solidFill>
                              <a:latin typeface="Cambria Math" panose="02040503050406030204" pitchFamily="18" charset="0"/>
                              <a:cs typeface="Arial" panose="020B0604020202020204" pitchFamily="34" charset="0"/>
                            </a:rPr>
                            <m:t>1+</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𝐹</m:t>
                              </m:r>
                            </m:e>
                            <m:sub>
                              <m:r>
                                <a:rPr lang="en-US" sz="2800" b="0" i="1" smtClean="0">
                                  <a:solidFill>
                                    <a:schemeClr val="bg1"/>
                                  </a:solidFill>
                                  <a:latin typeface="Cambria Math" panose="02040503050406030204" pitchFamily="18" charset="0"/>
                                  <a:cs typeface="Arial" panose="020B0604020202020204" pitchFamily="34" charset="0"/>
                                </a:rPr>
                                <m:t>𝑖</m:t>
                              </m:r>
                            </m:sub>
                          </m:sSub>
                        </m:e>
                      </m:d>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0357D33-9E54-EBAC-1425-7D514D441990}"/>
                  </a:ext>
                </a:extLst>
              </p:cNvPr>
              <p:cNvSpPr txBox="1">
                <a:spLocks noRot="1" noChangeAspect="1" noMove="1" noResize="1" noEditPoints="1" noAdjustHandles="1" noChangeArrowheads="1" noChangeShapeType="1" noTextEdit="1"/>
              </p:cNvSpPr>
              <p:nvPr/>
            </p:nvSpPr>
            <p:spPr>
              <a:xfrm>
                <a:off x="4206237" y="1369348"/>
                <a:ext cx="2743200" cy="1097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D8345F-ECF9-DF5C-5A10-82B7067FC34D}"/>
                  </a:ext>
                </a:extLst>
              </p:cNvPr>
              <p:cNvSpPr txBox="1"/>
              <p:nvPr/>
            </p:nvSpPr>
            <p:spPr>
              <a:xfrm>
                <a:off x="4206237" y="3629495"/>
                <a:ext cx="2743196" cy="689932"/>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e.g.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33</m:t>
                        </m:r>
                      </m:sub>
                    </m:sSub>
                    <m:r>
                      <a:rPr lang="en-US" sz="2000" b="0" i="1" smtClean="0">
                        <a:solidFill>
                          <a:srgbClr val="C00000"/>
                        </a:solidFill>
                        <a:latin typeface="Cambria Math" panose="02040503050406030204" pitchFamily="18" charset="0"/>
                        <a:cs typeface="Arial" panose="020B0604020202020204" pitchFamily="34" charset="0"/>
                      </a:rPr>
                      <m:t>=</m:t>
                    </m:r>
                    <m:f>
                      <m:fPr>
                        <m:ctrlPr>
                          <a:rPr lang="en-US" sz="2000" b="0" i="1" smtClean="0">
                            <a:solidFill>
                              <a:srgbClr val="C00000"/>
                            </a:solidFill>
                            <a:latin typeface="Cambria Math" panose="02040503050406030204" pitchFamily="18" charset="0"/>
                            <a:cs typeface="Arial" panose="020B0604020202020204" pitchFamily="34" charset="0"/>
                          </a:rPr>
                        </m:ctrlPr>
                      </m:fPr>
                      <m:num>
                        <m:r>
                          <a:rPr lang="en-US" sz="2000" b="0" i="1" smtClean="0">
                            <a:solidFill>
                              <a:srgbClr val="C00000"/>
                            </a:solidFill>
                            <a:latin typeface="Cambria Math" panose="02040503050406030204" pitchFamily="18" charset="0"/>
                            <a:cs typeface="Arial" panose="020B0604020202020204" pitchFamily="34" charset="0"/>
                          </a:rPr>
                          <m:t>1</m:t>
                        </m:r>
                      </m:num>
                      <m:den>
                        <m:r>
                          <a:rPr lang="en-US" sz="2000" b="0" i="1" smtClean="0">
                            <a:solidFill>
                              <a:srgbClr val="C00000"/>
                            </a:solidFill>
                            <a:latin typeface="Cambria Math" panose="02040503050406030204" pitchFamily="18" charset="0"/>
                            <a:cs typeface="Arial" panose="020B0604020202020204" pitchFamily="34" charset="0"/>
                          </a:rPr>
                          <m:t>2</m:t>
                        </m:r>
                      </m:den>
                    </m:f>
                    <m:d>
                      <m:dPr>
                        <m:ctrlPr>
                          <a:rPr lang="en-US" sz="2000" b="0" i="1" smtClean="0">
                            <a:solidFill>
                              <a:srgbClr val="C00000"/>
                            </a:solidFill>
                            <a:latin typeface="Cambria Math" panose="02040503050406030204" pitchFamily="18" charset="0"/>
                            <a:cs typeface="Arial" panose="020B0604020202020204" pitchFamily="34" charset="0"/>
                          </a:rPr>
                        </m:ctrlPr>
                      </m:dPr>
                      <m:e>
                        <m:r>
                          <a:rPr lang="en-US" sz="2000" b="0" i="1" smtClean="0">
                            <a:solidFill>
                              <a:srgbClr val="C00000"/>
                            </a:solidFill>
                            <a:latin typeface="Cambria Math" panose="02040503050406030204" pitchFamily="18" charset="0"/>
                            <a:cs typeface="Arial" panose="020B0604020202020204" pitchFamily="34" charset="0"/>
                          </a:rPr>
                          <m:t>1+</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12</m:t>
                            </m:r>
                          </m:sub>
                        </m:sSub>
                      </m:e>
                    </m:d>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B9D8345F-ECF9-DF5C-5A10-82B7067FC34D}"/>
                  </a:ext>
                </a:extLst>
              </p:cNvPr>
              <p:cNvSpPr txBox="1">
                <a:spLocks noRot="1" noChangeAspect="1" noMove="1" noResize="1" noEditPoints="1" noAdjustHandles="1" noChangeArrowheads="1" noChangeShapeType="1" noTextEdit="1"/>
              </p:cNvSpPr>
              <p:nvPr/>
            </p:nvSpPr>
            <p:spPr>
              <a:xfrm>
                <a:off x="4206237" y="3629495"/>
                <a:ext cx="2743196" cy="689932"/>
              </a:xfrm>
              <a:prstGeom prst="rect">
                <a:avLst/>
              </a:prstGeom>
              <a:blipFill>
                <a:blip r:embed="rId6"/>
                <a:stretch>
                  <a:fillRect l="-2222" b="-4386"/>
                </a:stretch>
              </a:blipFill>
            </p:spPr>
            <p:txBody>
              <a:bodyPr/>
              <a:lstStyle/>
              <a:p>
                <a:r>
                  <a:rPr lang="en-US">
                    <a:noFill/>
                  </a:rPr>
                  <a:t> </a:t>
                </a:r>
              </a:p>
            </p:txBody>
          </p:sp>
        </mc:Fallback>
      </mc:AlternateContent>
    </p:spTree>
    <p:extLst>
      <p:ext uri="{BB962C8B-B14F-4D97-AF65-F5344CB8AC3E}">
        <p14:creationId xmlns:p14="http://schemas.microsoft.com/office/powerpoint/2010/main" val="247337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394811909"/>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394811909"/>
                  </p:ext>
                </p:extLst>
              </p:nvPr>
            </p:nvGraphicFramePr>
            <p:xfrm>
              <a:off x="749808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238913885"/>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1238913885"/>
                  </p:ext>
                </p:extLst>
              </p:nvPr>
            </p:nvGraphicFramePr>
            <p:xfrm>
              <a:off x="9875520" y="709206"/>
              <a:ext cx="1828800" cy="5811393"/>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3669882417"/>
                        </a:ext>
                      </a:extLst>
                    </a:gridCol>
                    <a:gridCol w="4572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67" t="-1887" r="-3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667" t="-1887" r="-204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1333" t="-1887" r="-2000"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67B635D-29E7-54FC-8512-CE5F79000873}"/>
                  </a:ext>
                </a:extLst>
              </p:cNvPr>
              <p:cNvSpPr txBox="1"/>
              <p:nvPr/>
            </p:nvSpPr>
            <p:spPr>
              <a:xfrm>
                <a:off x="4206240" y="3229230"/>
                <a:ext cx="1828800" cy="73152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i="1">
                              <a:solidFill>
                                <a:schemeClr val="bg1"/>
                              </a:solidFill>
                              <a:latin typeface="Cambria Math" panose="02040503050406030204" pitchFamily="18" charset="0"/>
                              <a:cs typeface="Arial" panose="020B0604020202020204" pitchFamily="34" charset="0"/>
                            </a:rPr>
                            <m:t>𝐹</m:t>
                          </m:r>
                        </m:e>
                        <m:sub>
                          <m:r>
                            <a:rPr lang="en-US" sz="2800" i="1">
                              <a:solidFill>
                                <a:schemeClr val="bg1"/>
                              </a:solidFill>
                              <a:latin typeface="Cambria Math" panose="02040503050406030204" pitchFamily="18" charset="0"/>
                              <a:cs typeface="Arial" panose="020B0604020202020204" pitchFamily="34" charset="0"/>
                            </a:rPr>
                            <m:t>𝑖</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𝑝𝑞</m:t>
                          </m:r>
                        </m:sub>
                      </m:sSub>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467B635D-29E7-54FC-8512-CE5F79000873}"/>
                  </a:ext>
                </a:extLst>
              </p:cNvPr>
              <p:cNvSpPr txBox="1">
                <a:spLocks noRot="1" noChangeAspect="1" noMove="1" noResize="1" noEditPoints="1" noAdjustHandles="1" noChangeArrowheads="1" noChangeShapeType="1" noTextEdit="1"/>
              </p:cNvSpPr>
              <p:nvPr/>
            </p:nvSpPr>
            <p:spPr>
              <a:xfrm>
                <a:off x="4206240" y="3229230"/>
                <a:ext cx="1828800" cy="7315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07F6E4-85F3-2737-AC0B-4A8029EE1A7A}"/>
                  </a:ext>
                </a:extLst>
              </p:cNvPr>
              <p:cNvSpPr txBox="1"/>
              <p:nvPr/>
            </p:nvSpPr>
            <p:spPr>
              <a:xfrm>
                <a:off x="4206237" y="1910524"/>
                <a:ext cx="2743200" cy="109728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𝑖𝑖</m:t>
                          </m:r>
                        </m:sub>
                      </m:sSub>
                      <m:r>
                        <a:rPr lang="en-US" sz="2800" b="0" i="1" smtClean="0">
                          <a:solidFill>
                            <a:schemeClr val="bg1"/>
                          </a:solidFill>
                          <a:latin typeface="Cambria Math" panose="02040503050406030204" pitchFamily="18" charset="0"/>
                          <a:cs typeface="Arial" panose="020B0604020202020204" pitchFamily="34" charset="0"/>
                        </a:rPr>
                        <m:t>=</m:t>
                      </m:r>
                      <m:f>
                        <m:fPr>
                          <m:ctrlPr>
                            <a:rPr lang="en-US" sz="2800" b="0" i="1" smtClean="0">
                              <a:solidFill>
                                <a:schemeClr val="bg1"/>
                              </a:solidFill>
                              <a:latin typeface="Cambria Math" panose="02040503050406030204" pitchFamily="18" charset="0"/>
                              <a:cs typeface="Arial" panose="020B0604020202020204" pitchFamily="34" charset="0"/>
                            </a:rPr>
                          </m:ctrlPr>
                        </m:fPr>
                        <m:num>
                          <m:r>
                            <a:rPr lang="en-US" sz="2800" b="0" i="1" smtClean="0">
                              <a:solidFill>
                                <a:schemeClr val="bg1"/>
                              </a:solidFill>
                              <a:latin typeface="Cambria Math" panose="02040503050406030204" pitchFamily="18" charset="0"/>
                              <a:cs typeface="Arial" panose="020B0604020202020204" pitchFamily="34" charset="0"/>
                            </a:rPr>
                            <m:t>1</m:t>
                          </m:r>
                        </m:num>
                        <m:den>
                          <m:r>
                            <a:rPr lang="en-US" sz="2800" b="0" i="1" smtClean="0">
                              <a:solidFill>
                                <a:schemeClr val="bg1"/>
                              </a:solidFill>
                              <a:latin typeface="Cambria Math" panose="02040503050406030204" pitchFamily="18" charset="0"/>
                              <a:cs typeface="Arial" panose="020B0604020202020204" pitchFamily="34" charset="0"/>
                            </a:rPr>
                            <m:t>2</m:t>
                          </m:r>
                        </m:den>
                      </m:f>
                      <m:d>
                        <m:dPr>
                          <m:ctrlPr>
                            <a:rPr lang="en-US" sz="2800" b="0" i="1" smtClean="0">
                              <a:solidFill>
                                <a:schemeClr val="bg1"/>
                              </a:solidFill>
                              <a:latin typeface="Cambria Math" panose="02040503050406030204" pitchFamily="18" charset="0"/>
                              <a:cs typeface="Arial" panose="020B0604020202020204" pitchFamily="34" charset="0"/>
                            </a:rPr>
                          </m:ctrlPr>
                        </m:dPr>
                        <m:e>
                          <m:r>
                            <a:rPr lang="en-US" sz="2800" b="0" i="1" smtClean="0">
                              <a:solidFill>
                                <a:schemeClr val="bg1"/>
                              </a:solidFill>
                              <a:latin typeface="Cambria Math" panose="02040503050406030204" pitchFamily="18" charset="0"/>
                              <a:cs typeface="Arial" panose="020B0604020202020204" pitchFamily="34" charset="0"/>
                            </a:rPr>
                            <m:t>1+</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𝐹</m:t>
                              </m:r>
                            </m:e>
                            <m:sub>
                              <m:r>
                                <a:rPr lang="en-US" sz="2800" b="0" i="1" smtClean="0">
                                  <a:solidFill>
                                    <a:schemeClr val="bg1"/>
                                  </a:solidFill>
                                  <a:latin typeface="Cambria Math" panose="02040503050406030204" pitchFamily="18" charset="0"/>
                                  <a:cs typeface="Arial" panose="020B0604020202020204" pitchFamily="34" charset="0"/>
                                </a:rPr>
                                <m:t>𝑖</m:t>
                              </m:r>
                            </m:sub>
                          </m:sSub>
                        </m:e>
                      </m:d>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FD07F6E4-85F3-2737-AC0B-4A8029EE1A7A}"/>
                  </a:ext>
                </a:extLst>
              </p:cNvPr>
              <p:cNvSpPr txBox="1">
                <a:spLocks noRot="1" noChangeAspect="1" noMove="1" noResize="1" noEditPoints="1" noAdjustHandles="1" noChangeArrowheads="1" noChangeShapeType="1" noTextEdit="1"/>
              </p:cNvSpPr>
              <p:nvPr/>
            </p:nvSpPr>
            <p:spPr>
              <a:xfrm>
                <a:off x="4206237" y="1910524"/>
                <a:ext cx="2743200" cy="1097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0DD5EA-3673-C02E-1C50-6F64C2A59BE9}"/>
                  </a:ext>
                </a:extLst>
              </p:cNvPr>
              <p:cNvSpPr txBox="1"/>
              <p:nvPr/>
            </p:nvSpPr>
            <p:spPr>
              <a:xfrm>
                <a:off x="4206239" y="4182176"/>
                <a:ext cx="3017520" cy="898964"/>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𝑖𝑗</m:t>
                          </m:r>
                        </m:sub>
                      </m:sSub>
                      <m:r>
                        <a:rPr lang="en-US" sz="2800" b="0" i="1" smtClean="0">
                          <a:solidFill>
                            <a:schemeClr val="bg1"/>
                          </a:solidFill>
                          <a:latin typeface="Cambria Math" panose="02040503050406030204" pitchFamily="18" charset="0"/>
                          <a:cs typeface="Arial" panose="020B0604020202020204" pitchFamily="34" charset="0"/>
                        </a:rPr>
                        <m:t>=</m:t>
                      </m:r>
                      <m:f>
                        <m:fPr>
                          <m:ctrlPr>
                            <a:rPr lang="en-US" sz="2800" b="0" i="1" smtClean="0">
                              <a:solidFill>
                                <a:schemeClr val="bg1"/>
                              </a:solidFill>
                              <a:latin typeface="Cambria Math" panose="02040503050406030204" pitchFamily="18" charset="0"/>
                              <a:cs typeface="Arial" panose="020B0604020202020204" pitchFamily="34" charset="0"/>
                            </a:rPr>
                          </m:ctrlPr>
                        </m:fPr>
                        <m:num>
                          <m:r>
                            <a:rPr lang="en-US" sz="2800" b="0" i="1" smtClean="0">
                              <a:solidFill>
                                <a:schemeClr val="bg1"/>
                              </a:solidFill>
                              <a:latin typeface="Cambria Math" panose="02040503050406030204" pitchFamily="18" charset="0"/>
                              <a:cs typeface="Arial" panose="020B0604020202020204" pitchFamily="34" charset="0"/>
                            </a:rPr>
                            <m:t>1</m:t>
                          </m:r>
                        </m:num>
                        <m:den>
                          <m:r>
                            <a:rPr lang="en-US" sz="2800" b="0" i="1" smtClean="0">
                              <a:solidFill>
                                <a:schemeClr val="bg1"/>
                              </a:solidFill>
                              <a:latin typeface="Cambria Math" panose="02040503050406030204" pitchFamily="18" charset="0"/>
                              <a:cs typeface="Arial" panose="020B0604020202020204" pitchFamily="34" charset="0"/>
                            </a:rPr>
                            <m:t>2</m:t>
                          </m:r>
                        </m:den>
                      </m:f>
                      <m:d>
                        <m:dPr>
                          <m:ctrlPr>
                            <a:rPr lang="en-US" sz="2800" b="0" i="1" smtClean="0">
                              <a:solidFill>
                                <a:schemeClr val="bg1"/>
                              </a:solidFill>
                              <a:latin typeface="Cambria Math" panose="02040503050406030204" pitchFamily="18" charset="0"/>
                              <a:cs typeface="Arial" panose="020B0604020202020204" pitchFamily="34" charset="0"/>
                            </a:rPr>
                          </m:ctrlPr>
                        </m:dPr>
                        <m:e>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𝑝𝑗</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𝑞𝑗</m:t>
                              </m:r>
                            </m:sub>
                          </m:sSub>
                        </m:e>
                      </m:d>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6E0DD5EA-3673-C02E-1C50-6F64C2A59BE9}"/>
                  </a:ext>
                </a:extLst>
              </p:cNvPr>
              <p:cNvSpPr txBox="1">
                <a:spLocks noRot="1" noChangeAspect="1" noMove="1" noResize="1" noEditPoints="1" noAdjustHandles="1" noChangeArrowheads="1" noChangeShapeType="1" noTextEdit="1"/>
              </p:cNvSpPr>
              <p:nvPr/>
            </p:nvSpPr>
            <p:spPr>
              <a:xfrm>
                <a:off x="4206239" y="4182176"/>
                <a:ext cx="3017520" cy="8989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C2EE92-4DA8-0830-91D2-10C12B5D6983}"/>
                  </a:ext>
                </a:extLst>
              </p:cNvPr>
              <p:cNvSpPr txBox="1"/>
              <p:nvPr/>
            </p:nvSpPr>
            <p:spPr>
              <a:xfrm>
                <a:off x="4206237" y="5247072"/>
                <a:ext cx="2743196" cy="689932"/>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e.g.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76</m:t>
                        </m:r>
                      </m:sub>
                    </m:sSub>
                    <m:r>
                      <a:rPr lang="en-US" sz="2000" b="0" i="1" smtClean="0">
                        <a:solidFill>
                          <a:srgbClr val="C00000"/>
                        </a:solidFill>
                        <a:latin typeface="Cambria Math" panose="02040503050406030204" pitchFamily="18" charset="0"/>
                        <a:cs typeface="Arial" panose="020B0604020202020204" pitchFamily="34" charset="0"/>
                      </a:rPr>
                      <m:t>=</m:t>
                    </m:r>
                    <m:f>
                      <m:fPr>
                        <m:ctrlPr>
                          <a:rPr lang="en-US" sz="2000" b="0" i="1" smtClean="0">
                            <a:solidFill>
                              <a:srgbClr val="C00000"/>
                            </a:solidFill>
                            <a:latin typeface="Cambria Math" panose="02040503050406030204" pitchFamily="18" charset="0"/>
                            <a:cs typeface="Arial" panose="020B0604020202020204" pitchFamily="34" charset="0"/>
                          </a:rPr>
                        </m:ctrlPr>
                      </m:fPr>
                      <m:num>
                        <m:r>
                          <a:rPr lang="en-US" sz="2000" b="0" i="1" smtClean="0">
                            <a:solidFill>
                              <a:srgbClr val="C00000"/>
                            </a:solidFill>
                            <a:latin typeface="Cambria Math" panose="02040503050406030204" pitchFamily="18" charset="0"/>
                            <a:cs typeface="Arial" panose="020B0604020202020204" pitchFamily="34" charset="0"/>
                          </a:rPr>
                          <m:t>1</m:t>
                        </m:r>
                      </m:num>
                      <m:den>
                        <m:r>
                          <a:rPr lang="en-US" sz="2000" b="0" i="1" smtClean="0">
                            <a:solidFill>
                              <a:srgbClr val="C00000"/>
                            </a:solidFill>
                            <a:latin typeface="Cambria Math" panose="02040503050406030204" pitchFamily="18" charset="0"/>
                            <a:cs typeface="Arial" panose="020B0604020202020204" pitchFamily="34" charset="0"/>
                          </a:rPr>
                          <m:t>2</m:t>
                        </m:r>
                      </m:den>
                    </m:f>
                    <m:d>
                      <m:dPr>
                        <m:ctrlPr>
                          <a:rPr lang="en-US" sz="2000" b="0" i="1" smtClean="0">
                            <a:solidFill>
                              <a:srgbClr val="C00000"/>
                            </a:solidFill>
                            <a:latin typeface="Cambria Math" panose="02040503050406030204" pitchFamily="18" charset="0"/>
                            <a:cs typeface="Arial" panose="020B0604020202020204" pitchFamily="34" charset="0"/>
                          </a:rPr>
                        </m:ctrlPr>
                      </m:dPr>
                      <m:e>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46</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56</m:t>
                            </m:r>
                          </m:sub>
                        </m:sSub>
                      </m:e>
                    </m:d>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9" name="TextBox 8">
                <a:extLst>
                  <a:ext uri="{FF2B5EF4-FFF2-40B4-BE49-F238E27FC236}">
                    <a16:creationId xmlns:a16="http://schemas.microsoft.com/office/drawing/2014/main" id="{27C2EE92-4DA8-0830-91D2-10C12B5D6983}"/>
                  </a:ext>
                </a:extLst>
              </p:cNvPr>
              <p:cNvSpPr txBox="1">
                <a:spLocks noRot="1" noChangeAspect="1" noMove="1" noResize="1" noEditPoints="1" noAdjustHandles="1" noChangeArrowheads="1" noChangeShapeType="1" noTextEdit="1"/>
              </p:cNvSpPr>
              <p:nvPr/>
            </p:nvSpPr>
            <p:spPr>
              <a:xfrm>
                <a:off x="4206237" y="5247072"/>
                <a:ext cx="2743196" cy="689932"/>
              </a:xfrm>
              <a:prstGeom prst="rect">
                <a:avLst/>
              </a:prstGeom>
              <a:blipFill>
                <a:blip r:embed="rId7"/>
                <a:stretch>
                  <a:fillRect l="-2222" r="-1111" b="-531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F7EC4C4-52EA-7889-0F9B-5E147739AEAE}"/>
              </a:ext>
            </a:extLst>
          </p:cNvPr>
          <p:cNvSpPr txBox="1"/>
          <p:nvPr/>
        </p:nvSpPr>
        <p:spPr>
          <a:xfrm>
            <a:off x="4206241" y="704088"/>
            <a:ext cx="2743196" cy="95866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Use these to complete the rest.</a:t>
            </a:r>
          </a:p>
        </p:txBody>
      </p:sp>
    </p:spTree>
    <p:extLst>
      <p:ext uri="{BB962C8B-B14F-4D97-AF65-F5344CB8AC3E}">
        <p14:creationId xmlns:p14="http://schemas.microsoft.com/office/powerpoint/2010/main" val="367349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26215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1.1</a:t>
            </a:r>
          </a:p>
        </p:txBody>
      </p:sp>
      <p:sp>
        <p:nvSpPr>
          <p:cNvPr id="33" name="TextBox 32">
            <a:extLst>
              <a:ext uri="{FF2B5EF4-FFF2-40B4-BE49-F238E27FC236}">
                <a16:creationId xmlns:a16="http://schemas.microsoft.com/office/drawing/2014/main" id="{35EAD389-6F99-D78C-14AE-BAC006539051}"/>
              </a:ext>
            </a:extLst>
          </p:cNvPr>
          <p:cNvSpPr txBox="1"/>
          <p:nvPr/>
        </p:nvSpPr>
        <p:spPr>
          <a:xfrm>
            <a:off x="439652" y="905831"/>
            <a:ext cx="489909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What if 1 and 2 have inbreeding history? </a:t>
            </a:r>
          </a:p>
        </p:txBody>
      </p:sp>
      <p:grpSp>
        <p:nvGrpSpPr>
          <p:cNvPr id="18" name="Group 17">
            <a:extLst>
              <a:ext uri="{FF2B5EF4-FFF2-40B4-BE49-F238E27FC236}">
                <a16:creationId xmlns:a16="http://schemas.microsoft.com/office/drawing/2014/main" id="{00199D03-CBDF-71C0-7C86-442CECB4A30C}"/>
              </a:ext>
            </a:extLst>
          </p:cNvPr>
          <p:cNvGrpSpPr/>
          <p:nvPr/>
        </p:nvGrpSpPr>
        <p:grpSpPr>
          <a:xfrm>
            <a:off x="335901" y="1716834"/>
            <a:ext cx="2194560" cy="3657600"/>
            <a:chOff x="643813" y="1175658"/>
            <a:chExt cx="2194560" cy="3657600"/>
          </a:xfrm>
        </p:grpSpPr>
        <p:sp>
          <p:nvSpPr>
            <p:cNvPr id="19" name="Oval 18">
              <a:extLst>
                <a:ext uri="{FF2B5EF4-FFF2-40B4-BE49-F238E27FC236}">
                  <a16:creationId xmlns:a16="http://schemas.microsoft.com/office/drawing/2014/main" id="{88FB8C27-1DE7-EB7D-D96B-227DF977F21A}"/>
                </a:ext>
              </a:extLst>
            </p:cNvPr>
            <p:cNvSpPr/>
            <p:nvPr/>
          </p:nvSpPr>
          <p:spPr>
            <a:xfrm>
              <a:off x="64381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21" name="Oval 20">
              <a:extLst>
                <a:ext uri="{FF2B5EF4-FFF2-40B4-BE49-F238E27FC236}">
                  <a16:creationId xmlns:a16="http://schemas.microsoft.com/office/drawing/2014/main" id="{50A08431-4025-40AE-EB26-C8D34E07AE38}"/>
                </a:ext>
              </a:extLst>
            </p:cNvPr>
            <p:cNvSpPr/>
            <p:nvPr/>
          </p:nvSpPr>
          <p:spPr>
            <a:xfrm>
              <a:off x="210685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22" name="Oval 21">
              <a:extLst>
                <a:ext uri="{FF2B5EF4-FFF2-40B4-BE49-F238E27FC236}">
                  <a16:creationId xmlns:a16="http://schemas.microsoft.com/office/drawing/2014/main" id="{CECFA3AC-E75C-571E-6F10-1F6EF28464E4}"/>
                </a:ext>
              </a:extLst>
            </p:cNvPr>
            <p:cNvSpPr/>
            <p:nvPr/>
          </p:nvSpPr>
          <p:spPr>
            <a:xfrm>
              <a:off x="64381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24" name="Oval 23">
              <a:extLst>
                <a:ext uri="{FF2B5EF4-FFF2-40B4-BE49-F238E27FC236}">
                  <a16:creationId xmlns:a16="http://schemas.microsoft.com/office/drawing/2014/main" id="{70C757D1-D0C4-544E-B3B4-5C68DA80E9D7}"/>
                </a:ext>
              </a:extLst>
            </p:cNvPr>
            <p:cNvSpPr/>
            <p:nvPr/>
          </p:nvSpPr>
          <p:spPr>
            <a:xfrm>
              <a:off x="210685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27" name="Straight Connector 26">
              <a:extLst>
                <a:ext uri="{FF2B5EF4-FFF2-40B4-BE49-F238E27FC236}">
                  <a16:creationId xmlns:a16="http://schemas.microsoft.com/office/drawing/2014/main" id="{DF25DCF3-0B37-304E-8D65-2BF3A560529A}"/>
                </a:ext>
              </a:extLst>
            </p:cNvPr>
            <p:cNvCxnSpPr>
              <a:cxnSpLocks/>
              <a:stCxn id="22" idx="6"/>
              <a:endCxn id="24" idx="2"/>
            </p:cNvCxnSpPr>
            <p:nvPr/>
          </p:nvCxnSpPr>
          <p:spPr>
            <a:xfrm>
              <a:off x="1375333" y="300445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53C2A3-E8FF-DCC8-4248-9B2812F507B0}"/>
                </a:ext>
              </a:extLst>
            </p:cNvPr>
            <p:cNvCxnSpPr>
              <a:cxnSpLocks/>
              <a:stCxn id="19" idx="4"/>
              <a:endCxn id="22" idx="0"/>
            </p:cNvCxnSpPr>
            <p:nvPr/>
          </p:nvCxnSpPr>
          <p:spPr>
            <a:xfrm>
              <a:off x="100957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0CBDF3-1D36-1C61-9AEA-66E04C32F7D1}"/>
                </a:ext>
              </a:extLst>
            </p:cNvPr>
            <p:cNvCxnSpPr>
              <a:cxnSpLocks/>
              <a:stCxn id="19" idx="4"/>
              <a:endCxn id="24" idx="0"/>
            </p:cNvCxnSpPr>
            <p:nvPr/>
          </p:nvCxnSpPr>
          <p:spPr>
            <a:xfrm>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9FA869-E244-69B2-1333-17A14D8BD835}"/>
                </a:ext>
              </a:extLst>
            </p:cNvPr>
            <p:cNvCxnSpPr>
              <a:cxnSpLocks/>
              <a:stCxn id="21" idx="4"/>
              <a:endCxn id="22" idx="0"/>
            </p:cNvCxnSpPr>
            <p:nvPr/>
          </p:nvCxnSpPr>
          <p:spPr>
            <a:xfrm flipH="1">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C58D69-2026-5B79-3049-AB72C039E6B0}"/>
                </a:ext>
              </a:extLst>
            </p:cNvPr>
            <p:cNvCxnSpPr>
              <a:cxnSpLocks/>
              <a:stCxn id="21" idx="4"/>
              <a:endCxn id="24" idx="0"/>
            </p:cNvCxnSpPr>
            <p:nvPr/>
          </p:nvCxnSpPr>
          <p:spPr>
            <a:xfrm>
              <a:off x="247261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CAA2538-FE01-FE6C-10D9-B44B401AD5F8}"/>
                    </a:ext>
                  </a:extLst>
                </p:cNvPr>
                <p:cNvSpPr txBox="1"/>
                <p:nvPr/>
              </p:nvSpPr>
              <p:spPr>
                <a:xfrm>
                  <a:off x="1432001" y="3222899"/>
                  <a:ext cx="6181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34</m:t>
                            </m:r>
                          </m:sub>
                        </m:sSub>
                      </m:oMath>
                    </m:oMathPara>
                  </a14:m>
                  <a:endParaRPr lang="en-US" sz="3200" dirty="0">
                    <a:solidFill>
                      <a:srgbClr val="C00000"/>
                    </a:solidFill>
                  </a:endParaRPr>
                </a:p>
              </p:txBody>
            </p:sp>
          </mc:Choice>
          <mc:Fallback xmlns="">
            <p:sp>
              <p:nvSpPr>
                <p:cNvPr id="34" name="TextBox 33">
                  <a:extLst>
                    <a:ext uri="{FF2B5EF4-FFF2-40B4-BE49-F238E27FC236}">
                      <a16:creationId xmlns:a16="http://schemas.microsoft.com/office/drawing/2014/main" id="{CCAA2538-FE01-FE6C-10D9-B44B401AD5F8}"/>
                    </a:ext>
                  </a:extLst>
                </p:cNvPr>
                <p:cNvSpPr txBox="1">
                  <a:spLocks noRot="1" noChangeAspect="1" noMove="1" noResize="1" noEditPoints="1" noAdjustHandles="1" noChangeArrowheads="1" noChangeShapeType="1" noTextEdit="1"/>
                </p:cNvSpPr>
                <p:nvPr/>
              </p:nvSpPr>
              <p:spPr>
                <a:xfrm>
                  <a:off x="1432001" y="3222899"/>
                  <a:ext cx="618183" cy="492443"/>
                </a:xfrm>
                <a:prstGeom prst="rect">
                  <a:avLst/>
                </a:prstGeom>
                <a:blipFill>
                  <a:blip r:embed="rId2"/>
                  <a:stretch>
                    <a:fillRect/>
                  </a:stretch>
                </a:blipFill>
              </p:spPr>
              <p:txBody>
                <a:bodyPr/>
                <a:lstStyle/>
                <a:p>
                  <a:r>
                    <a:rPr lang="en-US">
                      <a:noFill/>
                    </a:rPr>
                    <a:t> </a:t>
                  </a:r>
                </a:p>
              </p:txBody>
            </p:sp>
          </mc:Fallback>
        </mc:AlternateContent>
        <p:sp>
          <p:nvSpPr>
            <p:cNvPr id="35" name="Oval 34">
              <a:extLst>
                <a:ext uri="{FF2B5EF4-FFF2-40B4-BE49-F238E27FC236}">
                  <a16:creationId xmlns:a16="http://schemas.microsoft.com/office/drawing/2014/main" id="{8079A773-98D7-9528-8AAB-A951DC4F35D7}"/>
                </a:ext>
              </a:extLst>
            </p:cNvPr>
            <p:cNvSpPr/>
            <p:nvPr/>
          </p:nvSpPr>
          <p:spPr>
            <a:xfrm>
              <a:off x="1370882" y="410173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E1AC3ED3-DBB1-ABC2-635E-173245B322EF}"/>
                </a:ext>
              </a:extLst>
            </p:cNvPr>
            <p:cNvCxnSpPr>
              <a:cxnSpLocks/>
              <a:stCxn id="22" idx="4"/>
              <a:endCxn id="35" idx="0"/>
            </p:cNvCxnSpPr>
            <p:nvPr/>
          </p:nvCxnSpPr>
          <p:spPr>
            <a:xfrm>
              <a:off x="1009573" y="3370218"/>
              <a:ext cx="727069"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C3E3A6-D10C-D8DC-72EF-598C23CB630A}"/>
                </a:ext>
              </a:extLst>
            </p:cNvPr>
            <p:cNvCxnSpPr>
              <a:cxnSpLocks/>
              <a:stCxn id="24" idx="4"/>
              <a:endCxn id="35" idx="0"/>
            </p:cNvCxnSpPr>
            <p:nvPr/>
          </p:nvCxnSpPr>
          <p:spPr>
            <a:xfrm flipH="1">
              <a:off x="1736642" y="3370218"/>
              <a:ext cx="735971"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BE91DD7-C82E-3D99-3548-4E2BD71675F0}"/>
                  </a:ext>
                </a:extLst>
              </p:cNvPr>
              <p:cNvSpPr txBox="1"/>
              <p:nvPr/>
            </p:nvSpPr>
            <p:spPr>
              <a:xfrm>
                <a:off x="2779835" y="1635584"/>
                <a:ext cx="400109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d>
                    </m:oMath>
                  </m:oMathPara>
                </a14:m>
                <a:endParaRPr lang="en-US" sz="2400" dirty="0"/>
              </a:p>
            </p:txBody>
          </p:sp>
        </mc:Choice>
        <mc:Fallback xmlns="">
          <p:sp>
            <p:nvSpPr>
              <p:cNvPr id="38" name="TextBox 37">
                <a:extLst>
                  <a:ext uri="{FF2B5EF4-FFF2-40B4-BE49-F238E27FC236}">
                    <a16:creationId xmlns:a16="http://schemas.microsoft.com/office/drawing/2014/main" id="{DBE91DD7-C82E-3D99-3548-4E2BD71675F0}"/>
                  </a:ext>
                </a:extLst>
              </p:cNvPr>
              <p:cNvSpPr txBox="1">
                <a:spLocks noRot="1" noChangeAspect="1" noMove="1" noResize="1" noEditPoints="1" noAdjustHandles="1" noChangeArrowheads="1" noChangeShapeType="1" noTextEdit="1"/>
              </p:cNvSpPr>
              <p:nvPr/>
            </p:nvSpPr>
            <p:spPr>
              <a:xfrm>
                <a:off x="2779835" y="1635584"/>
                <a:ext cx="4001095" cy="6914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19E7F90-966D-4FE5-7C3E-01E42EEBFCC7}"/>
                  </a:ext>
                </a:extLst>
              </p:cNvPr>
              <p:cNvSpPr txBox="1"/>
              <p:nvPr/>
            </p:nvSpPr>
            <p:spPr>
              <a:xfrm>
                <a:off x="3619592" y="2616230"/>
                <a:ext cx="215828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e>
                      </m:d>
                    </m:oMath>
                  </m:oMathPara>
                </a14:m>
                <a:endParaRPr lang="en-US" sz="2400" dirty="0"/>
              </a:p>
            </p:txBody>
          </p:sp>
        </mc:Choice>
        <mc:Fallback xmlns="">
          <p:sp>
            <p:nvSpPr>
              <p:cNvPr id="39" name="TextBox 38">
                <a:extLst>
                  <a:ext uri="{FF2B5EF4-FFF2-40B4-BE49-F238E27FC236}">
                    <a16:creationId xmlns:a16="http://schemas.microsoft.com/office/drawing/2014/main" id="{D19E7F90-966D-4FE5-7C3E-01E42EEBFCC7}"/>
                  </a:ext>
                </a:extLst>
              </p:cNvPr>
              <p:cNvSpPr txBox="1">
                <a:spLocks noRot="1" noChangeAspect="1" noMove="1" noResize="1" noEditPoints="1" noAdjustHandles="1" noChangeArrowheads="1" noChangeShapeType="1" noTextEdit="1"/>
              </p:cNvSpPr>
              <p:nvPr/>
            </p:nvSpPr>
            <p:spPr>
              <a:xfrm>
                <a:off x="3619592" y="2616230"/>
                <a:ext cx="2158283" cy="6914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CF9A926-A6BB-7650-93D6-42A971D547F1}"/>
                  </a:ext>
                </a:extLst>
              </p:cNvPr>
              <p:cNvSpPr txBox="1"/>
              <p:nvPr/>
            </p:nvSpPr>
            <p:spPr>
              <a:xfrm>
                <a:off x="3619592" y="3596876"/>
                <a:ext cx="1820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12</m:t>
                          </m:r>
                        </m:sub>
                      </m:sSub>
                      <m:r>
                        <a:rPr lang="en-US" sz="2400" b="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i="1">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=0</m:t>
                      </m:r>
                    </m:oMath>
                  </m:oMathPara>
                </a14:m>
                <a:endParaRPr lang="en-US" sz="2400" dirty="0">
                  <a:solidFill>
                    <a:schemeClr val="tx1"/>
                  </a:solidFill>
                </a:endParaRPr>
              </a:p>
            </p:txBody>
          </p:sp>
        </mc:Choice>
        <mc:Fallback xmlns="">
          <p:sp>
            <p:nvSpPr>
              <p:cNvPr id="40" name="TextBox 39">
                <a:extLst>
                  <a:ext uri="{FF2B5EF4-FFF2-40B4-BE49-F238E27FC236}">
                    <a16:creationId xmlns:a16="http://schemas.microsoft.com/office/drawing/2014/main" id="{DCF9A926-A6BB-7650-93D6-42A971D547F1}"/>
                  </a:ext>
                </a:extLst>
              </p:cNvPr>
              <p:cNvSpPr txBox="1">
                <a:spLocks noRot="1" noChangeAspect="1" noMove="1" noResize="1" noEditPoints="1" noAdjustHandles="1" noChangeArrowheads="1" noChangeShapeType="1" noTextEdit="1"/>
              </p:cNvSpPr>
              <p:nvPr/>
            </p:nvSpPr>
            <p:spPr>
              <a:xfrm>
                <a:off x="3619592" y="3596876"/>
                <a:ext cx="1820627" cy="369332"/>
              </a:xfrm>
              <a:prstGeom prst="rect">
                <a:avLst/>
              </a:prstGeom>
              <a:blipFill>
                <a:blip r:embed="rId5"/>
                <a:stretch>
                  <a:fillRect l="-5705" r="-3691"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9EB1924-7768-9157-6CC4-E762256EEEC2}"/>
                  </a:ext>
                </a:extLst>
              </p:cNvPr>
              <p:cNvSpPr txBox="1"/>
              <p:nvPr/>
            </p:nvSpPr>
            <p:spPr>
              <a:xfrm>
                <a:off x="3622275" y="4255383"/>
                <a:ext cx="216540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41" name="TextBox 40">
                <a:extLst>
                  <a:ext uri="{FF2B5EF4-FFF2-40B4-BE49-F238E27FC236}">
                    <a16:creationId xmlns:a16="http://schemas.microsoft.com/office/drawing/2014/main" id="{29EB1924-7768-9157-6CC4-E762256EEEC2}"/>
                  </a:ext>
                </a:extLst>
              </p:cNvPr>
              <p:cNvSpPr txBox="1">
                <a:spLocks noRot="1" noChangeAspect="1" noMove="1" noResize="1" noEditPoints="1" noAdjustHandles="1" noChangeArrowheads="1" noChangeShapeType="1" noTextEdit="1"/>
              </p:cNvSpPr>
              <p:nvPr/>
            </p:nvSpPr>
            <p:spPr>
              <a:xfrm>
                <a:off x="3622275" y="4255383"/>
                <a:ext cx="2165401"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3620485-0BCE-DD63-3E3C-2C7EDA55B9E7}"/>
                  </a:ext>
                </a:extLst>
              </p:cNvPr>
              <p:cNvSpPr txBox="1"/>
              <p:nvPr/>
            </p:nvSpPr>
            <p:spPr>
              <a:xfrm>
                <a:off x="2779835" y="5236029"/>
                <a:ext cx="8251939"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12</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2</m:t>
                                  </m:r>
                                </m:sub>
                              </m:sSub>
                            </m:e>
                          </m:d>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1</m:t>
                          </m:r>
                        </m:num>
                        <m:den>
                          <m:r>
                            <a:rPr lang="en-US" sz="2400" b="0" i="1" smtClean="0">
                              <a:solidFill>
                                <a:srgbClr val="C00000"/>
                              </a:solidFill>
                              <a:latin typeface="Cambria Math" panose="02040503050406030204" pitchFamily="18" charset="0"/>
                            </a:rPr>
                            <m:t>8</m:t>
                          </m:r>
                        </m:den>
                      </m:f>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1</m:t>
                          </m:r>
                        </m:sub>
                      </m:sSub>
                      <m:r>
                        <a:rPr lang="en-US" sz="2400" i="1">
                          <a:solidFill>
                            <a:srgbClr val="C00000"/>
                          </a:solidFill>
                          <a:latin typeface="Cambria Math" panose="02040503050406030204" pitchFamily="18" charset="0"/>
                        </a:rPr>
                        <m:t>+</m:t>
                      </m:r>
                      <m:f>
                        <m:fPr>
                          <m:ctrlPr>
                            <a:rPr lang="en-US" sz="2400" i="1">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1</m:t>
                          </m:r>
                        </m:num>
                        <m:den>
                          <m:r>
                            <a:rPr lang="en-US" sz="2400" i="1">
                              <a:solidFill>
                                <a:srgbClr val="C00000"/>
                              </a:solidFill>
                              <a:latin typeface="Cambria Math" panose="02040503050406030204" pitchFamily="18" charset="0"/>
                            </a:rPr>
                            <m:t>8</m:t>
                          </m:r>
                        </m:den>
                      </m:f>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𝐹</m:t>
                          </m:r>
                        </m:e>
                        <m:sub>
                          <m:r>
                            <a:rPr lang="en-US" sz="2400" b="0" i="1" smtClean="0">
                              <a:solidFill>
                                <a:srgbClr val="C00000"/>
                              </a:solidFill>
                              <a:latin typeface="Cambria Math" panose="02040503050406030204" pitchFamily="18" charset="0"/>
                            </a:rPr>
                            <m:t>2</m:t>
                          </m:r>
                        </m:sub>
                      </m:sSub>
                    </m:oMath>
                  </m:oMathPara>
                </a14:m>
                <a:endParaRPr lang="en-US" sz="2400" dirty="0"/>
              </a:p>
            </p:txBody>
          </p:sp>
        </mc:Choice>
        <mc:Fallback xmlns="">
          <p:sp>
            <p:nvSpPr>
              <p:cNvPr id="42" name="TextBox 41">
                <a:extLst>
                  <a:ext uri="{FF2B5EF4-FFF2-40B4-BE49-F238E27FC236}">
                    <a16:creationId xmlns:a16="http://schemas.microsoft.com/office/drawing/2014/main" id="{73620485-0BCE-DD63-3E3C-2C7EDA55B9E7}"/>
                  </a:ext>
                </a:extLst>
              </p:cNvPr>
              <p:cNvSpPr txBox="1">
                <a:spLocks noRot="1" noChangeAspect="1" noMove="1" noResize="1" noEditPoints="1" noAdjustHandles="1" noChangeArrowheads="1" noChangeShapeType="1" noTextEdit="1"/>
              </p:cNvSpPr>
              <p:nvPr/>
            </p:nvSpPr>
            <p:spPr>
              <a:xfrm>
                <a:off x="2779835" y="5236029"/>
                <a:ext cx="8251939" cy="82984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110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26215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1.2</a:t>
            </a:r>
          </a:p>
        </p:txBody>
      </p:sp>
      <p:grpSp>
        <p:nvGrpSpPr>
          <p:cNvPr id="49" name="Group 48">
            <a:extLst>
              <a:ext uri="{FF2B5EF4-FFF2-40B4-BE49-F238E27FC236}">
                <a16:creationId xmlns:a16="http://schemas.microsoft.com/office/drawing/2014/main" id="{0F727A60-F0B8-1BCB-B2F7-AC5936D060EA}"/>
              </a:ext>
            </a:extLst>
          </p:cNvPr>
          <p:cNvGrpSpPr/>
          <p:nvPr/>
        </p:nvGrpSpPr>
        <p:grpSpPr>
          <a:xfrm>
            <a:off x="335901" y="1716834"/>
            <a:ext cx="2194560" cy="3657600"/>
            <a:chOff x="643813" y="1175658"/>
            <a:chExt cx="2194560" cy="3657600"/>
          </a:xfrm>
        </p:grpSpPr>
        <p:sp>
          <p:nvSpPr>
            <p:cNvPr id="4" name="Oval 3">
              <a:extLst>
                <a:ext uri="{FF2B5EF4-FFF2-40B4-BE49-F238E27FC236}">
                  <a16:creationId xmlns:a16="http://schemas.microsoft.com/office/drawing/2014/main" id="{1021687D-A5D5-03DD-F132-7D6FE1F19A75}"/>
                </a:ext>
              </a:extLst>
            </p:cNvPr>
            <p:cNvSpPr/>
            <p:nvPr/>
          </p:nvSpPr>
          <p:spPr>
            <a:xfrm>
              <a:off x="64381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3A45437-5FF4-468A-70FB-4E31180A3859}"/>
                </a:ext>
              </a:extLst>
            </p:cNvPr>
            <p:cNvSpPr/>
            <p:nvPr/>
          </p:nvSpPr>
          <p:spPr>
            <a:xfrm>
              <a:off x="210685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7" name="Oval 6">
              <a:extLst>
                <a:ext uri="{FF2B5EF4-FFF2-40B4-BE49-F238E27FC236}">
                  <a16:creationId xmlns:a16="http://schemas.microsoft.com/office/drawing/2014/main" id="{D38A15C8-5800-3EFA-AAD9-08D1D691FD28}"/>
                </a:ext>
              </a:extLst>
            </p:cNvPr>
            <p:cNvSpPr/>
            <p:nvPr/>
          </p:nvSpPr>
          <p:spPr>
            <a:xfrm>
              <a:off x="64381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8" name="Oval 7">
              <a:extLst>
                <a:ext uri="{FF2B5EF4-FFF2-40B4-BE49-F238E27FC236}">
                  <a16:creationId xmlns:a16="http://schemas.microsoft.com/office/drawing/2014/main" id="{E571CF8E-E733-AEDE-94BF-471638100411}"/>
                </a:ext>
              </a:extLst>
            </p:cNvPr>
            <p:cNvSpPr/>
            <p:nvPr/>
          </p:nvSpPr>
          <p:spPr>
            <a:xfrm>
              <a:off x="210685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10" name="Straight Connector 9">
              <a:extLst>
                <a:ext uri="{FF2B5EF4-FFF2-40B4-BE49-F238E27FC236}">
                  <a16:creationId xmlns:a16="http://schemas.microsoft.com/office/drawing/2014/main" id="{605ECE08-A670-8FA0-3F73-697128EFFAEC}"/>
                </a:ext>
              </a:extLst>
            </p:cNvPr>
            <p:cNvCxnSpPr>
              <a:cxnSpLocks/>
              <a:stCxn id="7" idx="6"/>
              <a:endCxn id="8" idx="2"/>
            </p:cNvCxnSpPr>
            <p:nvPr/>
          </p:nvCxnSpPr>
          <p:spPr>
            <a:xfrm>
              <a:off x="1375333" y="300445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825B15-D4A9-589F-D118-364AF51BB2DA}"/>
                </a:ext>
              </a:extLst>
            </p:cNvPr>
            <p:cNvCxnSpPr>
              <a:cxnSpLocks/>
              <a:stCxn id="4" idx="4"/>
              <a:endCxn id="7" idx="0"/>
            </p:cNvCxnSpPr>
            <p:nvPr/>
          </p:nvCxnSpPr>
          <p:spPr>
            <a:xfrm>
              <a:off x="100957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94F475-E87E-601A-E4A8-1752A0B4BEC9}"/>
                </a:ext>
              </a:extLst>
            </p:cNvPr>
            <p:cNvCxnSpPr>
              <a:cxnSpLocks/>
              <a:stCxn id="4" idx="4"/>
              <a:endCxn id="8" idx="0"/>
            </p:cNvCxnSpPr>
            <p:nvPr/>
          </p:nvCxnSpPr>
          <p:spPr>
            <a:xfrm>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0A29CD-FC8C-3F9E-EAD9-91A7B0AB9293}"/>
                </a:ext>
              </a:extLst>
            </p:cNvPr>
            <p:cNvCxnSpPr>
              <a:cxnSpLocks/>
              <a:stCxn id="5" idx="4"/>
              <a:endCxn id="7" idx="0"/>
            </p:cNvCxnSpPr>
            <p:nvPr/>
          </p:nvCxnSpPr>
          <p:spPr>
            <a:xfrm flipH="1">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EE7ED3-B2BF-7FF4-3BBE-633C42E42384}"/>
                </a:ext>
              </a:extLst>
            </p:cNvPr>
            <p:cNvCxnSpPr>
              <a:cxnSpLocks/>
              <a:stCxn id="5" idx="4"/>
              <a:endCxn id="8" idx="0"/>
            </p:cNvCxnSpPr>
            <p:nvPr/>
          </p:nvCxnSpPr>
          <p:spPr>
            <a:xfrm>
              <a:off x="247261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ED1BEB-359F-B17F-AFD8-DE4CC0393295}"/>
                    </a:ext>
                  </a:extLst>
                </p:cNvPr>
                <p:cNvSpPr txBox="1"/>
                <p:nvPr/>
              </p:nvSpPr>
              <p:spPr>
                <a:xfrm>
                  <a:off x="1432001" y="3222899"/>
                  <a:ext cx="6181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34</m:t>
                            </m:r>
                          </m:sub>
                        </m:sSub>
                      </m:oMath>
                    </m:oMathPara>
                  </a14:m>
                  <a:endParaRPr lang="en-US" sz="3200" dirty="0">
                    <a:solidFill>
                      <a:srgbClr val="C00000"/>
                    </a:solidFill>
                  </a:endParaRPr>
                </a:p>
              </p:txBody>
            </p:sp>
          </mc:Choice>
          <mc:Fallback xmlns="">
            <p:sp>
              <p:nvSpPr>
                <p:cNvPr id="23" name="TextBox 22">
                  <a:extLst>
                    <a:ext uri="{FF2B5EF4-FFF2-40B4-BE49-F238E27FC236}">
                      <a16:creationId xmlns:a16="http://schemas.microsoft.com/office/drawing/2014/main" id="{11ED1BEB-359F-B17F-AFD8-DE4CC0393295}"/>
                    </a:ext>
                  </a:extLst>
                </p:cNvPr>
                <p:cNvSpPr txBox="1">
                  <a:spLocks noRot="1" noChangeAspect="1" noMove="1" noResize="1" noEditPoints="1" noAdjustHandles="1" noChangeArrowheads="1" noChangeShapeType="1" noTextEdit="1"/>
                </p:cNvSpPr>
                <p:nvPr/>
              </p:nvSpPr>
              <p:spPr>
                <a:xfrm>
                  <a:off x="1432001" y="3222899"/>
                  <a:ext cx="618183" cy="492443"/>
                </a:xfrm>
                <a:prstGeom prst="rect">
                  <a:avLst/>
                </a:prstGeom>
                <a:blipFill>
                  <a:blip r:embed="rId2"/>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8C699AA-C574-F3AB-E20D-DE66C30257E5}"/>
                </a:ext>
              </a:extLst>
            </p:cNvPr>
            <p:cNvSpPr/>
            <p:nvPr/>
          </p:nvSpPr>
          <p:spPr>
            <a:xfrm>
              <a:off x="1370882" y="410173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t>
              </a:r>
            </a:p>
          </p:txBody>
        </p:sp>
        <p:cxnSp>
          <p:nvCxnSpPr>
            <p:cNvPr id="26" name="Straight Connector 25">
              <a:extLst>
                <a:ext uri="{FF2B5EF4-FFF2-40B4-BE49-F238E27FC236}">
                  <a16:creationId xmlns:a16="http://schemas.microsoft.com/office/drawing/2014/main" id="{BED211FF-379A-5A4E-64BC-D17B13D423FA}"/>
                </a:ext>
              </a:extLst>
            </p:cNvPr>
            <p:cNvCxnSpPr>
              <a:cxnSpLocks/>
              <a:stCxn id="7" idx="4"/>
              <a:endCxn id="25" idx="0"/>
            </p:cNvCxnSpPr>
            <p:nvPr/>
          </p:nvCxnSpPr>
          <p:spPr>
            <a:xfrm>
              <a:off x="1009573" y="3370218"/>
              <a:ext cx="727069"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8B806C-3BED-08AE-6E74-0DDB5C9AA08E}"/>
                </a:ext>
              </a:extLst>
            </p:cNvPr>
            <p:cNvCxnSpPr>
              <a:cxnSpLocks/>
              <a:stCxn id="8" idx="4"/>
              <a:endCxn id="25" idx="0"/>
            </p:cNvCxnSpPr>
            <p:nvPr/>
          </p:nvCxnSpPr>
          <p:spPr>
            <a:xfrm flipH="1">
              <a:off x="1736642" y="3370218"/>
              <a:ext cx="735971"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5EAD389-6F99-D78C-14AE-BAC006539051}"/>
              </a:ext>
            </a:extLst>
          </p:cNvPr>
          <p:cNvSpPr txBox="1"/>
          <p:nvPr/>
        </p:nvSpPr>
        <p:spPr>
          <a:xfrm>
            <a:off x="439652" y="905831"/>
            <a:ext cx="773160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What if 1 and 2 have inbreeding history and they are also related?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AC043E-A22A-D1CF-3F56-FF0A7DDCCFBF}"/>
                  </a:ext>
                </a:extLst>
              </p:cNvPr>
              <p:cNvSpPr txBox="1"/>
              <p:nvPr/>
            </p:nvSpPr>
            <p:spPr>
              <a:xfrm>
                <a:off x="2779835" y="1635584"/>
                <a:ext cx="400109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d>
                    </m:oMath>
                  </m:oMathPara>
                </a14:m>
                <a:endParaRPr lang="en-US" sz="2400" dirty="0"/>
              </a:p>
            </p:txBody>
          </p:sp>
        </mc:Choice>
        <mc:Fallback xmlns="">
          <p:sp>
            <p:nvSpPr>
              <p:cNvPr id="3" name="TextBox 2">
                <a:extLst>
                  <a:ext uri="{FF2B5EF4-FFF2-40B4-BE49-F238E27FC236}">
                    <a16:creationId xmlns:a16="http://schemas.microsoft.com/office/drawing/2014/main" id="{13AC043E-A22A-D1CF-3F56-FF0A7DDCCFBF}"/>
                  </a:ext>
                </a:extLst>
              </p:cNvPr>
              <p:cNvSpPr txBox="1">
                <a:spLocks noRot="1" noChangeAspect="1" noMove="1" noResize="1" noEditPoints="1" noAdjustHandles="1" noChangeArrowheads="1" noChangeShapeType="1" noTextEdit="1"/>
              </p:cNvSpPr>
              <p:nvPr/>
            </p:nvSpPr>
            <p:spPr>
              <a:xfrm>
                <a:off x="2779835" y="1635584"/>
                <a:ext cx="4001095" cy="6914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98224B3-55C8-E808-CF10-4EB86348FC0D}"/>
                  </a:ext>
                </a:extLst>
              </p:cNvPr>
              <p:cNvSpPr txBox="1"/>
              <p:nvPr/>
            </p:nvSpPr>
            <p:spPr>
              <a:xfrm>
                <a:off x="3619592" y="2616230"/>
                <a:ext cx="215828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e>
                      </m:d>
                    </m:oMath>
                  </m:oMathPara>
                </a14:m>
                <a:endParaRPr lang="en-US" sz="2400" dirty="0"/>
              </a:p>
            </p:txBody>
          </p:sp>
        </mc:Choice>
        <mc:Fallback xmlns="">
          <p:sp>
            <p:nvSpPr>
              <p:cNvPr id="6" name="TextBox 5">
                <a:extLst>
                  <a:ext uri="{FF2B5EF4-FFF2-40B4-BE49-F238E27FC236}">
                    <a16:creationId xmlns:a16="http://schemas.microsoft.com/office/drawing/2014/main" id="{C98224B3-55C8-E808-CF10-4EB86348FC0D}"/>
                  </a:ext>
                </a:extLst>
              </p:cNvPr>
              <p:cNvSpPr txBox="1">
                <a:spLocks noRot="1" noChangeAspect="1" noMove="1" noResize="1" noEditPoints="1" noAdjustHandles="1" noChangeArrowheads="1" noChangeShapeType="1" noTextEdit="1"/>
              </p:cNvSpPr>
              <p:nvPr/>
            </p:nvSpPr>
            <p:spPr>
              <a:xfrm>
                <a:off x="3619592" y="2616230"/>
                <a:ext cx="2158283" cy="6914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1E81DB-ADDD-1076-D930-DCF36004684E}"/>
                  </a:ext>
                </a:extLst>
              </p:cNvPr>
              <p:cNvSpPr txBox="1"/>
              <p:nvPr/>
            </p:nvSpPr>
            <p:spPr>
              <a:xfrm>
                <a:off x="3619592" y="3596876"/>
                <a:ext cx="1820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12</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rPr>
                        <m:t>0</m:t>
                      </m:r>
                    </m:oMath>
                  </m:oMathPara>
                </a14:m>
                <a:endParaRPr lang="en-US" sz="2400" dirty="0">
                  <a:solidFill>
                    <a:srgbClr val="C00000"/>
                  </a:solidFill>
                </a:endParaRPr>
              </a:p>
            </p:txBody>
          </p:sp>
        </mc:Choice>
        <mc:Fallback xmlns="">
          <p:sp>
            <p:nvSpPr>
              <p:cNvPr id="9" name="TextBox 8">
                <a:extLst>
                  <a:ext uri="{FF2B5EF4-FFF2-40B4-BE49-F238E27FC236}">
                    <a16:creationId xmlns:a16="http://schemas.microsoft.com/office/drawing/2014/main" id="{DF1E81DB-ADDD-1076-D930-DCF36004684E}"/>
                  </a:ext>
                </a:extLst>
              </p:cNvPr>
              <p:cNvSpPr txBox="1">
                <a:spLocks noRot="1" noChangeAspect="1" noMove="1" noResize="1" noEditPoints="1" noAdjustHandles="1" noChangeArrowheads="1" noChangeShapeType="1" noTextEdit="1"/>
              </p:cNvSpPr>
              <p:nvPr/>
            </p:nvSpPr>
            <p:spPr>
              <a:xfrm>
                <a:off x="3619592" y="3596876"/>
                <a:ext cx="1820627" cy="369332"/>
              </a:xfrm>
              <a:prstGeom prst="rect">
                <a:avLst/>
              </a:prstGeom>
              <a:blipFill>
                <a:blip r:embed="rId5"/>
                <a:stretch>
                  <a:fillRect l="-5705" r="-3691"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DE18626-29F2-C000-0175-2D1479D691A4}"/>
                  </a:ext>
                </a:extLst>
              </p:cNvPr>
              <p:cNvSpPr txBox="1"/>
              <p:nvPr/>
            </p:nvSpPr>
            <p:spPr>
              <a:xfrm>
                <a:off x="3622275" y="4255383"/>
                <a:ext cx="216540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15" name="TextBox 14">
                <a:extLst>
                  <a:ext uri="{FF2B5EF4-FFF2-40B4-BE49-F238E27FC236}">
                    <a16:creationId xmlns:a16="http://schemas.microsoft.com/office/drawing/2014/main" id="{0DE18626-29F2-C000-0175-2D1479D691A4}"/>
                  </a:ext>
                </a:extLst>
              </p:cNvPr>
              <p:cNvSpPr txBox="1">
                <a:spLocks noRot="1" noChangeAspect="1" noMove="1" noResize="1" noEditPoints="1" noAdjustHandles="1" noChangeArrowheads="1" noChangeShapeType="1" noTextEdit="1"/>
              </p:cNvSpPr>
              <p:nvPr/>
            </p:nvSpPr>
            <p:spPr>
              <a:xfrm>
                <a:off x="3622275" y="4255383"/>
                <a:ext cx="2165401"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A5DB3C-FDC1-086E-39AE-48AB7BCD356B}"/>
                  </a:ext>
                </a:extLst>
              </p:cNvPr>
              <p:cNvSpPr txBox="1"/>
              <p:nvPr/>
            </p:nvSpPr>
            <p:spPr>
              <a:xfrm>
                <a:off x="2779835" y="5236029"/>
                <a:ext cx="9258432"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1</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12</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2</m:t>
                                  </m:r>
                                </m:sub>
                              </m:sSub>
                            </m:e>
                          </m:d>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4</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8</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1</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8</m:t>
                          </m:r>
                        </m:den>
                      </m:f>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1</m:t>
                          </m:r>
                        </m:num>
                        <m:den>
                          <m:r>
                            <a:rPr lang="en-US" sz="2400" b="0" i="1" smtClean="0">
                              <a:solidFill>
                                <a:srgbClr val="C00000"/>
                              </a:solidFill>
                              <a:latin typeface="Cambria Math" panose="02040503050406030204" pitchFamily="18" charset="0"/>
                            </a:rPr>
                            <m:t>2</m:t>
                          </m:r>
                        </m:den>
                      </m:f>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𝑓</m:t>
                          </m:r>
                        </m:e>
                        <m:sub>
                          <m:r>
                            <a:rPr lang="en-US" sz="2400" b="0" i="1" smtClean="0">
                              <a:solidFill>
                                <a:srgbClr val="C00000"/>
                              </a:solidFill>
                              <a:latin typeface="Cambria Math" panose="02040503050406030204" pitchFamily="18" charset="0"/>
                            </a:rPr>
                            <m:t>1</m:t>
                          </m:r>
                          <m:r>
                            <a:rPr lang="en-US" sz="2400" i="1">
                              <a:solidFill>
                                <a:srgbClr val="C00000"/>
                              </a:solidFill>
                              <a:latin typeface="Cambria Math" panose="02040503050406030204" pitchFamily="18" charset="0"/>
                            </a:rPr>
                            <m:t>2</m:t>
                          </m:r>
                        </m:sub>
                      </m:sSub>
                    </m:oMath>
                  </m:oMathPara>
                </a14:m>
                <a:endParaRPr lang="en-US" sz="2400" dirty="0"/>
              </a:p>
            </p:txBody>
          </p:sp>
        </mc:Choice>
        <mc:Fallback xmlns="">
          <p:sp>
            <p:nvSpPr>
              <p:cNvPr id="16" name="TextBox 15">
                <a:extLst>
                  <a:ext uri="{FF2B5EF4-FFF2-40B4-BE49-F238E27FC236}">
                    <a16:creationId xmlns:a16="http://schemas.microsoft.com/office/drawing/2014/main" id="{EAA5DB3C-FDC1-086E-39AE-48AB7BCD356B}"/>
                  </a:ext>
                </a:extLst>
              </p:cNvPr>
              <p:cNvSpPr txBox="1">
                <a:spLocks noRot="1" noChangeAspect="1" noMove="1" noResize="1" noEditPoints="1" noAdjustHandles="1" noChangeArrowheads="1" noChangeShapeType="1" noTextEdit="1"/>
              </p:cNvSpPr>
              <p:nvPr/>
            </p:nvSpPr>
            <p:spPr>
              <a:xfrm>
                <a:off x="2779835" y="5236029"/>
                <a:ext cx="9258432" cy="82984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221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76229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Lecture outline</a:t>
            </a:r>
          </a:p>
        </p:txBody>
      </p:sp>
      <p:sp>
        <p:nvSpPr>
          <p:cNvPr id="4" name="TextBox 3">
            <a:extLst>
              <a:ext uri="{FF2B5EF4-FFF2-40B4-BE49-F238E27FC236}">
                <a16:creationId xmlns:a16="http://schemas.microsoft.com/office/drawing/2014/main" id="{EE258164-2B63-DEE0-D27E-10D82E351A84}"/>
              </a:ext>
            </a:extLst>
          </p:cNvPr>
          <p:cNvSpPr txBox="1"/>
          <p:nvPr/>
        </p:nvSpPr>
        <p:spPr>
          <a:xfrm>
            <a:off x="527431" y="954208"/>
            <a:ext cx="4259499" cy="3347840"/>
          </a:xfrm>
          <a:prstGeom prst="rect">
            <a:avLst/>
          </a:prstGeom>
          <a:noFill/>
        </p:spPr>
        <p:txBody>
          <a:bodyPr wrap="none" rtlCol="0">
            <a:spAutoFit/>
          </a:bodyPr>
          <a:lstStyle/>
          <a:p>
            <a:pPr marL="457200" indent="-457200">
              <a:lnSpc>
                <a:spcPct val="150000"/>
              </a:lnSpc>
              <a:buAutoNum type="arabicPeriod"/>
            </a:pPr>
            <a:r>
              <a:rPr lang="en-US" sz="2400" dirty="0">
                <a:latin typeface="Arial" panose="020B0604020202020204" pitchFamily="34" charset="0"/>
                <a:cs typeface="Arial" panose="020B0604020202020204" pitchFamily="34" charset="0"/>
              </a:rPr>
              <a:t>Background &amp; introduction</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Identity-by-descent (IBD)</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Identity-by-state (IBS)</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Genetic distance</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Population structure</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Summary</a:t>
            </a:r>
          </a:p>
        </p:txBody>
      </p:sp>
      <p:sp>
        <p:nvSpPr>
          <p:cNvPr id="5" name="TextBox 4">
            <a:extLst>
              <a:ext uri="{FF2B5EF4-FFF2-40B4-BE49-F238E27FC236}">
                <a16:creationId xmlns:a16="http://schemas.microsoft.com/office/drawing/2014/main" id="{C29241FB-BEB1-2EB7-A809-1B4FA4E0DF2D}"/>
              </a:ext>
            </a:extLst>
          </p:cNvPr>
          <p:cNvSpPr txBox="1"/>
          <p:nvPr/>
        </p:nvSpPr>
        <p:spPr>
          <a:xfrm>
            <a:off x="5315328" y="1687133"/>
            <a:ext cx="1915909" cy="1881990"/>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Concepts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Examples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Applications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Challenges</a:t>
            </a:r>
          </a:p>
        </p:txBody>
      </p:sp>
      <p:cxnSp>
        <p:nvCxnSpPr>
          <p:cNvPr id="7" name="Straight Connector 6">
            <a:extLst>
              <a:ext uri="{FF2B5EF4-FFF2-40B4-BE49-F238E27FC236}">
                <a16:creationId xmlns:a16="http://schemas.microsoft.com/office/drawing/2014/main" id="{92EC03EF-2077-FE83-6FF4-1E87BB513F49}"/>
              </a:ext>
            </a:extLst>
          </p:cNvPr>
          <p:cNvCxnSpPr/>
          <p:nvPr/>
        </p:nvCxnSpPr>
        <p:spPr>
          <a:xfrm>
            <a:off x="5250346" y="1733788"/>
            <a:ext cx="0" cy="19202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546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3</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D365D02-4B07-CCBE-591A-6AD990CE86E1}"/>
                  </a:ext>
                </a:extLst>
              </p:cNvPr>
              <p:cNvSpPr txBox="1"/>
              <p:nvPr/>
            </p:nvSpPr>
            <p:spPr>
              <a:xfrm>
                <a:off x="3211405" y="848352"/>
                <a:ext cx="394877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Bi-parental crosses,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𝑓</m:t>
                        </m:r>
                      </m:e>
                      <m:sub>
                        <m:r>
                          <a:rPr lang="en-US" sz="2400" b="0" i="1" smtClean="0">
                            <a:latin typeface="Cambria Math" panose="02040503050406030204" pitchFamily="18" charset="0"/>
                            <a:cs typeface="Arial" panose="020B0604020202020204" pitchFamily="34" charset="0"/>
                          </a:rPr>
                          <m:t>1</m:t>
                        </m:r>
                        <m:r>
                          <a:rPr lang="en-US" sz="2400" i="1">
                            <a:latin typeface="Cambria Math" panose="02040503050406030204" pitchFamily="18" charset="0"/>
                            <a:cs typeface="Arial" panose="020B0604020202020204" pitchFamily="34" charset="0"/>
                          </a:rPr>
                          <m:t>2</m:t>
                        </m:r>
                      </m:sub>
                    </m:sSub>
                    <m:r>
                      <a:rPr lang="en-US" sz="2400" i="1">
                        <a:latin typeface="Cambria Math" panose="02040503050406030204" pitchFamily="18" charset="0"/>
                        <a:ea typeface="Cambria Math" panose="02040503050406030204" pitchFamily="18" charset="0"/>
                        <a:cs typeface="Arial" panose="020B0604020202020204" pitchFamily="34" charset="0"/>
                      </a:rPr>
                      <m:t>≠0</m:t>
                    </m:r>
                  </m:oMath>
                </a14:m>
                <a:endParaRPr lang="en-US" sz="2400"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4D365D02-4B07-CCBE-591A-6AD990CE86E1}"/>
                  </a:ext>
                </a:extLst>
              </p:cNvPr>
              <p:cNvSpPr txBox="1">
                <a:spLocks noRot="1" noChangeAspect="1" noMove="1" noResize="1" noEditPoints="1" noAdjustHandles="1" noChangeArrowheads="1" noChangeShapeType="1" noTextEdit="1"/>
              </p:cNvSpPr>
              <p:nvPr/>
            </p:nvSpPr>
            <p:spPr>
              <a:xfrm>
                <a:off x="3211405" y="848352"/>
                <a:ext cx="3948773" cy="461665"/>
              </a:xfrm>
              <a:prstGeom prst="rect">
                <a:avLst/>
              </a:prstGeom>
              <a:blipFill>
                <a:blip r:embed="rId2"/>
                <a:stretch>
                  <a:fillRect l="-2469" t="-9211" b="-30263"/>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91075DF1-854B-8516-EA54-2F3BE896682D}"/>
              </a:ext>
            </a:extLst>
          </p:cNvPr>
          <p:cNvGrpSpPr/>
          <p:nvPr/>
        </p:nvGrpSpPr>
        <p:grpSpPr>
          <a:xfrm>
            <a:off x="335901" y="1026369"/>
            <a:ext cx="2194560" cy="5120642"/>
            <a:chOff x="335901" y="1026369"/>
            <a:chExt cx="2194560" cy="5120642"/>
          </a:xfrm>
        </p:grpSpPr>
        <p:sp>
          <p:nvSpPr>
            <p:cNvPr id="31" name="Oval 30">
              <a:extLst>
                <a:ext uri="{FF2B5EF4-FFF2-40B4-BE49-F238E27FC236}">
                  <a16:creationId xmlns:a16="http://schemas.microsoft.com/office/drawing/2014/main" id="{1EEBA25C-4C6B-85B9-F81E-573280F56C66}"/>
                </a:ext>
              </a:extLst>
            </p:cNvPr>
            <p:cNvSpPr/>
            <p:nvPr/>
          </p:nvSpPr>
          <p:spPr>
            <a:xfrm>
              <a:off x="335901" y="102636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2" name="Oval 31">
              <a:extLst>
                <a:ext uri="{FF2B5EF4-FFF2-40B4-BE49-F238E27FC236}">
                  <a16:creationId xmlns:a16="http://schemas.microsoft.com/office/drawing/2014/main" id="{24A35641-1567-A664-B128-C4EDBA2508DA}"/>
                </a:ext>
              </a:extLst>
            </p:cNvPr>
            <p:cNvSpPr/>
            <p:nvPr/>
          </p:nvSpPr>
          <p:spPr>
            <a:xfrm>
              <a:off x="1798941" y="102636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3" name="Oval 32">
              <a:extLst>
                <a:ext uri="{FF2B5EF4-FFF2-40B4-BE49-F238E27FC236}">
                  <a16:creationId xmlns:a16="http://schemas.microsoft.com/office/drawing/2014/main" id="{C87D4A88-6B67-9E92-15BB-8DBFA2550689}"/>
                </a:ext>
              </a:extLst>
            </p:cNvPr>
            <p:cNvSpPr/>
            <p:nvPr/>
          </p:nvSpPr>
          <p:spPr>
            <a:xfrm>
              <a:off x="1062970" y="248940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cxnSp>
          <p:nvCxnSpPr>
            <p:cNvPr id="36" name="Straight Connector 35">
              <a:extLst>
                <a:ext uri="{FF2B5EF4-FFF2-40B4-BE49-F238E27FC236}">
                  <a16:creationId xmlns:a16="http://schemas.microsoft.com/office/drawing/2014/main" id="{37FBC18E-5393-70D5-E828-B1E56BE46F78}"/>
                </a:ext>
              </a:extLst>
            </p:cNvPr>
            <p:cNvCxnSpPr>
              <a:cxnSpLocks/>
              <a:stCxn id="31" idx="4"/>
              <a:endCxn id="33" idx="0"/>
            </p:cNvCxnSpPr>
            <p:nvPr/>
          </p:nvCxnSpPr>
          <p:spPr>
            <a:xfrm>
              <a:off x="701661" y="1757889"/>
              <a:ext cx="727069"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0220FF-2E3A-600C-AA24-025FBD94423C}"/>
                </a:ext>
              </a:extLst>
            </p:cNvPr>
            <p:cNvCxnSpPr>
              <a:cxnSpLocks/>
              <a:stCxn id="32" idx="4"/>
              <a:endCxn id="33" idx="0"/>
            </p:cNvCxnSpPr>
            <p:nvPr/>
          </p:nvCxnSpPr>
          <p:spPr>
            <a:xfrm flipH="1">
              <a:off x="1428730" y="1757889"/>
              <a:ext cx="735971"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D6738BA-FCA5-1FD0-555D-7249D05A2FC0}"/>
                </a:ext>
              </a:extLst>
            </p:cNvPr>
            <p:cNvSpPr/>
            <p:nvPr/>
          </p:nvSpPr>
          <p:spPr>
            <a:xfrm>
              <a:off x="335901" y="395244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sp>
          <p:nvSpPr>
            <p:cNvPr id="48" name="Oval 47">
              <a:extLst>
                <a:ext uri="{FF2B5EF4-FFF2-40B4-BE49-F238E27FC236}">
                  <a16:creationId xmlns:a16="http://schemas.microsoft.com/office/drawing/2014/main" id="{8683120C-0C39-4411-E88F-8A7D4E371CA3}"/>
                </a:ext>
              </a:extLst>
            </p:cNvPr>
            <p:cNvSpPr/>
            <p:nvPr/>
          </p:nvSpPr>
          <p:spPr>
            <a:xfrm>
              <a:off x="1794490" y="395244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cxnSp>
          <p:nvCxnSpPr>
            <p:cNvPr id="50" name="Straight Connector 49">
              <a:extLst>
                <a:ext uri="{FF2B5EF4-FFF2-40B4-BE49-F238E27FC236}">
                  <a16:creationId xmlns:a16="http://schemas.microsoft.com/office/drawing/2014/main" id="{0EDA7960-8FD1-4325-5B25-331C27345FD9}"/>
                </a:ext>
              </a:extLst>
            </p:cNvPr>
            <p:cNvCxnSpPr>
              <a:cxnSpLocks/>
              <a:stCxn id="33" idx="4"/>
              <a:endCxn id="47" idx="0"/>
            </p:cNvCxnSpPr>
            <p:nvPr/>
          </p:nvCxnSpPr>
          <p:spPr>
            <a:xfrm flipH="1">
              <a:off x="701661" y="3220929"/>
              <a:ext cx="727069" cy="731520"/>
            </a:xfrm>
            <a:prstGeom prst="line">
              <a:avLst/>
            </a:prstGeom>
            <a:ln w="762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45F940C-D8AE-9C67-33F9-A5E1E32B5D06}"/>
                </a:ext>
              </a:extLst>
            </p:cNvPr>
            <p:cNvCxnSpPr>
              <a:cxnSpLocks/>
              <a:stCxn id="33" idx="4"/>
              <a:endCxn id="48" idx="0"/>
            </p:cNvCxnSpPr>
            <p:nvPr/>
          </p:nvCxnSpPr>
          <p:spPr>
            <a:xfrm>
              <a:off x="1428730" y="3220929"/>
              <a:ext cx="731520" cy="731520"/>
            </a:xfrm>
            <a:prstGeom prst="line">
              <a:avLst/>
            </a:prstGeom>
            <a:ln w="76200" cmpd="dbl">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B69DF57-40E6-374C-5C2C-0148A6D6D287}"/>
                </a:ext>
              </a:extLst>
            </p:cNvPr>
            <p:cNvSpPr/>
            <p:nvPr/>
          </p:nvSpPr>
          <p:spPr>
            <a:xfrm>
              <a:off x="337384" y="541548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58" name="Oval 57">
              <a:extLst>
                <a:ext uri="{FF2B5EF4-FFF2-40B4-BE49-F238E27FC236}">
                  <a16:creationId xmlns:a16="http://schemas.microsoft.com/office/drawing/2014/main" id="{4B5F5C0C-E2F3-C187-DC47-EF39DE942974}"/>
                </a:ext>
              </a:extLst>
            </p:cNvPr>
            <p:cNvSpPr/>
            <p:nvPr/>
          </p:nvSpPr>
          <p:spPr>
            <a:xfrm>
              <a:off x="1794490" y="5415491"/>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cxnSp>
          <p:nvCxnSpPr>
            <p:cNvPr id="59" name="Straight Connector 58">
              <a:extLst>
                <a:ext uri="{FF2B5EF4-FFF2-40B4-BE49-F238E27FC236}">
                  <a16:creationId xmlns:a16="http://schemas.microsoft.com/office/drawing/2014/main" id="{270A982D-437C-A861-B331-4EA02137D22C}"/>
                </a:ext>
              </a:extLst>
            </p:cNvPr>
            <p:cNvCxnSpPr>
              <a:cxnSpLocks/>
              <a:stCxn id="47" idx="4"/>
              <a:endCxn id="57" idx="0"/>
            </p:cNvCxnSpPr>
            <p:nvPr/>
          </p:nvCxnSpPr>
          <p:spPr>
            <a:xfrm>
              <a:off x="701661" y="4683969"/>
              <a:ext cx="1483" cy="731520"/>
            </a:xfrm>
            <a:prstGeom prst="line">
              <a:avLst/>
            </a:prstGeom>
            <a:ln w="762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2ABEFEF-C572-AFAB-A06C-D4B3CB3AF092}"/>
                </a:ext>
              </a:extLst>
            </p:cNvPr>
            <p:cNvCxnSpPr>
              <a:cxnSpLocks/>
              <a:stCxn id="48" idx="4"/>
              <a:endCxn id="58" idx="0"/>
            </p:cNvCxnSpPr>
            <p:nvPr/>
          </p:nvCxnSpPr>
          <p:spPr>
            <a:xfrm>
              <a:off x="2160250" y="4683969"/>
              <a:ext cx="0" cy="731522"/>
            </a:xfrm>
            <a:prstGeom prst="line">
              <a:avLst/>
            </a:prstGeom>
            <a:ln w="76200" cmpd="dbl">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BB8A98DA-63B8-5239-54F5-6BE3F4D66416}"/>
                  </a:ext>
                </a:extLst>
              </p:cNvPr>
              <p:cNvSpPr txBox="1"/>
              <p:nvPr/>
            </p:nvSpPr>
            <p:spPr>
              <a:xfrm>
                <a:off x="3211405" y="1629985"/>
                <a:ext cx="397249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33</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12</m:t>
                              </m:r>
                            </m:sub>
                          </m:sSub>
                        </m:e>
                      </m:d>
                    </m:oMath>
                  </m:oMathPara>
                </a14:m>
                <a:endParaRPr lang="en-US" sz="2400" dirty="0"/>
              </a:p>
            </p:txBody>
          </p:sp>
        </mc:Choice>
        <mc:Fallback xmlns="">
          <p:sp>
            <p:nvSpPr>
              <p:cNvPr id="66" name="TextBox 65">
                <a:extLst>
                  <a:ext uri="{FF2B5EF4-FFF2-40B4-BE49-F238E27FC236}">
                    <a16:creationId xmlns:a16="http://schemas.microsoft.com/office/drawing/2014/main" id="{BB8A98DA-63B8-5239-54F5-6BE3F4D66416}"/>
                  </a:ext>
                </a:extLst>
              </p:cNvPr>
              <p:cNvSpPr txBox="1">
                <a:spLocks noRot="1" noChangeAspect="1" noMove="1" noResize="1" noEditPoints="1" noAdjustHandles="1" noChangeArrowheads="1" noChangeShapeType="1" noTextEdit="1"/>
              </p:cNvSpPr>
              <p:nvPr/>
            </p:nvSpPr>
            <p:spPr>
              <a:xfrm>
                <a:off x="3211405" y="1629985"/>
                <a:ext cx="3972498" cy="6914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3475158-1FC1-B2DF-9C7E-B9337777096F}"/>
                  </a:ext>
                </a:extLst>
              </p:cNvPr>
              <p:cNvSpPr txBox="1"/>
              <p:nvPr/>
            </p:nvSpPr>
            <p:spPr>
              <a:xfrm>
                <a:off x="3211405" y="2641424"/>
                <a:ext cx="328910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33</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33</m:t>
                          </m:r>
                        </m:sub>
                      </m:sSub>
                    </m:oMath>
                  </m:oMathPara>
                </a14:m>
                <a:endParaRPr lang="en-US" sz="2400" dirty="0"/>
              </a:p>
            </p:txBody>
          </p:sp>
        </mc:Choice>
        <mc:Fallback xmlns="">
          <p:sp>
            <p:nvSpPr>
              <p:cNvPr id="67" name="TextBox 66">
                <a:extLst>
                  <a:ext uri="{FF2B5EF4-FFF2-40B4-BE49-F238E27FC236}">
                    <a16:creationId xmlns:a16="http://schemas.microsoft.com/office/drawing/2014/main" id="{73475158-1FC1-B2DF-9C7E-B9337777096F}"/>
                  </a:ext>
                </a:extLst>
              </p:cNvPr>
              <p:cNvSpPr txBox="1">
                <a:spLocks noRot="1" noChangeAspect="1" noMove="1" noResize="1" noEditPoints="1" noAdjustHandles="1" noChangeArrowheads="1" noChangeShapeType="1" noTextEdit="1"/>
              </p:cNvSpPr>
              <p:nvPr/>
            </p:nvSpPr>
            <p:spPr>
              <a:xfrm>
                <a:off x="3211405" y="2641424"/>
                <a:ext cx="3289106" cy="6914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E3AED45-3387-4F5D-6685-6244690BA4CF}"/>
                  </a:ext>
                </a:extLst>
              </p:cNvPr>
              <p:cNvSpPr txBox="1"/>
              <p:nvPr/>
            </p:nvSpPr>
            <p:spPr>
              <a:xfrm>
                <a:off x="3211405" y="3652863"/>
                <a:ext cx="327711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45</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34</m:t>
                          </m:r>
                        </m:sub>
                      </m:sSub>
                    </m:oMath>
                  </m:oMathPara>
                </a14:m>
                <a:endParaRPr lang="en-US" sz="2400" dirty="0"/>
              </a:p>
            </p:txBody>
          </p:sp>
        </mc:Choice>
        <mc:Fallback xmlns="">
          <p:sp>
            <p:nvSpPr>
              <p:cNvPr id="68" name="TextBox 67">
                <a:extLst>
                  <a:ext uri="{FF2B5EF4-FFF2-40B4-BE49-F238E27FC236}">
                    <a16:creationId xmlns:a16="http://schemas.microsoft.com/office/drawing/2014/main" id="{9E3AED45-3387-4F5D-6685-6244690BA4CF}"/>
                  </a:ext>
                </a:extLst>
              </p:cNvPr>
              <p:cNvSpPr txBox="1">
                <a:spLocks noRot="1" noChangeAspect="1" noMove="1" noResize="1" noEditPoints="1" noAdjustHandles="1" noChangeArrowheads="1" noChangeShapeType="1" noTextEdit="1"/>
              </p:cNvSpPr>
              <p:nvPr/>
            </p:nvSpPr>
            <p:spPr>
              <a:xfrm>
                <a:off x="3211405" y="3652863"/>
                <a:ext cx="3277116" cy="69147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C1781902-F9D7-3124-43DE-715FBD790232}"/>
                  </a:ext>
                </a:extLst>
              </p:cNvPr>
              <p:cNvSpPr txBox="1"/>
              <p:nvPr/>
            </p:nvSpPr>
            <p:spPr>
              <a:xfrm>
                <a:off x="3223395" y="4664302"/>
                <a:ext cx="325313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56</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45</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45</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45</m:t>
                          </m:r>
                        </m:sub>
                      </m:sSub>
                    </m:oMath>
                  </m:oMathPara>
                </a14:m>
                <a:endParaRPr lang="en-US" sz="2400" dirty="0"/>
              </a:p>
            </p:txBody>
          </p:sp>
        </mc:Choice>
        <mc:Fallback xmlns="">
          <p:sp>
            <p:nvSpPr>
              <p:cNvPr id="69" name="TextBox 68">
                <a:extLst>
                  <a:ext uri="{FF2B5EF4-FFF2-40B4-BE49-F238E27FC236}">
                    <a16:creationId xmlns:a16="http://schemas.microsoft.com/office/drawing/2014/main" id="{C1781902-F9D7-3124-43DE-715FBD790232}"/>
                  </a:ext>
                </a:extLst>
              </p:cNvPr>
              <p:cNvSpPr txBox="1">
                <a:spLocks noRot="1" noChangeAspect="1" noMove="1" noResize="1" noEditPoints="1" noAdjustHandles="1" noChangeArrowheads="1" noChangeShapeType="1" noTextEdit="1"/>
              </p:cNvSpPr>
              <p:nvPr/>
            </p:nvSpPr>
            <p:spPr>
              <a:xfrm>
                <a:off x="3223395" y="4664302"/>
                <a:ext cx="3253135" cy="69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1BFD0E4-8632-B04A-3706-3149E32F7BD4}"/>
                  </a:ext>
                </a:extLst>
              </p:cNvPr>
              <p:cNvSpPr txBox="1"/>
              <p:nvPr/>
            </p:nvSpPr>
            <p:spPr>
              <a:xfrm>
                <a:off x="3211405" y="5673742"/>
                <a:ext cx="5089085"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67</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56</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56</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56</m:t>
                          </m:r>
                        </m:sub>
                      </m:sSub>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12</m:t>
                              </m:r>
                            </m:sub>
                          </m:sSub>
                        </m:e>
                      </m:d>
                    </m:oMath>
                  </m:oMathPara>
                </a14:m>
                <a:endParaRPr lang="en-US" sz="2400" dirty="0"/>
              </a:p>
            </p:txBody>
          </p:sp>
        </mc:Choice>
        <mc:Fallback xmlns="">
          <p:sp>
            <p:nvSpPr>
              <p:cNvPr id="70" name="TextBox 69">
                <a:extLst>
                  <a:ext uri="{FF2B5EF4-FFF2-40B4-BE49-F238E27FC236}">
                    <a16:creationId xmlns:a16="http://schemas.microsoft.com/office/drawing/2014/main" id="{71BFD0E4-8632-B04A-3706-3149E32F7BD4}"/>
                  </a:ext>
                </a:extLst>
              </p:cNvPr>
              <p:cNvSpPr txBox="1">
                <a:spLocks noRot="1" noChangeAspect="1" noMove="1" noResize="1" noEditPoints="1" noAdjustHandles="1" noChangeArrowheads="1" noChangeShapeType="1" noTextEdit="1"/>
              </p:cNvSpPr>
              <p:nvPr/>
            </p:nvSpPr>
            <p:spPr>
              <a:xfrm>
                <a:off x="3211405" y="5673742"/>
                <a:ext cx="5089085" cy="69147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960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A76826-7828-1565-32BE-2633739F325B}"/>
                  </a:ext>
                </a:extLst>
              </p:cNvPr>
              <p:cNvSpPr txBox="1"/>
              <p:nvPr/>
            </p:nvSpPr>
            <p:spPr>
              <a:xfrm>
                <a:off x="223934" y="185986"/>
                <a:ext cx="468429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Coefficient of fraternity (</a:t>
                </a:r>
                <a14:m>
                  <m:oMath xmlns:m="http://schemas.openxmlformats.org/officeDocument/2006/math">
                    <m:r>
                      <a:rPr lang="en-US" sz="2800" b="1" i="1" smtClean="0">
                        <a:latin typeface="Cambria Math" panose="02040503050406030204" pitchFamily="18" charset="0"/>
                        <a:cs typeface="Arial" panose="020B0604020202020204" pitchFamily="34" charset="0"/>
                      </a:rPr>
                      <m:t>𝒅</m:t>
                    </m:r>
                  </m:oMath>
                </a14:m>
                <a:r>
                  <a:rPr lang="en-US" sz="2800" b="1" dirty="0">
                    <a:latin typeface="Arial" panose="020B0604020202020204" pitchFamily="34" charset="0"/>
                    <a:cs typeface="Arial" panose="020B0604020202020204" pitchFamily="34" charset="0"/>
                  </a:rPr>
                  <a:t>)</a:t>
                </a:r>
              </a:p>
            </p:txBody>
          </p:sp>
        </mc:Choice>
        <mc:Fallback xmlns="">
          <p:sp>
            <p:nvSpPr>
              <p:cNvPr id="4" name="TextBox 3">
                <a:extLst>
                  <a:ext uri="{FF2B5EF4-FFF2-40B4-BE49-F238E27FC236}">
                    <a16:creationId xmlns:a16="http://schemas.microsoft.com/office/drawing/2014/main" id="{3CA76826-7828-1565-32BE-2633739F325B}"/>
                  </a:ext>
                </a:extLst>
              </p:cNvPr>
              <p:cNvSpPr txBox="1">
                <a:spLocks noRot="1" noChangeAspect="1" noMove="1" noResize="1" noEditPoints="1" noAdjustHandles="1" noChangeArrowheads="1" noChangeShapeType="1" noTextEdit="1"/>
              </p:cNvSpPr>
              <p:nvPr/>
            </p:nvSpPr>
            <p:spPr>
              <a:xfrm>
                <a:off x="223934" y="185986"/>
                <a:ext cx="4684296" cy="523220"/>
              </a:xfrm>
              <a:prstGeom prst="rect">
                <a:avLst/>
              </a:prstGeom>
              <a:blipFill>
                <a:blip r:embed="rId2"/>
                <a:stretch>
                  <a:fillRect l="-2734" t="-12941" r="-2214"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D87648-9D7B-0FF2-589A-1E16EB524386}"/>
                  </a:ext>
                </a:extLst>
              </p:cNvPr>
              <p:cNvSpPr txBox="1"/>
              <p:nvPr/>
            </p:nvSpPr>
            <p:spPr>
              <a:xfrm>
                <a:off x="571463" y="984379"/>
                <a:ext cx="5787290"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𝑑</m:t>
                    </m:r>
                  </m:oMath>
                </a14:m>
                <a:r>
                  <a:rPr lang="en-US" sz="2400" dirty="0">
                    <a:latin typeface="Arial" panose="020B0604020202020204" pitchFamily="34" charset="0"/>
                    <a:cs typeface="Arial" panose="020B0604020202020204" pitchFamily="34" charset="0"/>
                  </a:rPr>
                  <a:t> = Probability of two genotypes are IBD.</a:t>
                </a:r>
              </a:p>
            </p:txBody>
          </p:sp>
        </mc:Choice>
        <mc:Fallback xmlns="">
          <p:sp>
            <p:nvSpPr>
              <p:cNvPr id="5" name="TextBox 4">
                <a:extLst>
                  <a:ext uri="{FF2B5EF4-FFF2-40B4-BE49-F238E27FC236}">
                    <a16:creationId xmlns:a16="http://schemas.microsoft.com/office/drawing/2014/main" id="{2AD87648-9D7B-0FF2-589A-1E16EB524386}"/>
                  </a:ext>
                </a:extLst>
              </p:cNvPr>
              <p:cNvSpPr txBox="1">
                <a:spLocks noRot="1" noChangeAspect="1" noMove="1" noResize="1" noEditPoints="1" noAdjustHandles="1" noChangeArrowheads="1" noChangeShapeType="1" noTextEdit="1"/>
              </p:cNvSpPr>
              <p:nvPr/>
            </p:nvSpPr>
            <p:spPr>
              <a:xfrm>
                <a:off x="571463" y="984379"/>
                <a:ext cx="5787290" cy="461665"/>
              </a:xfrm>
              <a:prstGeom prst="rect">
                <a:avLst/>
              </a:prstGeom>
              <a:blipFill>
                <a:blip r:embed="rId3"/>
                <a:stretch>
                  <a:fillRect l="-316" t="-9211" r="-632" b="-3026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A789B0DB-4E8C-C718-B678-51F08D4C8BE8}"/>
              </a:ext>
            </a:extLst>
          </p:cNvPr>
          <p:cNvSpPr/>
          <p:nvPr/>
        </p:nvSpPr>
        <p:spPr>
          <a:xfrm>
            <a:off x="115699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p</a:t>
            </a:r>
          </a:p>
        </p:txBody>
      </p:sp>
      <p:sp>
        <p:nvSpPr>
          <p:cNvPr id="7" name="Oval 6">
            <a:extLst>
              <a:ext uri="{FF2B5EF4-FFF2-40B4-BE49-F238E27FC236}">
                <a16:creationId xmlns:a16="http://schemas.microsoft.com/office/drawing/2014/main" id="{E2F3674A-DD63-EADB-04ED-864333C14676}"/>
              </a:ext>
            </a:extLst>
          </p:cNvPr>
          <p:cNvSpPr/>
          <p:nvPr/>
        </p:nvSpPr>
        <p:spPr>
          <a:xfrm>
            <a:off x="262003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q</a:t>
            </a:r>
          </a:p>
        </p:txBody>
      </p:sp>
      <p:sp>
        <p:nvSpPr>
          <p:cNvPr id="8" name="Oval 7">
            <a:extLst>
              <a:ext uri="{FF2B5EF4-FFF2-40B4-BE49-F238E27FC236}">
                <a16:creationId xmlns:a16="http://schemas.microsoft.com/office/drawing/2014/main" id="{F95834ED-655B-E10C-643F-BA49DE9D6E70}"/>
              </a:ext>
            </a:extLst>
          </p:cNvPr>
          <p:cNvSpPr/>
          <p:nvPr/>
        </p:nvSpPr>
        <p:spPr>
          <a:xfrm>
            <a:off x="188851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Arial" panose="020B0604020202020204" pitchFamily="34" charset="0"/>
                <a:cs typeface="Arial" panose="020B0604020202020204" pitchFamily="34" charset="0"/>
              </a:rPr>
              <a:t>i</a:t>
            </a:r>
            <a:endParaRPr lang="en-US" sz="24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14EA6F-C04F-C8CF-EA27-409FA8ACCE45}"/>
                  </a:ext>
                </a:extLst>
              </p:cNvPr>
              <p:cNvSpPr txBox="1"/>
              <p:nvPr/>
            </p:nvSpPr>
            <p:spPr>
              <a:xfrm>
                <a:off x="3187675" y="3918342"/>
                <a:ext cx="604396"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𝑖𝑗</m:t>
                          </m:r>
                        </m:sub>
                      </m:sSub>
                    </m:oMath>
                  </m:oMathPara>
                </a14:m>
                <a:endParaRPr lang="en-US" sz="3200" dirty="0">
                  <a:solidFill>
                    <a:srgbClr val="C00000"/>
                  </a:solidFill>
                </a:endParaRPr>
              </a:p>
            </p:txBody>
          </p:sp>
        </mc:Choice>
        <mc:Fallback xmlns="">
          <p:sp>
            <p:nvSpPr>
              <p:cNvPr id="11" name="TextBox 10">
                <a:extLst>
                  <a:ext uri="{FF2B5EF4-FFF2-40B4-BE49-F238E27FC236}">
                    <a16:creationId xmlns:a16="http://schemas.microsoft.com/office/drawing/2014/main" id="{F914EA6F-C04F-C8CF-EA27-409FA8ACCE45}"/>
                  </a:ext>
                </a:extLst>
              </p:cNvPr>
              <p:cNvSpPr txBox="1">
                <a:spLocks noRot="1" noChangeAspect="1" noMove="1" noResize="1" noEditPoints="1" noAdjustHandles="1" noChangeArrowheads="1" noChangeShapeType="1" noTextEdit="1"/>
              </p:cNvSpPr>
              <p:nvPr/>
            </p:nvSpPr>
            <p:spPr>
              <a:xfrm>
                <a:off x="3187675" y="3918342"/>
                <a:ext cx="604396" cy="532005"/>
              </a:xfrm>
              <a:prstGeom prst="rect">
                <a:avLst/>
              </a:prstGeom>
              <a:blipFill>
                <a:blip r:embed="rId4"/>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DA2C889C-8D7B-8530-184A-01FEF2401CD1}"/>
              </a:ext>
            </a:extLst>
          </p:cNvPr>
          <p:cNvCxnSpPr>
            <a:cxnSpLocks/>
            <a:stCxn id="6" idx="4"/>
            <a:endCxn id="8" idx="0"/>
          </p:cNvCxnSpPr>
          <p:nvPr/>
        </p:nvCxnSpPr>
        <p:spPr>
          <a:xfrm>
            <a:off x="152275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E6D3B2-844D-8AC1-7864-70C5B7659023}"/>
              </a:ext>
            </a:extLst>
          </p:cNvPr>
          <p:cNvCxnSpPr>
            <a:cxnSpLocks/>
            <a:stCxn id="7" idx="4"/>
            <a:endCxn id="8" idx="0"/>
          </p:cNvCxnSpPr>
          <p:nvPr/>
        </p:nvCxnSpPr>
        <p:spPr>
          <a:xfrm flipH="1">
            <a:off x="225427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A945F1-20F6-13D3-C303-ADA41C99AB5D}"/>
              </a:ext>
            </a:extLst>
          </p:cNvPr>
          <p:cNvSpPr/>
          <p:nvPr/>
        </p:nvSpPr>
        <p:spPr>
          <a:xfrm>
            <a:off x="371731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r</a:t>
            </a:r>
          </a:p>
        </p:txBody>
      </p:sp>
      <p:sp>
        <p:nvSpPr>
          <p:cNvPr id="16" name="Oval 15">
            <a:extLst>
              <a:ext uri="{FF2B5EF4-FFF2-40B4-BE49-F238E27FC236}">
                <a16:creationId xmlns:a16="http://schemas.microsoft.com/office/drawing/2014/main" id="{5106F8C4-BFC5-F813-B5BB-FA4FD6639699}"/>
              </a:ext>
            </a:extLst>
          </p:cNvPr>
          <p:cNvSpPr/>
          <p:nvPr/>
        </p:nvSpPr>
        <p:spPr>
          <a:xfrm>
            <a:off x="518035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s</a:t>
            </a:r>
          </a:p>
        </p:txBody>
      </p:sp>
      <p:sp>
        <p:nvSpPr>
          <p:cNvPr id="17" name="Oval 16">
            <a:extLst>
              <a:ext uri="{FF2B5EF4-FFF2-40B4-BE49-F238E27FC236}">
                <a16:creationId xmlns:a16="http://schemas.microsoft.com/office/drawing/2014/main" id="{D0C00396-C3ED-6D42-A7A0-4CBC4DB8A44D}"/>
              </a:ext>
            </a:extLst>
          </p:cNvPr>
          <p:cNvSpPr/>
          <p:nvPr/>
        </p:nvSpPr>
        <p:spPr>
          <a:xfrm>
            <a:off x="444883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j</a:t>
            </a:r>
          </a:p>
        </p:txBody>
      </p:sp>
      <p:cxnSp>
        <p:nvCxnSpPr>
          <p:cNvPr id="18" name="Straight Connector 17">
            <a:extLst>
              <a:ext uri="{FF2B5EF4-FFF2-40B4-BE49-F238E27FC236}">
                <a16:creationId xmlns:a16="http://schemas.microsoft.com/office/drawing/2014/main" id="{AA182F73-EA69-0D92-61B4-0EA7F90B6FA8}"/>
              </a:ext>
            </a:extLst>
          </p:cNvPr>
          <p:cNvCxnSpPr>
            <a:cxnSpLocks/>
            <a:stCxn id="14" idx="4"/>
            <a:endCxn id="17" idx="0"/>
          </p:cNvCxnSpPr>
          <p:nvPr/>
        </p:nvCxnSpPr>
        <p:spPr>
          <a:xfrm>
            <a:off x="408307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F6638B-6CA0-FD25-3C69-D78A025321D2}"/>
              </a:ext>
            </a:extLst>
          </p:cNvPr>
          <p:cNvCxnSpPr>
            <a:cxnSpLocks/>
            <a:stCxn id="16" idx="4"/>
            <a:endCxn id="17" idx="0"/>
          </p:cNvCxnSpPr>
          <p:nvPr/>
        </p:nvCxnSpPr>
        <p:spPr>
          <a:xfrm flipH="1">
            <a:off x="481459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F0B8D9A-B274-9EAF-4BA5-69F050EAE53C}"/>
              </a:ext>
            </a:extLst>
          </p:cNvPr>
          <p:cNvCxnSpPr>
            <a:cxnSpLocks/>
            <a:stCxn id="17" idx="2"/>
            <a:endCxn id="8" idx="6"/>
          </p:cNvCxnSpPr>
          <p:nvPr/>
        </p:nvCxnSpPr>
        <p:spPr>
          <a:xfrm flipH="1">
            <a:off x="2620037" y="4530324"/>
            <a:ext cx="18288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89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A76826-7828-1565-32BE-2633739F325B}"/>
                  </a:ext>
                </a:extLst>
              </p:cNvPr>
              <p:cNvSpPr txBox="1"/>
              <p:nvPr/>
            </p:nvSpPr>
            <p:spPr>
              <a:xfrm>
                <a:off x="223934" y="185986"/>
                <a:ext cx="468429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Coefficient of fraternity (</a:t>
                </a:r>
                <a14:m>
                  <m:oMath xmlns:m="http://schemas.openxmlformats.org/officeDocument/2006/math">
                    <m:r>
                      <a:rPr lang="en-US" sz="2800" b="1" i="1" smtClean="0">
                        <a:latin typeface="Cambria Math" panose="02040503050406030204" pitchFamily="18" charset="0"/>
                        <a:cs typeface="Arial" panose="020B0604020202020204" pitchFamily="34" charset="0"/>
                      </a:rPr>
                      <m:t>𝒅</m:t>
                    </m:r>
                  </m:oMath>
                </a14:m>
                <a:r>
                  <a:rPr lang="en-US" sz="2800" b="1" dirty="0">
                    <a:latin typeface="Arial" panose="020B0604020202020204" pitchFamily="34" charset="0"/>
                    <a:cs typeface="Arial" panose="020B0604020202020204" pitchFamily="34" charset="0"/>
                  </a:rPr>
                  <a:t>)</a:t>
                </a:r>
              </a:p>
            </p:txBody>
          </p:sp>
        </mc:Choice>
        <mc:Fallback xmlns="">
          <p:sp>
            <p:nvSpPr>
              <p:cNvPr id="4" name="TextBox 3">
                <a:extLst>
                  <a:ext uri="{FF2B5EF4-FFF2-40B4-BE49-F238E27FC236}">
                    <a16:creationId xmlns:a16="http://schemas.microsoft.com/office/drawing/2014/main" id="{3CA76826-7828-1565-32BE-2633739F325B}"/>
                  </a:ext>
                </a:extLst>
              </p:cNvPr>
              <p:cNvSpPr txBox="1">
                <a:spLocks noRot="1" noChangeAspect="1" noMove="1" noResize="1" noEditPoints="1" noAdjustHandles="1" noChangeArrowheads="1" noChangeShapeType="1" noTextEdit="1"/>
              </p:cNvSpPr>
              <p:nvPr/>
            </p:nvSpPr>
            <p:spPr>
              <a:xfrm>
                <a:off x="223934" y="185986"/>
                <a:ext cx="4684296" cy="523220"/>
              </a:xfrm>
              <a:prstGeom prst="rect">
                <a:avLst/>
              </a:prstGeom>
              <a:blipFill>
                <a:blip r:embed="rId2"/>
                <a:stretch>
                  <a:fillRect l="-2734" t="-12941" r="-2214"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AD87648-9D7B-0FF2-589A-1E16EB524386}"/>
                  </a:ext>
                </a:extLst>
              </p:cNvPr>
              <p:cNvSpPr txBox="1"/>
              <p:nvPr/>
            </p:nvSpPr>
            <p:spPr>
              <a:xfrm>
                <a:off x="571463" y="984379"/>
                <a:ext cx="5256695"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𝑑</m:t>
                    </m:r>
                  </m:oMath>
                </a14:m>
                <a:r>
                  <a:rPr lang="en-US" sz="2400" dirty="0">
                    <a:latin typeface="Arial" panose="020B0604020202020204" pitchFamily="34" charset="0"/>
                    <a:cs typeface="Arial" panose="020B0604020202020204" pitchFamily="34" charset="0"/>
                  </a:rPr>
                  <a:t> = Probability of two IBD genotypes.</a:t>
                </a:r>
              </a:p>
            </p:txBody>
          </p:sp>
        </mc:Choice>
        <mc:Fallback xmlns="">
          <p:sp>
            <p:nvSpPr>
              <p:cNvPr id="5" name="TextBox 4">
                <a:extLst>
                  <a:ext uri="{FF2B5EF4-FFF2-40B4-BE49-F238E27FC236}">
                    <a16:creationId xmlns:a16="http://schemas.microsoft.com/office/drawing/2014/main" id="{2AD87648-9D7B-0FF2-589A-1E16EB524386}"/>
                  </a:ext>
                </a:extLst>
              </p:cNvPr>
              <p:cNvSpPr txBox="1">
                <a:spLocks noRot="1" noChangeAspect="1" noMove="1" noResize="1" noEditPoints="1" noAdjustHandles="1" noChangeArrowheads="1" noChangeShapeType="1" noTextEdit="1"/>
              </p:cNvSpPr>
              <p:nvPr/>
            </p:nvSpPr>
            <p:spPr>
              <a:xfrm>
                <a:off x="571463" y="984379"/>
                <a:ext cx="5256695" cy="461665"/>
              </a:xfrm>
              <a:prstGeom prst="rect">
                <a:avLst/>
              </a:prstGeom>
              <a:blipFill>
                <a:blip r:embed="rId3"/>
                <a:stretch>
                  <a:fillRect l="-348" t="-9211" r="-928" b="-3026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A789B0DB-4E8C-C718-B678-51F08D4C8BE8}"/>
              </a:ext>
            </a:extLst>
          </p:cNvPr>
          <p:cNvSpPr/>
          <p:nvPr/>
        </p:nvSpPr>
        <p:spPr>
          <a:xfrm>
            <a:off x="115699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p</a:t>
            </a:r>
          </a:p>
        </p:txBody>
      </p:sp>
      <p:sp>
        <p:nvSpPr>
          <p:cNvPr id="7" name="Oval 6">
            <a:extLst>
              <a:ext uri="{FF2B5EF4-FFF2-40B4-BE49-F238E27FC236}">
                <a16:creationId xmlns:a16="http://schemas.microsoft.com/office/drawing/2014/main" id="{E2F3674A-DD63-EADB-04ED-864333C14676}"/>
              </a:ext>
            </a:extLst>
          </p:cNvPr>
          <p:cNvSpPr/>
          <p:nvPr/>
        </p:nvSpPr>
        <p:spPr>
          <a:xfrm>
            <a:off x="262003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q</a:t>
            </a:r>
          </a:p>
        </p:txBody>
      </p:sp>
      <p:sp>
        <p:nvSpPr>
          <p:cNvPr id="8" name="Oval 7">
            <a:extLst>
              <a:ext uri="{FF2B5EF4-FFF2-40B4-BE49-F238E27FC236}">
                <a16:creationId xmlns:a16="http://schemas.microsoft.com/office/drawing/2014/main" id="{F95834ED-655B-E10C-643F-BA49DE9D6E70}"/>
              </a:ext>
            </a:extLst>
          </p:cNvPr>
          <p:cNvSpPr/>
          <p:nvPr/>
        </p:nvSpPr>
        <p:spPr>
          <a:xfrm>
            <a:off x="188851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Arial" panose="020B0604020202020204" pitchFamily="34" charset="0"/>
                <a:cs typeface="Arial" panose="020B0604020202020204" pitchFamily="34" charset="0"/>
              </a:rPr>
              <a:t>i</a:t>
            </a:r>
            <a:endParaRPr lang="en-US" sz="24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14EA6F-C04F-C8CF-EA27-409FA8ACCE45}"/>
                  </a:ext>
                </a:extLst>
              </p:cNvPr>
              <p:cNvSpPr txBox="1"/>
              <p:nvPr/>
            </p:nvSpPr>
            <p:spPr>
              <a:xfrm>
                <a:off x="3187675" y="3918342"/>
                <a:ext cx="604396"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𝑖𝑗</m:t>
                          </m:r>
                        </m:sub>
                      </m:sSub>
                    </m:oMath>
                  </m:oMathPara>
                </a14:m>
                <a:endParaRPr lang="en-US" sz="3200" dirty="0">
                  <a:solidFill>
                    <a:srgbClr val="C00000"/>
                  </a:solidFill>
                </a:endParaRPr>
              </a:p>
            </p:txBody>
          </p:sp>
        </mc:Choice>
        <mc:Fallback xmlns="">
          <p:sp>
            <p:nvSpPr>
              <p:cNvPr id="11" name="TextBox 10">
                <a:extLst>
                  <a:ext uri="{FF2B5EF4-FFF2-40B4-BE49-F238E27FC236}">
                    <a16:creationId xmlns:a16="http://schemas.microsoft.com/office/drawing/2014/main" id="{F914EA6F-C04F-C8CF-EA27-409FA8ACCE45}"/>
                  </a:ext>
                </a:extLst>
              </p:cNvPr>
              <p:cNvSpPr txBox="1">
                <a:spLocks noRot="1" noChangeAspect="1" noMove="1" noResize="1" noEditPoints="1" noAdjustHandles="1" noChangeArrowheads="1" noChangeShapeType="1" noTextEdit="1"/>
              </p:cNvSpPr>
              <p:nvPr/>
            </p:nvSpPr>
            <p:spPr>
              <a:xfrm>
                <a:off x="3187675" y="3918342"/>
                <a:ext cx="604396" cy="532005"/>
              </a:xfrm>
              <a:prstGeom prst="rect">
                <a:avLst/>
              </a:prstGeom>
              <a:blipFill>
                <a:blip r:embed="rId4"/>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DA2C889C-8D7B-8530-184A-01FEF2401CD1}"/>
              </a:ext>
            </a:extLst>
          </p:cNvPr>
          <p:cNvCxnSpPr>
            <a:cxnSpLocks/>
            <a:stCxn id="6" idx="4"/>
            <a:endCxn id="8" idx="0"/>
          </p:cNvCxnSpPr>
          <p:nvPr/>
        </p:nvCxnSpPr>
        <p:spPr>
          <a:xfrm>
            <a:off x="152275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BE6D3B2-844D-8AC1-7864-70C5B7659023}"/>
              </a:ext>
            </a:extLst>
          </p:cNvPr>
          <p:cNvCxnSpPr>
            <a:cxnSpLocks/>
            <a:stCxn id="7" idx="4"/>
            <a:endCxn id="8" idx="0"/>
          </p:cNvCxnSpPr>
          <p:nvPr/>
        </p:nvCxnSpPr>
        <p:spPr>
          <a:xfrm flipH="1">
            <a:off x="225427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6A945F1-20F6-13D3-C303-ADA41C99AB5D}"/>
              </a:ext>
            </a:extLst>
          </p:cNvPr>
          <p:cNvSpPr/>
          <p:nvPr/>
        </p:nvSpPr>
        <p:spPr>
          <a:xfrm>
            <a:off x="371731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r</a:t>
            </a:r>
          </a:p>
        </p:txBody>
      </p:sp>
      <p:sp>
        <p:nvSpPr>
          <p:cNvPr id="16" name="Oval 15">
            <a:extLst>
              <a:ext uri="{FF2B5EF4-FFF2-40B4-BE49-F238E27FC236}">
                <a16:creationId xmlns:a16="http://schemas.microsoft.com/office/drawing/2014/main" id="{5106F8C4-BFC5-F813-B5BB-FA4FD6639699}"/>
              </a:ext>
            </a:extLst>
          </p:cNvPr>
          <p:cNvSpPr/>
          <p:nvPr/>
        </p:nvSpPr>
        <p:spPr>
          <a:xfrm>
            <a:off x="518035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s</a:t>
            </a:r>
          </a:p>
        </p:txBody>
      </p:sp>
      <p:sp>
        <p:nvSpPr>
          <p:cNvPr id="17" name="Oval 16">
            <a:extLst>
              <a:ext uri="{FF2B5EF4-FFF2-40B4-BE49-F238E27FC236}">
                <a16:creationId xmlns:a16="http://schemas.microsoft.com/office/drawing/2014/main" id="{D0C00396-C3ED-6D42-A7A0-4CBC4DB8A44D}"/>
              </a:ext>
            </a:extLst>
          </p:cNvPr>
          <p:cNvSpPr/>
          <p:nvPr/>
        </p:nvSpPr>
        <p:spPr>
          <a:xfrm>
            <a:off x="444883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j</a:t>
            </a:r>
          </a:p>
        </p:txBody>
      </p:sp>
      <p:cxnSp>
        <p:nvCxnSpPr>
          <p:cNvPr id="18" name="Straight Connector 17">
            <a:extLst>
              <a:ext uri="{FF2B5EF4-FFF2-40B4-BE49-F238E27FC236}">
                <a16:creationId xmlns:a16="http://schemas.microsoft.com/office/drawing/2014/main" id="{AA182F73-EA69-0D92-61B4-0EA7F90B6FA8}"/>
              </a:ext>
            </a:extLst>
          </p:cNvPr>
          <p:cNvCxnSpPr>
            <a:cxnSpLocks/>
            <a:stCxn id="14" idx="4"/>
            <a:endCxn id="17" idx="0"/>
          </p:cNvCxnSpPr>
          <p:nvPr/>
        </p:nvCxnSpPr>
        <p:spPr>
          <a:xfrm>
            <a:off x="408307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F6638B-6CA0-FD25-3C69-D78A025321D2}"/>
              </a:ext>
            </a:extLst>
          </p:cNvPr>
          <p:cNvCxnSpPr>
            <a:cxnSpLocks/>
            <a:stCxn id="16" idx="4"/>
            <a:endCxn id="17" idx="0"/>
          </p:cNvCxnSpPr>
          <p:nvPr/>
        </p:nvCxnSpPr>
        <p:spPr>
          <a:xfrm flipH="1">
            <a:off x="481459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F0B8D9A-B274-9EAF-4BA5-69F050EAE53C}"/>
              </a:ext>
            </a:extLst>
          </p:cNvPr>
          <p:cNvCxnSpPr>
            <a:cxnSpLocks/>
            <a:stCxn id="17" idx="2"/>
            <a:endCxn id="8" idx="6"/>
          </p:cNvCxnSpPr>
          <p:nvPr/>
        </p:nvCxnSpPr>
        <p:spPr>
          <a:xfrm flipH="1">
            <a:off x="2620037" y="4530324"/>
            <a:ext cx="18288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FA1749F-ED55-4F43-7E92-6DDD249AFB0E}"/>
              </a:ext>
            </a:extLst>
          </p:cNvPr>
          <p:cNvSpPr/>
          <p:nvPr/>
        </p:nvSpPr>
        <p:spPr>
          <a:xfrm>
            <a:off x="627763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p</a:t>
            </a:r>
          </a:p>
        </p:txBody>
      </p:sp>
      <p:sp>
        <p:nvSpPr>
          <p:cNvPr id="3" name="Oval 2">
            <a:extLst>
              <a:ext uri="{FF2B5EF4-FFF2-40B4-BE49-F238E27FC236}">
                <a16:creationId xmlns:a16="http://schemas.microsoft.com/office/drawing/2014/main" id="{0E2EF96F-72CD-DF71-CBA9-1C4BD88B8F04}"/>
              </a:ext>
            </a:extLst>
          </p:cNvPr>
          <p:cNvSpPr/>
          <p:nvPr/>
        </p:nvSpPr>
        <p:spPr>
          <a:xfrm>
            <a:off x="774067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q</a:t>
            </a:r>
          </a:p>
        </p:txBody>
      </p:sp>
      <p:sp>
        <p:nvSpPr>
          <p:cNvPr id="9" name="Oval 8">
            <a:extLst>
              <a:ext uri="{FF2B5EF4-FFF2-40B4-BE49-F238E27FC236}">
                <a16:creationId xmlns:a16="http://schemas.microsoft.com/office/drawing/2014/main" id="{AD8B328E-63DC-366E-7BDE-C9A9CBE7770D}"/>
              </a:ext>
            </a:extLst>
          </p:cNvPr>
          <p:cNvSpPr/>
          <p:nvPr/>
        </p:nvSpPr>
        <p:spPr>
          <a:xfrm>
            <a:off x="700915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Arial" panose="020B0604020202020204" pitchFamily="34" charset="0"/>
                <a:cs typeface="Arial" panose="020B0604020202020204" pitchFamily="34" charset="0"/>
              </a:rPr>
              <a:t>i</a:t>
            </a:r>
            <a:endParaRPr lang="en-US" sz="24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1BB4E6-FCC1-AD6B-EAEA-67148768F979}"/>
                  </a:ext>
                </a:extLst>
              </p:cNvPr>
              <p:cNvSpPr txBox="1"/>
              <p:nvPr/>
            </p:nvSpPr>
            <p:spPr>
              <a:xfrm>
                <a:off x="8308315" y="3918342"/>
                <a:ext cx="604396" cy="532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𝑑</m:t>
                          </m:r>
                        </m:e>
                        <m:sub>
                          <m:r>
                            <a:rPr lang="en-US" sz="3200" b="0" i="1" smtClean="0">
                              <a:solidFill>
                                <a:srgbClr val="C00000"/>
                              </a:solidFill>
                              <a:latin typeface="Cambria Math" panose="02040503050406030204" pitchFamily="18" charset="0"/>
                            </a:rPr>
                            <m:t>𝑖𝑗</m:t>
                          </m:r>
                        </m:sub>
                      </m:sSub>
                    </m:oMath>
                  </m:oMathPara>
                </a14:m>
                <a:endParaRPr lang="en-US" sz="3200" dirty="0">
                  <a:solidFill>
                    <a:srgbClr val="C00000"/>
                  </a:solidFill>
                </a:endParaRPr>
              </a:p>
            </p:txBody>
          </p:sp>
        </mc:Choice>
        <mc:Fallback xmlns="">
          <p:sp>
            <p:nvSpPr>
              <p:cNvPr id="10" name="TextBox 9">
                <a:extLst>
                  <a:ext uri="{FF2B5EF4-FFF2-40B4-BE49-F238E27FC236}">
                    <a16:creationId xmlns:a16="http://schemas.microsoft.com/office/drawing/2014/main" id="{FE1BB4E6-FCC1-AD6B-EAEA-67148768F979}"/>
                  </a:ext>
                </a:extLst>
              </p:cNvPr>
              <p:cNvSpPr txBox="1">
                <a:spLocks noRot="1" noChangeAspect="1" noMove="1" noResize="1" noEditPoints="1" noAdjustHandles="1" noChangeArrowheads="1" noChangeShapeType="1" noTextEdit="1"/>
              </p:cNvSpPr>
              <p:nvPr/>
            </p:nvSpPr>
            <p:spPr>
              <a:xfrm>
                <a:off x="8308315" y="3918342"/>
                <a:ext cx="604396" cy="532005"/>
              </a:xfrm>
              <a:prstGeom prst="rect">
                <a:avLst/>
              </a:prstGeom>
              <a:blipFill>
                <a:blip r:embed="rId4"/>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9CACBD6-514C-C881-3E09-FE25BD59C999}"/>
              </a:ext>
            </a:extLst>
          </p:cNvPr>
          <p:cNvCxnSpPr>
            <a:cxnSpLocks/>
            <a:stCxn id="2" idx="4"/>
            <a:endCxn id="9" idx="0"/>
          </p:cNvCxnSpPr>
          <p:nvPr/>
        </p:nvCxnSpPr>
        <p:spPr>
          <a:xfrm>
            <a:off x="664339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571C6A-8642-1411-C460-13B333806BEB}"/>
              </a:ext>
            </a:extLst>
          </p:cNvPr>
          <p:cNvCxnSpPr>
            <a:cxnSpLocks/>
            <a:stCxn id="3" idx="4"/>
            <a:endCxn id="9" idx="0"/>
          </p:cNvCxnSpPr>
          <p:nvPr/>
        </p:nvCxnSpPr>
        <p:spPr>
          <a:xfrm flipH="1">
            <a:off x="737491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C8EE23B-0A8C-2FCF-1ADB-C169524C26B1}"/>
              </a:ext>
            </a:extLst>
          </p:cNvPr>
          <p:cNvSpPr/>
          <p:nvPr/>
        </p:nvSpPr>
        <p:spPr>
          <a:xfrm>
            <a:off x="883795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r</a:t>
            </a:r>
          </a:p>
        </p:txBody>
      </p:sp>
      <p:sp>
        <p:nvSpPr>
          <p:cNvPr id="22" name="Oval 21">
            <a:extLst>
              <a:ext uri="{FF2B5EF4-FFF2-40B4-BE49-F238E27FC236}">
                <a16:creationId xmlns:a16="http://schemas.microsoft.com/office/drawing/2014/main" id="{AA9D1AE0-D825-12DB-DC2D-807DE96D0390}"/>
              </a:ext>
            </a:extLst>
          </p:cNvPr>
          <p:cNvSpPr/>
          <p:nvPr/>
        </p:nvSpPr>
        <p:spPr>
          <a:xfrm>
            <a:off x="10300997" y="251926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s</a:t>
            </a:r>
          </a:p>
        </p:txBody>
      </p:sp>
      <p:sp>
        <p:nvSpPr>
          <p:cNvPr id="23" name="Oval 22">
            <a:extLst>
              <a:ext uri="{FF2B5EF4-FFF2-40B4-BE49-F238E27FC236}">
                <a16:creationId xmlns:a16="http://schemas.microsoft.com/office/drawing/2014/main" id="{25D2AC70-1168-F589-077B-6F57BF4489C3}"/>
              </a:ext>
            </a:extLst>
          </p:cNvPr>
          <p:cNvSpPr/>
          <p:nvPr/>
        </p:nvSpPr>
        <p:spPr>
          <a:xfrm>
            <a:off x="9569477" y="4164564"/>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j</a:t>
            </a:r>
          </a:p>
        </p:txBody>
      </p:sp>
      <p:cxnSp>
        <p:nvCxnSpPr>
          <p:cNvPr id="25" name="Straight Connector 24">
            <a:extLst>
              <a:ext uri="{FF2B5EF4-FFF2-40B4-BE49-F238E27FC236}">
                <a16:creationId xmlns:a16="http://schemas.microsoft.com/office/drawing/2014/main" id="{0B3DF672-78D6-7201-997C-D02644287686}"/>
              </a:ext>
            </a:extLst>
          </p:cNvPr>
          <p:cNvCxnSpPr>
            <a:cxnSpLocks/>
            <a:stCxn id="20" idx="4"/>
            <a:endCxn id="23" idx="0"/>
          </p:cNvCxnSpPr>
          <p:nvPr/>
        </p:nvCxnSpPr>
        <p:spPr>
          <a:xfrm>
            <a:off x="920371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1764BE-BF28-4E78-CF75-A45B7E436756}"/>
              </a:ext>
            </a:extLst>
          </p:cNvPr>
          <p:cNvCxnSpPr>
            <a:cxnSpLocks/>
            <a:stCxn id="22" idx="4"/>
            <a:endCxn id="23" idx="0"/>
          </p:cNvCxnSpPr>
          <p:nvPr/>
        </p:nvCxnSpPr>
        <p:spPr>
          <a:xfrm flipH="1">
            <a:off x="9935237" y="3250786"/>
            <a:ext cx="731520" cy="913778"/>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2EE499-5A51-9456-D71B-FB614F09FDEA}"/>
              </a:ext>
            </a:extLst>
          </p:cNvPr>
          <p:cNvCxnSpPr>
            <a:cxnSpLocks/>
            <a:stCxn id="23" idx="2"/>
            <a:endCxn id="9" idx="6"/>
          </p:cNvCxnSpPr>
          <p:nvPr/>
        </p:nvCxnSpPr>
        <p:spPr>
          <a:xfrm flipH="1">
            <a:off x="7740677" y="4530324"/>
            <a:ext cx="182880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0B1A1213-CFA7-954B-F446-56A60F347D17}"/>
              </a:ext>
            </a:extLst>
          </p:cNvPr>
          <p:cNvSpPr/>
          <p:nvPr/>
        </p:nvSpPr>
        <p:spPr>
          <a:xfrm>
            <a:off x="1520890" y="1987420"/>
            <a:ext cx="2575249" cy="531845"/>
          </a:xfrm>
          <a:custGeom>
            <a:avLst/>
            <a:gdLst>
              <a:gd name="connsiteX0" fmla="*/ 0 w 2575249"/>
              <a:gd name="connsiteY0" fmla="*/ 531845 h 531845"/>
              <a:gd name="connsiteX1" fmla="*/ 1287624 w 2575249"/>
              <a:gd name="connsiteY1" fmla="*/ 0 h 531845"/>
              <a:gd name="connsiteX2" fmla="*/ 2575249 w 2575249"/>
              <a:gd name="connsiteY2" fmla="*/ 531845 h 531845"/>
            </a:gdLst>
            <a:ahLst/>
            <a:cxnLst>
              <a:cxn ang="0">
                <a:pos x="connsiteX0" y="connsiteY0"/>
              </a:cxn>
              <a:cxn ang="0">
                <a:pos x="connsiteX1" y="connsiteY1"/>
              </a:cxn>
              <a:cxn ang="0">
                <a:pos x="connsiteX2" y="connsiteY2"/>
              </a:cxn>
            </a:cxnLst>
            <a:rect l="l" t="t" r="r" b="b"/>
            <a:pathLst>
              <a:path w="2575249" h="531845">
                <a:moveTo>
                  <a:pt x="0" y="531845"/>
                </a:moveTo>
                <a:cubicBezTo>
                  <a:pt x="429208" y="265922"/>
                  <a:pt x="858416" y="0"/>
                  <a:pt x="1287624" y="0"/>
                </a:cubicBezTo>
                <a:cubicBezTo>
                  <a:pt x="1716832" y="0"/>
                  <a:pt x="2146040" y="265922"/>
                  <a:pt x="2575249" y="531845"/>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D150EAB-15CA-8DC2-7213-960608BF5A01}"/>
              </a:ext>
            </a:extLst>
          </p:cNvPr>
          <p:cNvSpPr/>
          <p:nvPr/>
        </p:nvSpPr>
        <p:spPr>
          <a:xfrm>
            <a:off x="2991394" y="1981199"/>
            <a:ext cx="2575249" cy="531845"/>
          </a:xfrm>
          <a:custGeom>
            <a:avLst/>
            <a:gdLst>
              <a:gd name="connsiteX0" fmla="*/ 0 w 2575249"/>
              <a:gd name="connsiteY0" fmla="*/ 531845 h 531845"/>
              <a:gd name="connsiteX1" fmla="*/ 1287624 w 2575249"/>
              <a:gd name="connsiteY1" fmla="*/ 0 h 531845"/>
              <a:gd name="connsiteX2" fmla="*/ 2575249 w 2575249"/>
              <a:gd name="connsiteY2" fmla="*/ 531845 h 531845"/>
            </a:gdLst>
            <a:ahLst/>
            <a:cxnLst>
              <a:cxn ang="0">
                <a:pos x="connsiteX0" y="connsiteY0"/>
              </a:cxn>
              <a:cxn ang="0">
                <a:pos x="connsiteX1" y="connsiteY1"/>
              </a:cxn>
              <a:cxn ang="0">
                <a:pos x="connsiteX2" y="connsiteY2"/>
              </a:cxn>
            </a:cxnLst>
            <a:rect l="l" t="t" r="r" b="b"/>
            <a:pathLst>
              <a:path w="2575249" h="531845">
                <a:moveTo>
                  <a:pt x="0" y="531845"/>
                </a:moveTo>
                <a:cubicBezTo>
                  <a:pt x="429208" y="265922"/>
                  <a:pt x="858416" y="0"/>
                  <a:pt x="1287624" y="0"/>
                </a:cubicBezTo>
                <a:cubicBezTo>
                  <a:pt x="1716832" y="0"/>
                  <a:pt x="2146040" y="265922"/>
                  <a:pt x="2575249" y="531845"/>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2DB5606-6309-67EA-64E2-6A06896C2BEC}"/>
                  </a:ext>
                </a:extLst>
              </p:cNvPr>
              <p:cNvSpPr txBox="1"/>
              <p:nvPr/>
            </p:nvSpPr>
            <p:spPr>
              <a:xfrm>
                <a:off x="2003878" y="1506067"/>
                <a:ext cx="613245"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𝑝𝑟</m:t>
                          </m:r>
                        </m:sub>
                      </m:sSub>
                    </m:oMath>
                  </m:oMathPara>
                </a14:m>
                <a:endParaRPr lang="en-US" sz="3200" dirty="0">
                  <a:solidFill>
                    <a:srgbClr val="C00000"/>
                  </a:solidFill>
                </a:endParaRPr>
              </a:p>
            </p:txBody>
          </p:sp>
        </mc:Choice>
        <mc:Fallback xmlns="">
          <p:sp>
            <p:nvSpPr>
              <p:cNvPr id="34" name="TextBox 33">
                <a:extLst>
                  <a:ext uri="{FF2B5EF4-FFF2-40B4-BE49-F238E27FC236}">
                    <a16:creationId xmlns:a16="http://schemas.microsoft.com/office/drawing/2014/main" id="{C2DB5606-6309-67EA-64E2-6A06896C2BEC}"/>
                  </a:ext>
                </a:extLst>
              </p:cNvPr>
              <p:cNvSpPr txBox="1">
                <a:spLocks noRot="1" noChangeAspect="1" noMove="1" noResize="1" noEditPoints="1" noAdjustHandles="1" noChangeArrowheads="1" noChangeShapeType="1" noTextEdit="1"/>
              </p:cNvSpPr>
              <p:nvPr/>
            </p:nvSpPr>
            <p:spPr>
              <a:xfrm>
                <a:off x="2003878" y="1506067"/>
                <a:ext cx="613245" cy="5304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F6E1F1E-CDFA-1B61-5BB2-86D87B6287DD}"/>
                  </a:ext>
                </a:extLst>
              </p:cNvPr>
              <p:cNvSpPr txBox="1"/>
              <p:nvPr/>
            </p:nvSpPr>
            <p:spPr>
              <a:xfrm>
                <a:off x="4579127" y="1511773"/>
                <a:ext cx="585866"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𝑞𝑠</m:t>
                          </m:r>
                        </m:sub>
                      </m:sSub>
                    </m:oMath>
                  </m:oMathPara>
                </a14:m>
                <a:endParaRPr lang="en-US" sz="3200" dirty="0">
                  <a:solidFill>
                    <a:srgbClr val="C00000"/>
                  </a:solidFill>
                </a:endParaRPr>
              </a:p>
            </p:txBody>
          </p:sp>
        </mc:Choice>
        <mc:Fallback xmlns="">
          <p:sp>
            <p:nvSpPr>
              <p:cNvPr id="35" name="TextBox 34">
                <a:extLst>
                  <a:ext uri="{FF2B5EF4-FFF2-40B4-BE49-F238E27FC236}">
                    <a16:creationId xmlns:a16="http://schemas.microsoft.com/office/drawing/2014/main" id="{1F6E1F1E-CDFA-1B61-5BB2-86D87B6287DD}"/>
                  </a:ext>
                </a:extLst>
              </p:cNvPr>
              <p:cNvSpPr txBox="1">
                <a:spLocks noRot="1" noChangeAspect="1" noMove="1" noResize="1" noEditPoints="1" noAdjustHandles="1" noChangeArrowheads="1" noChangeShapeType="1" noTextEdit="1"/>
              </p:cNvSpPr>
              <p:nvPr/>
            </p:nvSpPr>
            <p:spPr>
              <a:xfrm>
                <a:off x="4579127" y="1511773"/>
                <a:ext cx="585866" cy="530402"/>
              </a:xfrm>
              <a:prstGeom prst="rect">
                <a:avLst/>
              </a:prstGeom>
              <a:blipFill>
                <a:blip r:embed="rId6"/>
                <a:stretch>
                  <a:fillRect/>
                </a:stretch>
              </a:blipFill>
            </p:spPr>
            <p:txBody>
              <a:bodyPr/>
              <a:lstStyle/>
              <a:p>
                <a:r>
                  <a:rPr lang="en-US">
                    <a:noFill/>
                  </a:rPr>
                  <a:t> </a:t>
                </a:r>
              </a:p>
            </p:txBody>
          </p:sp>
        </mc:Fallback>
      </mc:AlternateContent>
      <p:sp>
        <p:nvSpPr>
          <p:cNvPr id="36" name="Freeform: Shape 35">
            <a:extLst>
              <a:ext uri="{FF2B5EF4-FFF2-40B4-BE49-F238E27FC236}">
                <a16:creationId xmlns:a16="http://schemas.microsoft.com/office/drawing/2014/main" id="{F084B94E-C752-7CCF-81AE-EFE60F56BA86}"/>
              </a:ext>
            </a:extLst>
          </p:cNvPr>
          <p:cNvSpPr/>
          <p:nvPr/>
        </p:nvSpPr>
        <p:spPr>
          <a:xfrm>
            <a:off x="6625357" y="1678887"/>
            <a:ext cx="4041400" cy="834157"/>
          </a:xfrm>
          <a:custGeom>
            <a:avLst/>
            <a:gdLst>
              <a:gd name="connsiteX0" fmla="*/ 0 w 2575249"/>
              <a:gd name="connsiteY0" fmla="*/ 531845 h 531845"/>
              <a:gd name="connsiteX1" fmla="*/ 1287624 w 2575249"/>
              <a:gd name="connsiteY1" fmla="*/ 0 h 531845"/>
              <a:gd name="connsiteX2" fmla="*/ 2575249 w 2575249"/>
              <a:gd name="connsiteY2" fmla="*/ 531845 h 531845"/>
            </a:gdLst>
            <a:ahLst/>
            <a:cxnLst>
              <a:cxn ang="0">
                <a:pos x="connsiteX0" y="connsiteY0"/>
              </a:cxn>
              <a:cxn ang="0">
                <a:pos x="connsiteX1" y="connsiteY1"/>
              </a:cxn>
              <a:cxn ang="0">
                <a:pos x="connsiteX2" y="connsiteY2"/>
              </a:cxn>
            </a:cxnLst>
            <a:rect l="l" t="t" r="r" b="b"/>
            <a:pathLst>
              <a:path w="2575249" h="531845">
                <a:moveTo>
                  <a:pt x="0" y="531845"/>
                </a:moveTo>
                <a:cubicBezTo>
                  <a:pt x="429208" y="265922"/>
                  <a:pt x="858416" y="0"/>
                  <a:pt x="1287624" y="0"/>
                </a:cubicBezTo>
                <a:cubicBezTo>
                  <a:pt x="1716832" y="0"/>
                  <a:pt x="2146040" y="265922"/>
                  <a:pt x="2575249" y="531845"/>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ADC7D19-60B9-830D-49CD-8BAEE7F1A55E}"/>
              </a:ext>
            </a:extLst>
          </p:cNvPr>
          <p:cNvSpPr/>
          <p:nvPr/>
        </p:nvSpPr>
        <p:spPr>
          <a:xfrm>
            <a:off x="8106437" y="2337008"/>
            <a:ext cx="1094169" cy="193347"/>
          </a:xfrm>
          <a:custGeom>
            <a:avLst/>
            <a:gdLst>
              <a:gd name="connsiteX0" fmla="*/ 0 w 2575249"/>
              <a:gd name="connsiteY0" fmla="*/ 531845 h 531845"/>
              <a:gd name="connsiteX1" fmla="*/ 1287624 w 2575249"/>
              <a:gd name="connsiteY1" fmla="*/ 0 h 531845"/>
              <a:gd name="connsiteX2" fmla="*/ 2575249 w 2575249"/>
              <a:gd name="connsiteY2" fmla="*/ 531845 h 531845"/>
            </a:gdLst>
            <a:ahLst/>
            <a:cxnLst>
              <a:cxn ang="0">
                <a:pos x="connsiteX0" y="connsiteY0"/>
              </a:cxn>
              <a:cxn ang="0">
                <a:pos x="connsiteX1" y="connsiteY1"/>
              </a:cxn>
              <a:cxn ang="0">
                <a:pos x="connsiteX2" y="connsiteY2"/>
              </a:cxn>
            </a:cxnLst>
            <a:rect l="l" t="t" r="r" b="b"/>
            <a:pathLst>
              <a:path w="2575249" h="531845">
                <a:moveTo>
                  <a:pt x="0" y="531845"/>
                </a:moveTo>
                <a:cubicBezTo>
                  <a:pt x="429208" y="265922"/>
                  <a:pt x="858416" y="0"/>
                  <a:pt x="1287624" y="0"/>
                </a:cubicBezTo>
                <a:cubicBezTo>
                  <a:pt x="1716832" y="0"/>
                  <a:pt x="2146040" y="265922"/>
                  <a:pt x="2575249" y="531845"/>
                </a:cubicBezTo>
              </a:path>
            </a:pathLst>
          </a:cu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08A1AFF-4668-D73A-5550-2DEBB5467497}"/>
                  </a:ext>
                </a:extLst>
              </p:cNvPr>
              <p:cNvSpPr txBox="1"/>
              <p:nvPr/>
            </p:nvSpPr>
            <p:spPr>
              <a:xfrm>
                <a:off x="8341710" y="1086608"/>
                <a:ext cx="595484"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𝑝𝑠</m:t>
                          </m:r>
                        </m:sub>
                      </m:sSub>
                    </m:oMath>
                  </m:oMathPara>
                </a14:m>
                <a:endParaRPr lang="en-US" sz="3200" dirty="0">
                  <a:solidFill>
                    <a:srgbClr val="C00000"/>
                  </a:solidFill>
                </a:endParaRPr>
              </a:p>
            </p:txBody>
          </p:sp>
        </mc:Choice>
        <mc:Fallback xmlns="">
          <p:sp>
            <p:nvSpPr>
              <p:cNvPr id="38" name="TextBox 37">
                <a:extLst>
                  <a:ext uri="{FF2B5EF4-FFF2-40B4-BE49-F238E27FC236}">
                    <a16:creationId xmlns:a16="http://schemas.microsoft.com/office/drawing/2014/main" id="{208A1AFF-4668-D73A-5550-2DEBB5467497}"/>
                  </a:ext>
                </a:extLst>
              </p:cNvPr>
              <p:cNvSpPr txBox="1">
                <a:spLocks noRot="1" noChangeAspect="1" noMove="1" noResize="1" noEditPoints="1" noAdjustHandles="1" noChangeArrowheads="1" noChangeShapeType="1" noTextEdit="1"/>
              </p:cNvSpPr>
              <p:nvPr/>
            </p:nvSpPr>
            <p:spPr>
              <a:xfrm>
                <a:off x="8341710" y="1086608"/>
                <a:ext cx="595484" cy="53040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52E3025-7652-B76C-C719-4CC5582EA699}"/>
                  </a:ext>
                </a:extLst>
              </p:cNvPr>
              <p:cNvSpPr txBox="1"/>
              <p:nvPr/>
            </p:nvSpPr>
            <p:spPr>
              <a:xfrm>
                <a:off x="8344429" y="1794802"/>
                <a:ext cx="603627" cy="530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𝑓</m:t>
                          </m:r>
                        </m:e>
                        <m:sub>
                          <m:r>
                            <a:rPr lang="en-US" sz="3200" b="0" i="1" smtClean="0">
                              <a:solidFill>
                                <a:srgbClr val="C00000"/>
                              </a:solidFill>
                              <a:latin typeface="Cambria Math" panose="02040503050406030204" pitchFamily="18" charset="0"/>
                            </a:rPr>
                            <m:t>𝑞𝑟</m:t>
                          </m:r>
                        </m:sub>
                      </m:sSub>
                    </m:oMath>
                  </m:oMathPara>
                </a14:m>
                <a:endParaRPr lang="en-US" sz="3200" dirty="0">
                  <a:solidFill>
                    <a:srgbClr val="C00000"/>
                  </a:solidFill>
                </a:endParaRPr>
              </a:p>
            </p:txBody>
          </p:sp>
        </mc:Choice>
        <mc:Fallback xmlns="">
          <p:sp>
            <p:nvSpPr>
              <p:cNvPr id="39" name="TextBox 38">
                <a:extLst>
                  <a:ext uri="{FF2B5EF4-FFF2-40B4-BE49-F238E27FC236}">
                    <a16:creationId xmlns:a16="http://schemas.microsoft.com/office/drawing/2014/main" id="{652E3025-7652-B76C-C719-4CC5582EA699}"/>
                  </a:ext>
                </a:extLst>
              </p:cNvPr>
              <p:cNvSpPr txBox="1">
                <a:spLocks noRot="1" noChangeAspect="1" noMove="1" noResize="1" noEditPoints="1" noAdjustHandles="1" noChangeArrowheads="1" noChangeShapeType="1" noTextEdit="1"/>
              </p:cNvSpPr>
              <p:nvPr/>
            </p:nvSpPr>
            <p:spPr>
              <a:xfrm>
                <a:off x="8344429" y="1794802"/>
                <a:ext cx="603627" cy="530402"/>
              </a:xfrm>
              <a:prstGeom prst="rect">
                <a:avLst/>
              </a:prstGeom>
              <a:blipFill>
                <a:blip r:embed="rId8"/>
                <a:stretch>
                  <a:fillRect/>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470C1558-EC31-3F53-7599-6786F220FA98}"/>
              </a:ext>
            </a:extLst>
          </p:cNvPr>
          <p:cNvSpPr txBox="1"/>
          <p:nvPr/>
        </p:nvSpPr>
        <p:spPr>
          <a:xfrm>
            <a:off x="571463" y="5540559"/>
            <a:ext cx="554190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Only possible if the parents are related.</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3423FDC-7553-D5D9-8C4F-7175433B7EF3}"/>
                  </a:ext>
                </a:extLst>
              </p:cNvPr>
              <p:cNvSpPr txBox="1"/>
              <p:nvPr/>
            </p:nvSpPr>
            <p:spPr>
              <a:xfrm>
                <a:off x="6479515" y="5222752"/>
                <a:ext cx="3657600" cy="1097280"/>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𝑑</m:t>
                          </m:r>
                        </m:e>
                        <m:sub>
                          <m:r>
                            <a:rPr lang="en-US" sz="2800" b="0" i="1" smtClean="0">
                              <a:solidFill>
                                <a:schemeClr val="bg1"/>
                              </a:solidFill>
                              <a:latin typeface="Cambria Math" panose="02040503050406030204" pitchFamily="18" charset="0"/>
                              <a:cs typeface="Arial" panose="020B0604020202020204" pitchFamily="34" charset="0"/>
                            </a:rPr>
                            <m:t>𝑖𝑗</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𝑝𝑟</m:t>
                          </m:r>
                        </m:sub>
                      </m:sSub>
                      <m:sSub>
                        <m:sSubPr>
                          <m:ctrlPr>
                            <a:rPr lang="en-US" sz="2800" b="0" i="1" smtClean="0">
                              <a:solidFill>
                                <a:schemeClr val="bg1"/>
                              </a:solidFill>
                              <a:latin typeface="Cambria Math" panose="02040503050406030204" pitchFamily="18" charset="0"/>
                              <a:cs typeface="Arial" panose="020B0604020202020204" pitchFamily="34" charset="0"/>
                            </a:rPr>
                          </m:ctrlPr>
                        </m:sSubPr>
                        <m:e>
                          <m:r>
                            <a:rPr lang="en-US" sz="2800" b="0" i="1" smtClean="0">
                              <a:solidFill>
                                <a:schemeClr val="bg1"/>
                              </a:solidFill>
                              <a:latin typeface="Cambria Math" panose="02040503050406030204" pitchFamily="18" charset="0"/>
                              <a:cs typeface="Arial" panose="020B0604020202020204" pitchFamily="34" charset="0"/>
                            </a:rPr>
                            <m:t>𝑓</m:t>
                          </m:r>
                        </m:e>
                        <m:sub>
                          <m:r>
                            <a:rPr lang="en-US" sz="2800" b="0" i="1" smtClean="0">
                              <a:solidFill>
                                <a:schemeClr val="bg1"/>
                              </a:solidFill>
                              <a:latin typeface="Cambria Math" panose="02040503050406030204" pitchFamily="18" charset="0"/>
                              <a:cs typeface="Arial" panose="020B0604020202020204" pitchFamily="34" charset="0"/>
                            </a:rPr>
                            <m:t>𝑞𝑠</m:t>
                          </m:r>
                        </m:sub>
                      </m:sSub>
                      <m:r>
                        <a:rPr lang="en-US" sz="2800" b="0" i="1" smtClean="0">
                          <a:solidFill>
                            <a:schemeClr val="bg1"/>
                          </a:solidFill>
                          <a:latin typeface="Cambria Math" panose="02040503050406030204" pitchFamily="18" charset="0"/>
                          <a:cs typeface="Arial" panose="020B0604020202020204" pitchFamily="34" charset="0"/>
                        </a:rPr>
                        <m:t>+</m:t>
                      </m:r>
                      <m:sSub>
                        <m:sSubPr>
                          <m:ctrlPr>
                            <a:rPr lang="en-US" sz="2800" i="1">
                              <a:solidFill>
                                <a:schemeClr val="bg1"/>
                              </a:solidFill>
                              <a:latin typeface="Cambria Math" panose="02040503050406030204" pitchFamily="18" charset="0"/>
                              <a:cs typeface="Arial" panose="020B0604020202020204" pitchFamily="34" charset="0"/>
                            </a:rPr>
                          </m:ctrlPr>
                        </m:sSubPr>
                        <m:e>
                          <m:r>
                            <a:rPr lang="en-US" sz="2800" i="1">
                              <a:solidFill>
                                <a:schemeClr val="bg1"/>
                              </a:solidFill>
                              <a:latin typeface="Cambria Math" panose="02040503050406030204" pitchFamily="18" charset="0"/>
                              <a:cs typeface="Arial" panose="020B0604020202020204" pitchFamily="34" charset="0"/>
                            </a:rPr>
                            <m:t>𝑓</m:t>
                          </m:r>
                        </m:e>
                        <m:sub>
                          <m:r>
                            <a:rPr lang="en-US" sz="2800" i="1">
                              <a:solidFill>
                                <a:schemeClr val="bg1"/>
                              </a:solidFill>
                              <a:latin typeface="Cambria Math" panose="02040503050406030204" pitchFamily="18" charset="0"/>
                              <a:cs typeface="Arial" panose="020B0604020202020204" pitchFamily="34" charset="0"/>
                            </a:rPr>
                            <m:t>𝑝</m:t>
                          </m:r>
                          <m:r>
                            <a:rPr lang="en-US" sz="2800" b="0" i="1" smtClean="0">
                              <a:solidFill>
                                <a:schemeClr val="bg1"/>
                              </a:solidFill>
                              <a:latin typeface="Cambria Math" panose="02040503050406030204" pitchFamily="18" charset="0"/>
                              <a:cs typeface="Arial" panose="020B0604020202020204" pitchFamily="34" charset="0"/>
                            </a:rPr>
                            <m:t>𝑠</m:t>
                          </m:r>
                        </m:sub>
                      </m:sSub>
                      <m:sSub>
                        <m:sSubPr>
                          <m:ctrlPr>
                            <a:rPr lang="en-US" sz="2800" i="1">
                              <a:solidFill>
                                <a:schemeClr val="bg1"/>
                              </a:solidFill>
                              <a:latin typeface="Cambria Math" panose="02040503050406030204" pitchFamily="18" charset="0"/>
                              <a:cs typeface="Arial" panose="020B0604020202020204" pitchFamily="34" charset="0"/>
                            </a:rPr>
                          </m:ctrlPr>
                        </m:sSubPr>
                        <m:e>
                          <m:r>
                            <a:rPr lang="en-US" sz="2800" i="1">
                              <a:solidFill>
                                <a:schemeClr val="bg1"/>
                              </a:solidFill>
                              <a:latin typeface="Cambria Math" panose="02040503050406030204" pitchFamily="18" charset="0"/>
                              <a:cs typeface="Arial" panose="020B0604020202020204" pitchFamily="34" charset="0"/>
                            </a:rPr>
                            <m:t>𝑓</m:t>
                          </m:r>
                        </m:e>
                        <m:sub>
                          <m:r>
                            <a:rPr lang="en-US" sz="2800" i="1">
                              <a:solidFill>
                                <a:schemeClr val="bg1"/>
                              </a:solidFill>
                              <a:latin typeface="Cambria Math" panose="02040503050406030204" pitchFamily="18" charset="0"/>
                              <a:cs typeface="Arial" panose="020B0604020202020204" pitchFamily="34" charset="0"/>
                            </a:rPr>
                            <m:t>𝑞</m:t>
                          </m:r>
                          <m:r>
                            <a:rPr lang="en-US" sz="2800" b="0" i="1" smtClean="0">
                              <a:solidFill>
                                <a:schemeClr val="bg1"/>
                              </a:solidFill>
                              <a:latin typeface="Cambria Math" panose="02040503050406030204" pitchFamily="18" charset="0"/>
                              <a:cs typeface="Arial" panose="020B0604020202020204" pitchFamily="34" charset="0"/>
                            </a:rPr>
                            <m:t>𝑟</m:t>
                          </m:r>
                        </m:sub>
                      </m:sSub>
                    </m:oMath>
                  </m:oMathPara>
                </a14:m>
                <a:endParaRPr lang="en-US" sz="2800" dirty="0">
                  <a:solidFill>
                    <a:schemeClr val="bg1"/>
                  </a:solidFill>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73423FDC-7553-D5D9-8C4F-7175433B7EF3}"/>
                  </a:ext>
                </a:extLst>
              </p:cNvPr>
              <p:cNvSpPr txBox="1">
                <a:spLocks noRot="1" noChangeAspect="1" noMove="1" noResize="1" noEditPoints="1" noAdjustHandles="1" noChangeArrowheads="1" noChangeShapeType="1" noTextEdit="1"/>
              </p:cNvSpPr>
              <p:nvPr/>
            </p:nvSpPr>
            <p:spPr>
              <a:xfrm>
                <a:off x="6479515" y="5222752"/>
                <a:ext cx="3657600" cy="109728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291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3065726126"/>
                  </p:ext>
                </p:extLst>
              </p:nvPr>
            </p:nvGraphicFramePr>
            <p:xfrm>
              <a:off x="6499700"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3710400173"/>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𝒅</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3065726126"/>
                  </p:ext>
                </p:extLst>
              </p:nvPr>
            </p:nvGraphicFramePr>
            <p:xfrm>
              <a:off x="6499700"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3710400173"/>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 t="-1887" r="-7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000" t="-1887" r="-6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87" t="-1887" r="-110596"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2727" t="-1887" r="-1212"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277781689"/>
                  </p:ext>
                </p:extLst>
              </p:nvPr>
            </p:nvGraphicFramePr>
            <p:xfrm>
              <a:off x="9343673"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2203199164"/>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𝒅</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277781689"/>
                  </p:ext>
                </p:extLst>
              </p:nvPr>
            </p:nvGraphicFramePr>
            <p:xfrm>
              <a:off x="9343673"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2203199164"/>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 t="-1887" r="-7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000" t="-1887" r="-6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887" t="-1887" r="-110596"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2727" t="-1887" r="-1212"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17" name="TextBox 16">
            <a:extLst>
              <a:ext uri="{FF2B5EF4-FFF2-40B4-BE49-F238E27FC236}">
                <a16:creationId xmlns:a16="http://schemas.microsoft.com/office/drawing/2014/main" id="{BFF61A57-AE57-3CCC-DF76-B5716B437011}"/>
              </a:ext>
            </a:extLst>
          </p:cNvPr>
          <p:cNvSpPr txBox="1"/>
          <p:nvPr/>
        </p:nvSpPr>
        <p:spPr>
          <a:xfrm>
            <a:off x="3450459" y="704088"/>
            <a:ext cx="2879781" cy="95866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1. Fill in the known and easy ones.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31390A-3D02-9D95-7CD6-AC192AF5D51F}"/>
                  </a:ext>
                </a:extLst>
              </p:cNvPr>
              <p:cNvSpPr txBox="1"/>
              <p:nvPr/>
            </p:nvSpPr>
            <p:spPr>
              <a:xfrm>
                <a:off x="3450459" y="3771467"/>
                <a:ext cx="3099017" cy="2380716"/>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With itself,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𝑑</m:t>
                        </m:r>
                      </m:e>
                      <m:sub>
                        <m:r>
                          <a:rPr lang="en-US" sz="2000" b="0" i="1" smtClean="0">
                            <a:solidFill>
                              <a:srgbClr val="C00000"/>
                            </a:solidFill>
                            <a:latin typeface="Cambria Math" panose="02040503050406030204" pitchFamily="18" charset="0"/>
                            <a:cs typeface="Arial" panose="020B0604020202020204" pitchFamily="34" charset="0"/>
                          </a:rPr>
                          <m:t>𝑖𝑖</m:t>
                        </m:r>
                      </m:sub>
                    </m:sSub>
                    <m:r>
                      <a:rPr lang="en-US" sz="2000" b="0" i="1" smtClean="0">
                        <a:solidFill>
                          <a:srgbClr val="C00000"/>
                        </a:solidFill>
                        <a:latin typeface="Cambria Math" panose="02040503050406030204" pitchFamily="18" charset="0"/>
                        <a:cs typeface="Arial" panose="020B0604020202020204" pitchFamily="34" charset="0"/>
                      </a:rPr>
                      <m:t>=1</m:t>
                    </m:r>
                  </m:oMath>
                </a14:m>
                <a:r>
                  <a:rPr lang="en-US" sz="2000" dirty="0">
                    <a:solidFill>
                      <a:srgbClr val="C00000"/>
                    </a:solidFill>
                    <a:latin typeface="Arial" panose="020B0604020202020204" pitchFamily="34" charset="0"/>
                    <a:cs typeface="Arial" panose="020B0604020202020204" pitchFamily="34" charset="0"/>
                  </a:rPr>
                  <a:t>.</a:t>
                </a:r>
              </a:p>
              <a:p>
                <a:pPr>
                  <a:lnSpc>
                    <a:spcPct val="150000"/>
                  </a:lnSpc>
                </a:pPr>
                <a:endParaRPr lang="en-US" sz="2000" dirty="0">
                  <a:solidFill>
                    <a:srgbClr val="C00000"/>
                  </a:solidFill>
                  <a:latin typeface="Arial" panose="020B0604020202020204" pitchFamily="34" charset="0"/>
                  <a:cs typeface="Arial" panose="020B0604020202020204" pitchFamily="34" charset="0"/>
                </a:endParaRPr>
              </a:p>
              <a:p>
                <a:pPr>
                  <a:lnSpc>
                    <a:spcPct val="150000"/>
                  </a:lnSpc>
                </a:pPr>
                <a:r>
                  <a:rPr lang="en-US" sz="2000" dirty="0">
                    <a:solidFill>
                      <a:srgbClr val="C00000"/>
                    </a:solidFill>
                    <a:latin typeface="Arial" panose="020B0604020202020204" pitchFamily="34" charset="0"/>
                    <a:cs typeface="Arial" panose="020B0604020202020204" pitchFamily="34" charset="0"/>
                  </a:rPr>
                  <a:t>Assume </a:t>
                </a: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𝑑</m:t>
                        </m:r>
                      </m:e>
                      <m:sub>
                        <m:r>
                          <a:rPr lang="en-US" sz="2000" b="0" i="1" smtClean="0">
                            <a:solidFill>
                              <a:srgbClr val="C00000"/>
                            </a:solidFill>
                            <a:latin typeface="Cambria Math" panose="02040503050406030204" pitchFamily="18" charset="0"/>
                            <a:cs typeface="Arial" panose="020B0604020202020204" pitchFamily="34" charset="0"/>
                          </a:rPr>
                          <m:t>𝑖𝑗</m:t>
                        </m:r>
                      </m:sub>
                    </m:sSub>
                    <m:r>
                      <a:rPr lang="en-US" sz="2000" b="0" i="1" smtClean="0">
                        <a:solidFill>
                          <a:srgbClr val="C00000"/>
                        </a:solidFill>
                        <a:latin typeface="Cambria Math" panose="02040503050406030204" pitchFamily="18" charset="0"/>
                        <a:cs typeface="Arial" panose="020B0604020202020204" pitchFamily="34" charset="0"/>
                      </a:rPr>
                      <m:t>=0</m:t>
                    </m:r>
                  </m:oMath>
                </a14:m>
                <a:r>
                  <a:rPr lang="en-US" sz="2000" dirty="0">
                    <a:solidFill>
                      <a:srgbClr val="C00000"/>
                    </a:solidFill>
                    <a:latin typeface="Arial" panose="020B0604020202020204" pitchFamily="34" charset="0"/>
                    <a:cs typeface="Arial" panose="020B0604020202020204" pitchFamily="34" charset="0"/>
                  </a:rPr>
                  <a:t> if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r>
                      <a:rPr lang="en-US" sz="2000" b="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m:t>
                    </m:r>
                    <m:r>
                      <a:rPr lang="en-US" sz="2000" b="0" i="1" smtClean="0">
                        <a:solidFill>
                          <a:srgbClr val="C00000"/>
                        </a:solidFill>
                        <a:latin typeface="Cambria Math" panose="02040503050406030204" pitchFamily="18" charset="0"/>
                        <a:ea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r>
                      <a:rPr lang="en-US" sz="2000" b="0" i="1" smtClean="0">
                        <a:solidFill>
                          <a:srgbClr val="C00000"/>
                        </a:solidFill>
                        <a:latin typeface="Cambria Math" panose="02040503050406030204" pitchFamily="18" charset="0"/>
                        <a:cs typeface="Arial" panose="020B0604020202020204" pitchFamily="34" charset="0"/>
                      </a:rPr>
                      <m:t>𝑖</m:t>
                    </m:r>
                    <m:r>
                      <a:rPr lang="en-US" sz="2000" b="0" i="1" smtClean="0">
                        <a:solidFill>
                          <a:srgbClr val="C00000"/>
                        </a:solidFill>
                        <a:latin typeface="Cambria Math" panose="02040503050406030204" pitchFamily="18" charset="0"/>
                        <a:cs typeface="Arial" panose="020B0604020202020204" pitchFamily="34" charset="0"/>
                      </a:rPr>
                      <m:t>/</m:t>
                    </m:r>
                    <m:r>
                      <a:rPr lang="en-US" sz="2000" b="0" i="1" smtClean="0">
                        <a:solidFill>
                          <a:srgbClr val="C00000"/>
                        </a:solidFill>
                        <a:latin typeface="Cambria Math" panose="02040503050406030204" pitchFamily="18" charset="0"/>
                        <a:cs typeface="Arial" panose="020B0604020202020204" pitchFamily="34" charset="0"/>
                      </a:rPr>
                      <m:t>𝑗</m:t>
                    </m:r>
                  </m:oMath>
                </a14:m>
                <a:r>
                  <a:rPr lang="en-US" sz="2000" dirty="0">
                    <a:solidFill>
                      <a:srgbClr val="C00000"/>
                    </a:solidFill>
                    <a:latin typeface="Arial" panose="020B0604020202020204" pitchFamily="34" charset="0"/>
                    <a:cs typeface="Arial" panose="020B0604020202020204" pitchFamily="34" charset="0"/>
                  </a:rPr>
                  <a:t> does not have known parents.</a:t>
                </a:r>
              </a:p>
            </p:txBody>
          </p:sp>
        </mc:Choice>
        <mc:Fallback xmlns="">
          <p:sp>
            <p:nvSpPr>
              <p:cNvPr id="18" name="TextBox 17">
                <a:extLst>
                  <a:ext uri="{FF2B5EF4-FFF2-40B4-BE49-F238E27FC236}">
                    <a16:creationId xmlns:a16="http://schemas.microsoft.com/office/drawing/2014/main" id="{C331390A-3D02-9D95-7CD6-AC192AF5D51F}"/>
                  </a:ext>
                </a:extLst>
              </p:cNvPr>
              <p:cNvSpPr txBox="1">
                <a:spLocks noRot="1" noChangeAspect="1" noMove="1" noResize="1" noEditPoints="1" noAdjustHandles="1" noChangeArrowheads="1" noChangeShapeType="1" noTextEdit="1"/>
              </p:cNvSpPr>
              <p:nvPr/>
            </p:nvSpPr>
            <p:spPr>
              <a:xfrm>
                <a:off x="3450459" y="3771467"/>
                <a:ext cx="3099017" cy="2380716"/>
              </a:xfrm>
              <a:prstGeom prst="rect">
                <a:avLst/>
              </a:prstGeom>
              <a:blipFill>
                <a:blip r:embed="rId4"/>
                <a:stretch>
                  <a:fillRect l="-1969" b="-3846"/>
                </a:stretch>
              </a:blipFill>
            </p:spPr>
            <p:txBody>
              <a:bodyPr/>
              <a:lstStyle/>
              <a:p>
                <a:r>
                  <a:rPr lang="en-US">
                    <a:noFill/>
                  </a:rPr>
                  <a:t> </a:t>
                </a:r>
              </a:p>
            </p:txBody>
          </p:sp>
        </mc:Fallback>
      </mc:AlternateContent>
    </p:spTree>
    <p:extLst>
      <p:ext uri="{BB962C8B-B14F-4D97-AF65-F5344CB8AC3E}">
        <p14:creationId xmlns:p14="http://schemas.microsoft.com/office/powerpoint/2010/main" val="3244797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grpSp>
        <p:nvGrpSpPr>
          <p:cNvPr id="69" name="Group 68">
            <a:extLst>
              <a:ext uri="{FF2B5EF4-FFF2-40B4-BE49-F238E27FC236}">
                <a16:creationId xmlns:a16="http://schemas.microsoft.com/office/drawing/2014/main" id="{0EE4F7A7-993D-B3A0-C77C-F4F2A2488EBC}"/>
              </a:ext>
            </a:extLst>
          </p:cNvPr>
          <p:cNvGrpSpPr/>
          <p:nvPr/>
        </p:nvGrpSpPr>
        <p:grpSpPr>
          <a:xfrm>
            <a:off x="440892" y="1051560"/>
            <a:ext cx="3657600" cy="5120640"/>
            <a:chOff x="440892" y="1051560"/>
            <a:chExt cx="3657600" cy="5120640"/>
          </a:xfrm>
        </p:grpSpPr>
        <p:cxnSp>
          <p:nvCxnSpPr>
            <p:cNvPr id="11" name="Straight Connector 10">
              <a:extLst>
                <a:ext uri="{FF2B5EF4-FFF2-40B4-BE49-F238E27FC236}">
                  <a16:creationId xmlns:a16="http://schemas.microsoft.com/office/drawing/2014/main" id="{EE0248A5-BF34-3396-2BB6-BC278BDE5F22}"/>
                </a:ext>
              </a:extLst>
            </p:cNvPr>
            <p:cNvCxnSpPr>
              <a:cxnSpLocks/>
              <a:stCxn id="43" idx="4"/>
              <a:endCxn id="46" idx="0"/>
            </p:cNvCxnSpPr>
            <p:nvPr/>
          </p:nvCxnSpPr>
          <p:spPr>
            <a:xfrm flipH="1">
              <a:off x="3001212" y="3244488"/>
              <a:ext cx="731520" cy="729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1FD554C-496C-3098-5218-506A55582951}"/>
                </a:ext>
              </a:extLst>
            </p:cNvPr>
            <p:cNvSpPr/>
            <p:nvPr/>
          </p:nvSpPr>
          <p:spPr>
            <a:xfrm>
              <a:off x="44089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31" name="Oval 30">
              <a:extLst>
                <a:ext uri="{FF2B5EF4-FFF2-40B4-BE49-F238E27FC236}">
                  <a16:creationId xmlns:a16="http://schemas.microsoft.com/office/drawing/2014/main" id="{5BBA4CC9-A20C-AF88-E999-15F6280BCE6C}"/>
                </a:ext>
              </a:extLst>
            </p:cNvPr>
            <p:cNvSpPr/>
            <p:nvPr/>
          </p:nvSpPr>
          <p:spPr>
            <a:xfrm>
              <a:off x="1903932" y="105156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32" name="Oval 31">
              <a:extLst>
                <a:ext uri="{FF2B5EF4-FFF2-40B4-BE49-F238E27FC236}">
                  <a16:creationId xmlns:a16="http://schemas.microsoft.com/office/drawing/2014/main" id="{2E6F0552-4C6D-098E-29EE-39E1313408CE}"/>
                </a:ext>
              </a:extLst>
            </p:cNvPr>
            <p:cNvSpPr/>
            <p:nvPr/>
          </p:nvSpPr>
          <p:spPr>
            <a:xfrm>
              <a:off x="44089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33" name="Oval 32">
              <a:extLst>
                <a:ext uri="{FF2B5EF4-FFF2-40B4-BE49-F238E27FC236}">
                  <a16:creationId xmlns:a16="http://schemas.microsoft.com/office/drawing/2014/main" id="{301D65EA-9726-E6DB-43F2-A96EB9294018}"/>
                </a:ext>
              </a:extLst>
            </p:cNvPr>
            <p:cNvSpPr/>
            <p:nvPr/>
          </p:nvSpPr>
          <p:spPr>
            <a:xfrm>
              <a:off x="1903932" y="251460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35" name="Straight Connector 34">
              <a:extLst>
                <a:ext uri="{FF2B5EF4-FFF2-40B4-BE49-F238E27FC236}">
                  <a16:creationId xmlns:a16="http://schemas.microsoft.com/office/drawing/2014/main" id="{9AF35C06-AA87-E1D2-4E47-40BCFAD5E743}"/>
                </a:ext>
              </a:extLst>
            </p:cNvPr>
            <p:cNvCxnSpPr>
              <a:cxnSpLocks/>
              <a:stCxn id="30" idx="4"/>
              <a:endCxn id="32" idx="0"/>
            </p:cNvCxnSpPr>
            <p:nvPr/>
          </p:nvCxnSpPr>
          <p:spPr>
            <a:xfrm>
              <a:off x="80665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0A2889-A95B-470F-0A22-927533E4DDF3}"/>
                </a:ext>
              </a:extLst>
            </p:cNvPr>
            <p:cNvCxnSpPr>
              <a:cxnSpLocks/>
              <a:stCxn id="30" idx="4"/>
              <a:endCxn id="33" idx="0"/>
            </p:cNvCxnSpPr>
            <p:nvPr/>
          </p:nvCxnSpPr>
          <p:spPr>
            <a:xfrm>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64293-C676-04D8-6D98-8B4AE9999A93}"/>
                </a:ext>
              </a:extLst>
            </p:cNvPr>
            <p:cNvCxnSpPr>
              <a:cxnSpLocks/>
              <a:stCxn id="31" idx="4"/>
              <a:endCxn id="32" idx="0"/>
            </p:cNvCxnSpPr>
            <p:nvPr/>
          </p:nvCxnSpPr>
          <p:spPr>
            <a:xfrm flipH="1">
              <a:off x="806652" y="1783080"/>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9738D4-868D-ABCA-E071-2F858A31E916}"/>
                </a:ext>
              </a:extLst>
            </p:cNvPr>
            <p:cNvCxnSpPr>
              <a:cxnSpLocks/>
              <a:stCxn id="31" idx="4"/>
              <a:endCxn id="33" idx="0"/>
            </p:cNvCxnSpPr>
            <p:nvPr/>
          </p:nvCxnSpPr>
          <p:spPr>
            <a:xfrm>
              <a:off x="2269692" y="1783080"/>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F750A041-BD0A-A21F-8C58-CC76252A4CBB}"/>
                </a:ext>
              </a:extLst>
            </p:cNvPr>
            <p:cNvSpPr/>
            <p:nvPr/>
          </p:nvSpPr>
          <p:spPr>
            <a:xfrm>
              <a:off x="3366972" y="251296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5</a:t>
              </a:r>
            </a:p>
          </p:txBody>
        </p:sp>
        <p:sp>
          <p:nvSpPr>
            <p:cNvPr id="44" name="Oval 43">
              <a:extLst>
                <a:ext uri="{FF2B5EF4-FFF2-40B4-BE49-F238E27FC236}">
                  <a16:creationId xmlns:a16="http://schemas.microsoft.com/office/drawing/2014/main" id="{6776271C-10A3-8D06-61A1-77CE304E3551}"/>
                </a:ext>
              </a:extLst>
            </p:cNvPr>
            <p:cNvSpPr/>
            <p:nvPr/>
          </p:nvSpPr>
          <p:spPr>
            <a:xfrm>
              <a:off x="1172412" y="397764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66EAF05B-1297-765C-70E8-DF1E93EB89C6}"/>
                </a:ext>
              </a:extLst>
            </p:cNvPr>
            <p:cNvSpPr/>
            <p:nvPr/>
          </p:nvSpPr>
          <p:spPr>
            <a:xfrm>
              <a:off x="2635452" y="3974376"/>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BE9A1242-F543-78D1-1569-6A0A51CD0C44}"/>
                </a:ext>
              </a:extLst>
            </p:cNvPr>
            <p:cNvSpPr/>
            <p:nvPr/>
          </p:nvSpPr>
          <p:spPr>
            <a:xfrm>
              <a:off x="1903932" y="5440680"/>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8</a:t>
              </a:r>
            </a:p>
          </p:txBody>
        </p:sp>
        <p:cxnSp>
          <p:nvCxnSpPr>
            <p:cNvPr id="53" name="Straight Connector 52">
              <a:extLst>
                <a:ext uri="{FF2B5EF4-FFF2-40B4-BE49-F238E27FC236}">
                  <a16:creationId xmlns:a16="http://schemas.microsoft.com/office/drawing/2014/main" id="{FB52619A-D5B3-4854-F8D3-F82D2EC6422E}"/>
                </a:ext>
              </a:extLst>
            </p:cNvPr>
            <p:cNvCxnSpPr>
              <a:cxnSpLocks/>
              <a:stCxn id="33" idx="4"/>
              <a:endCxn id="46" idx="0"/>
            </p:cNvCxnSpPr>
            <p:nvPr/>
          </p:nvCxnSpPr>
          <p:spPr>
            <a:xfrm>
              <a:off x="2269692" y="3246120"/>
              <a:ext cx="731520" cy="728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84C1BE-1F34-59A8-153E-8F76496C691A}"/>
                </a:ext>
              </a:extLst>
            </p:cNvPr>
            <p:cNvCxnSpPr>
              <a:cxnSpLocks/>
              <a:stCxn id="32" idx="4"/>
              <a:endCxn id="44" idx="0"/>
            </p:cNvCxnSpPr>
            <p:nvPr/>
          </p:nvCxnSpPr>
          <p:spPr>
            <a:xfrm>
              <a:off x="80665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77E5AB-C13B-7F7F-4337-E61AC3DB06D3}"/>
                </a:ext>
              </a:extLst>
            </p:cNvPr>
            <p:cNvCxnSpPr>
              <a:cxnSpLocks/>
              <a:stCxn id="33" idx="4"/>
              <a:endCxn id="44" idx="0"/>
            </p:cNvCxnSpPr>
            <p:nvPr/>
          </p:nvCxnSpPr>
          <p:spPr>
            <a:xfrm flipH="1">
              <a:off x="1538172" y="324612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AFDBF02-8F0F-1F29-4B38-7A192917648F}"/>
                </a:ext>
              </a:extLst>
            </p:cNvPr>
            <p:cNvCxnSpPr>
              <a:cxnSpLocks/>
              <a:stCxn id="44" idx="4"/>
              <a:endCxn id="47" idx="0"/>
            </p:cNvCxnSpPr>
            <p:nvPr/>
          </p:nvCxnSpPr>
          <p:spPr>
            <a:xfrm>
              <a:off x="1538172" y="4709160"/>
              <a:ext cx="73152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40726-5326-222C-1234-EE87090C6B79}"/>
                </a:ext>
              </a:extLst>
            </p:cNvPr>
            <p:cNvCxnSpPr>
              <a:cxnSpLocks/>
              <a:stCxn id="46" idx="4"/>
              <a:endCxn id="47" idx="0"/>
            </p:cNvCxnSpPr>
            <p:nvPr/>
          </p:nvCxnSpPr>
          <p:spPr>
            <a:xfrm flipH="1">
              <a:off x="2269692" y="4705896"/>
              <a:ext cx="731520" cy="7347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702456879"/>
                  </p:ext>
                </p:extLst>
              </p:nvPr>
            </p:nvGraphicFramePr>
            <p:xfrm>
              <a:off x="6499700"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3710400173"/>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𝒅</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Choice>
        <mc:Fallback xmlns="">
          <p:graphicFrame>
            <p:nvGraphicFramePr>
              <p:cNvPr id="71" name="Table 70">
                <a:extLst>
                  <a:ext uri="{FF2B5EF4-FFF2-40B4-BE49-F238E27FC236}">
                    <a16:creationId xmlns:a16="http://schemas.microsoft.com/office/drawing/2014/main" id="{16212736-5930-5F05-5AB0-E2455A5E9FF0}"/>
                  </a:ext>
                </a:extLst>
              </p:cNvPr>
              <p:cNvGraphicFramePr>
                <a:graphicFrameLocks noGrp="1"/>
              </p:cNvGraphicFramePr>
              <p:nvPr>
                <p:extLst>
                  <p:ext uri="{D42A27DB-BD31-4B8C-83A1-F6EECF244321}">
                    <p14:modId xmlns:p14="http://schemas.microsoft.com/office/powerpoint/2010/main" val="1702456879"/>
                  </p:ext>
                </p:extLst>
              </p:nvPr>
            </p:nvGraphicFramePr>
            <p:xfrm>
              <a:off x="6499700"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3710400173"/>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 t="-1887" r="-7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2000" t="-1887" r="-6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6887" t="-1887" r="-110596"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52727" t="-1887" r="-1212"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1455206"/>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3905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20982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11622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01539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rgbClr val="C00000"/>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648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3271031582"/>
                  </p:ext>
                </p:extLst>
              </p:nvPr>
            </p:nvGraphicFramePr>
            <p:xfrm>
              <a:off x="9343673"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2203199164"/>
                        </a:ext>
                      </a:extLst>
                    </a:gridCol>
                  </a:tblGrid>
                  <a:tr h="0">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𝒊</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𝒋</m:t>
                                </m:r>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𝒇</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b="1" i="1" smtClean="0">
                                        <a:solidFill>
                                          <a:schemeClr val="tx1"/>
                                        </a:solidFill>
                                        <a:latin typeface="Cambria Math" panose="02040503050406030204" pitchFamily="18" charset="0"/>
                                      </a:rPr>
                                      <m:t>𝒅</m:t>
                                    </m:r>
                                  </m:e>
                                  <m:sub>
                                    <m:r>
                                      <a:rPr lang="en-US" sz="1400" b="1" i="1" smtClean="0">
                                        <a:solidFill>
                                          <a:schemeClr val="tx1"/>
                                        </a:solidFill>
                                        <a:latin typeface="Cambria Math" panose="02040503050406030204" pitchFamily="18" charset="0"/>
                                      </a:rPr>
                                      <m:t>𝒊𝒋</m:t>
                                    </m:r>
                                  </m:sub>
                                </m:sSub>
                              </m:oMath>
                            </m:oMathPara>
                          </a14:m>
                          <a:endParaRPr 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4831324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Choice>
        <mc:Fallback xmlns="">
          <p:graphicFrame>
            <p:nvGraphicFramePr>
              <p:cNvPr id="72" name="Table 71">
                <a:extLst>
                  <a:ext uri="{FF2B5EF4-FFF2-40B4-BE49-F238E27FC236}">
                    <a16:creationId xmlns:a16="http://schemas.microsoft.com/office/drawing/2014/main" id="{EECCFE45-711E-5B39-A050-49F3541995D3}"/>
                  </a:ext>
                </a:extLst>
              </p:cNvPr>
              <p:cNvGraphicFramePr>
                <a:graphicFrameLocks noGrp="1"/>
              </p:cNvGraphicFramePr>
              <p:nvPr>
                <p:extLst>
                  <p:ext uri="{D42A27DB-BD31-4B8C-83A1-F6EECF244321}">
                    <p14:modId xmlns:p14="http://schemas.microsoft.com/office/powerpoint/2010/main" val="3271031582"/>
                  </p:ext>
                </p:extLst>
              </p:nvPr>
            </p:nvGraphicFramePr>
            <p:xfrm>
              <a:off x="9343673" y="709206"/>
              <a:ext cx="2529840" cy="5811393"/>
            </p:xfrm>
            <a:graphic>
              <a:graphicData uri="http://schemas.openxmlformats.org/drawingml/2006/table">
                <a:tbl>
                  <a:tblPr firstRow="1" bandRow="1">
                    <a:tableStyleId>{5C22544A-7EE6-4342-B048-85BDC9FD1C3A}</a:tableStyleId>
                  </a:tblPr>
                  <a:tblGrid>
                    <a:gridCol w="304800">
                      <a:extLst>
                        <a:ext uri="{9D8B030D-6E8A-4147-A177-3AD203B41FA5}">
                          <a16:colId xmlns:a16="http://schemas.microsoft.com/office/drawing/2014/main" val="3669882417"/>
                        </a:ext>
                      </a:extLst>
                    </a:gridCol>
                    <a:gridCol w="304800">
                      <a:extLst>
                        <a:ext uri="{9D8B030D-6E8A-4147-A177-3AD203B41FA5}">
                          <a16:colId xmlns:a16="http://schemas.microsoft.com/office/drawing/2014/main" val="1211674018"/>
                        </a:ext>
                      </a:extLst>
                    </a:gridCol>
                    <a:gridCol w="914400">
                      <a:extLst>
                        <a:ext uri="{9D8B030D-6E8A-4147-A177-3AD203B41FA5}">
                          <a16:colId xmlns:a16="http://schemas.microsoft.com/office/drawing/2014/main" val="4236841312"/>
                        </a:ext>
                      </a:extLst>
                    </a:gridCol>
                    <a:gridCol w="1005840">
                      <a:extLst>
                        <a:ext uri="{9D8B030D-6E8A-4147-A177-3AD203B41FA5}">
                          <a16:colId xmlns:a16="http://schemas.microsoft.com/office/drawing/2014/main" val="2203199164"/>
                        </a:ext>
                      </a:extLst>
                    </a:gridCol>
                  </a:tblGrid>
                  <a:tr h="324993">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0" t="-1887" r="-7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2000" t="-1887" r="-636000"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887" t="-1887" r="-110596" b="-171886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2727" t="-1887" r="-1212" b="-1718868"/>
                          </a:stretch>
                        </a:blipFill>
                      </a:tcPr>
                    </a:tc>
                    <a:extLst>
                      <a:ext uri="{0D108BD9-81ED-4DB2-BD59-A6C34878D82A}">
                        <a16:rowId xmlns:a16="http://schemas.microsoft.com/office/drawing/2014/main" val="154831324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588713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014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480741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93190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2772495"/>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26587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7833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712615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407806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367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945304"/>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0.1875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0271713"/>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9242180"/>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9386878"/>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0.125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536652"/>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0.140625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218271"/>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0.34375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accent5"/>
                              </a:solidFill>
                              <a:latin typeface="Arial" panose="020B0604020202020204" pitchFamily="34" charset="0"/>
                              <a:cs typeface="Arial" panose="020B0604020202020204" pitchFamily="34" charset="0"/>
                            </a:rPr>
                            <a:t>0.09375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3115819"/>
                      </a:ext>
                    </a:extLst>
                  </a:tr>
                  <a:tr h="304800">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0.59375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944725"/>
                      </a:ext>
                    </a:extLst>
                  </a:tr>
                </a:tbl>
              </a:graphicData>
            </a:graphic>
          </p:graphicFrame>
        </mc:Fallback>
      </mc:AlternateContent>
      <p:sp>
        <p:nvSpPr>
          <p:cNvPr id="17" name="TextBox 16">
            <a:extLst>
              <a:ext uri="{FF2B5EF4-FFF2-40B4-BE49-F238E27FC236}">
                <a16:creationId xmlns:a16="http://schemas.microsoft.com/office/drawing/2014/main" id="{BFF61A57-AE57-3CCC-DF76-B5716B437011}"/>
              </a:ext>
            </a:extLst>
          </p:cNvPr>
          <p:cNvSpPr txBox="1"/>
          <p:nvPr/>
        </p:nvSpPr>
        <p:spPr>
          <a:xfrm>
            <a:off x="3450459" y="704088"/>
            <a:ext cx="2879781" cy="958660"/>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2. Compute the rest with this formula.</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331390A-3D02-9D95-7CD6-AC192AF5D51F}"/>
                  </a:ext>
                </a:extLst>
              </p:cNvPr>
              <p:cNvSpPr txBox="1"/>
              <p:nvPr/>
            </p:nvSpPr>
            <p:spPr>
              <a:xfrm>
                <a:off x="3450460" y="3771467"/>
                <a:ext cx="2810382" cy="1420325"/>
              </a:xfrm>
              <a:prstGeom prst="rect">
                <a:avLst/>
              </a:prstGeom>
              <a:noFill/>
            </p:spPr>
            <p:txBody>
              <a:bodyPr wrap="square" rtlCol="0">
                <a:spAutoFit/>
              </a:bodyPr>
              <a:lstStyle/>
              <a:p>
                <a:pPr>
                  <a:lnSpc>
                    <a:spcPct val="150000"/>
                  </a:lnSpc>
                </a:pPr>
                <a:r>
                  <a:rPr lang="en-US" sz="2000" dirty="0">
                    <a:solidFill>
                      <a:srgbClr val="C00000"/>
                    </a:solidFill>
                    <a:latin typeface="Arial" panose="020B0604020202020204" pitchFamily="34" charset="0"/>
                    <a:cs typeface="Arial" panose="020B0604020202020204" pitchFamily="34" charset="0"/>
                  </a:rPr>
                  <a:t>e.g. </a:t>
                </a:r>
              </a:p>
              <a:p>
                <a:pPr>
                  <a:lnSpc>
                    <a:spcPct val="150000"/>
                  </a:lnSpc>
                </a:pP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𝑑</m:t>
                        </m:r>
                      </m:e>
                      <m:sub>
                        <m:r>
                          <a:rPr lang="en-US" sz="2000" b="0" i="1" smtClean="0">
                            <a:solidFill>
                              <a:srgbClr val="C00000"/>
                            </a:solidFill>
                            <a:latin typeface="Cambria Math" panose="02040503050406030204" pitchFamily="18" charset="0"/>
                            <a:cs typeface="Arial" panose="020B0604020202020204" pitchFamily="34" charset="0"/>
                          </a:rPr>
                          <m:t>34</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11</m:t>
                        </m:r>
                      </m:sub>
                    </m:sSub>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22</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1</m:t>
                        </m:r>
                        <m:r>
                          <a:rPr lang="en-US" sz="2000" b="0" i="1" smtClean="0">
                            <a:solidFill>
                              <a:srgbClr val="C00000"/>
                            </a:solidFill>
                            <a:latin typeface="Cambria Math" panose="02040503050406030204" pitchFamily="18" charset="0"/>
                            <a:cs typeface="Arial" panose="020B0604020202020204" pitchFamily="34" charset="0"/>
                          </a:rPr>
                          <m:t>2</m:t>
                        </m:r>
                      </m:sub>
                    </m:sSub>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2</m:t>
                        </m:r>
                        <m:r>
                          <a:rPr lang="en-US" sz="2000" b="0" i="1" smtClean="0">
                            <a:solidFill>
                              <a:srgbClr val="C00000"/>
                            </a:solidFill>
                            <a:latin typeface="Cambria Math" panose="02040503050406030204" pitchFamily="18" charset="0"/>
                            <a:cs typeface="Arial" panose="020B0604020202020204" pitchFamily="34" charset="0"/>
                          </a:rPr>
                          <m:t>1</m:t>
                        </m:r>
                      </m:sub>
                    </m:sSub>
                  </m:oMath>
                </a14:m>
                <a:r>
                  <a:rPr lang="en-US" sz="2000" dirty="0">
                    <a:solidFill>
                      <a:srgbClr val="C00000"/>
                    </a:solidFill>
                    <a:latin typeface="Arial" panose="020B0604020202020204" pitchFamily="34" charset="0"/>
                    <a:cs typeface="Arial" panose="020B0604020202020204" pitchFamily="34" charset="0"/>
                  </a:rPr>
                  <a:t> </a:t>
                </a:r>
              </a:p>
              <a:p>
                <a:pPr>
                  <a:lnSpc>
                    <a:spcPct val="150000"/>
                  </a:lnSpc>
                </a:pPr>
                <a14:m>
                  <m:oMath xmlns:m="http://schemas.openxmlformats.org/officeDocument/2006/math">
                    <m:sSub>
                      <m:sSubPr>
                        <m:ctrlPr>
                          <a:rPr lang="en-US" sz="200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𝑑</m:t>
                        </m:r>
                      </m:e>
                      <m:sub>
                        <m:r>
                          <a:rPr lang="en-US" sz="2000" b="0" i="1" smtClean="0">
                            <a:solidFill>
                              <a:srgbClr val="C00000"/>
                            </a:solidFill>
                            <a:latin typeface="Cambria Math" panose="02040503050406030204" pitchFamily="18" charset="0"/>
                            <a:cs typeface="Arial" panose="020B0604020202020204" pitchFamily="34" charset="0"/>
                          </a:rPr>
                          <m:t>36</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b="0" i="1" smtClean="0">
                            <a:solidFill>
                              <a:srgbClr val="C00000"/>
                            </a:solidFill>
                            <a:latin typeface="Cambria Math" panose="02040503050406030204" pitchFamily="18" charset="0"/>
                            <a:cs typeface="Arial" panose="020B0604020202020204" pitchFamily="34" charset="0"/>
                          </a:rPr>
                        </m:ctrlPr>
                      </m:sSubPr>
                      <m:e>
                        <m:r>
                          <a:rPr lang="en-US" sz="2000" b="0" i="1" smtClean="0">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13</m:t>
                        </m:r>
                      </m:sub>
                    </m:sSub>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24</m:t>
                        </m:r>
                      </m:sub>
                    </m:sSub>
                    <m:r>
                      <a:rPr lang="en-US" sz="2000" b="0" i="1" smtClean="0">
                        <a:solidFill>
                          <a:srgbClr val="C00000"/>
                        </a:solidFill>
                        <a:latin typeface="Cambria Math" panose="02040503050406030204" pitchFamily="18" charset="0"/>
                        <a:cs typeface="Arial" panose="020B0604020202020204" pitchFamily="34" charset="0"/>
                      </a:rPr>
                      <m:t>+</m:t>
                    </m:r>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b="0" i="1" smtClean="0">
                            <a:solidFill>
                              <a:srgbClr val="C00000"/>
                            </a:solidFill>
                            <a:latin typeface="Cambria Math" panose="02040503050406030204" pitchFamily="18" charset="0"/>
                            <a:cs typeface="Arial" panose="020B0604020202020204" pitchFamily="34" charset="0"/>
                          </a:rPr>
                          <m:t>14</m:t>
                        </m:r>
                      </m:sub>
                    </m:sSub>
                    <m:sSub>
                      <m:sSubPr>
                        <m:ctrlPr>
                          <a:rPr lang="en-US" sz="2000" i="1">
                            <a:solidFill>
                              <a:srgbClr val="C00000"/>
                            </a:solidFill>
                            <a:latin typeface="Cambria Math" panose="02040503050406030204" pitchFamily="18" charset="0"/>
                            <a:cs typeface="Arial" panose="020B0604020202020204" pitchFamily="34" charset="0"/>
                          </a:rPr>
                        </m:ctrlPr>
                      </m:sSubPr>
                      <m:e>
                        <m:r>
                          <a:rPr lang="en-US" sz="2000" i="1">
                            <a:solidFill>
                              <a:srgbClr val="C00000"/>
                            </a:solidFill>
                            <a:latin typeface="Cambria Math" panose="02040503050406030204" pitchFamily="18" charset="0"/>
                            <a:cs typeface="Arial" panose="020B0604020202020204" pitchFamily="34" charset="0"/>
                          </a:rPr>
                          <m:t>𝑓</m:t>
                        </m:r>
                      </m:e>
                      <m:sub>
                        <m:r>
                          <a:rPr lang="en-US" sz="2000" i="1">
                            <a:solidFill>
                              <a:srgbClr val="C00000"/>
                            </a:solidFill>
                            <a:latin typeface="Cambria Math" panose="02040503050406030204" pitchFamily="18" charset="0"/>
                            <a:cs typeface="Arial" panose="020B0604020202020204" pitchFamily="34" charset="0"/>
                          </a:rPr>
                          <m:t>2</m:t>
                        </m:r>
                        <m:r>
                          <a:rPr lang="en-US" sz="2000" b="0" i="1" smtClean="0">
                            <a:solidFill>
                              <a:srgbClr val="C00000"/>
                            </a:solidFill>
                            <a:latin typeface="Cambria Math" panose="02040503050406030204" pitchFamily="18" charset="0"/>
                            <a:cs typeface="Arial" panose="020B0604020202020204" pitchFamily="34" charset="0"/>
                          </a:rPr>
                          <m:t>3</m:t>
                        </m:r>
                      </m:sub>
                    </m:sSub>
                  </m:oMath>
                </a14:m>
                <a:r>
                  <a:rPr lang="en-US" sz="2000" dirty="0">
                    <a:solidFill>
                      <a:srgbClr val="C00000"/>
                    </a:solidFill>
                    <a:latin typeface="Arial" panose="020B0604020202020204" pitchFamily="34" charset="0"/>
                    <a:cs typeface="Arial" panose="020B0604020202020204" pitchFamily="34" charset="0"/>
                  </a:rPr>
                  <a:t> </a:t>
                </a:r>
              </a:p>
            </p:txBody>
          </p:sp>
        </mc:Choice>
        <mc:Fallback xmlns="">
          <p:sp>
            <p:nvSpPr>
              <p:cNvPr id="18" name="TextBox 17">
                <a:extLst>
                  <a:ext uri="{FF2B5EF4-FFF2-40B4-BE49-F238E27FC236}">
                    <a16:creationId xmlns:a16="http://schemas.microsoft.com/office/drawing/2014/main" id="{C331390A-3D02-9D95-7CD6-AC192AF5D51F}"/>
                  </a:ext>
                </a:extLst>
              </p:cNvPr>
              <p:cNvSpPr txBox="1">
                <a:spLocks noRot="1" noChangeAspect="1" noMove="1" noResize="1" noEditPoints="1" noAdjustHandles="1" noChangeArrowheads="1" noChangeShapeType="1" noTextEdit="1"/>
              </p:cNvSpPr>
              <p:nvPr/>
            </p:nvSpPr>
            <p:spPr>
              <a:xfrm>
                <a:off x="3450460" y="3771467"/>
                <a:ext cx="2810382" cy="1420325"/>
              </a:xfrm>
              <a:prstGeom prst="rect">
                <a:avLst/>
              </a:prstGeom>
              <a:blipFill>
                <a:blip r:embed="rId4"/>
                <a:stretch>
                  <a:fillRect l="-2169" b="-38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1E5B0A3-6FE7-159B-A63F-93CC04AB1D3C}"/>
                  </a:ext>
                </a:extLst>
              </p:cNvPr>
              <p:cNvSpPr txBox="1"/>
              <p:nvPr/>
            </p:nvSpPr>
            <p:spPr>
              <a:xfrm>
                <a:off x="3450459" y="1842149"/>
                <a:ext cx="2926080" cy="491417"/>
              </a:xfrm>
              <a:prstGeom prst="rect">
                <a:avLst/>
              </a:prstGeom>
              <a:solidFill>
                <a:schemeClr val="tx2"/>
              </a:solidFill>
            </p:spPr>
            <p:txBody>
              <a:bodyPr wrap="square"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𝑑</m:t>
                          </m:r>
                        </m:e>
                        <m:sub>
                          <m:r>
                            <a:rPr lang="en-US" sz="2400" b="0" i="1" smtClean="0">
                              <a:solidFill>
                                <a:schemeClr val="bg1"/>
                              </a:solidFill>
                              <a:latin typeface="Cambria Math" panose="02040503050406030204" pitchFamily="18" charset="0"/>
                              <a:cs typeface="Arial" panose="020B0604020202020204" pitchFamily="34" charset="0"/>
                            </a:rPr>
                            <m:t>𝑖𝑗</m:t>
                          </m:r>
                        </m:sub>
                      </m:sSub>
                      <m:r>
                        <a:rPr lang="en-US" sz="2400" b="0" i="1" smtClean="0">
                          <a:solidFill>
                            <a:schemeClr val="bg1"/>
                          </a:solidFill>
                          <a:latin typeface="Cambria Math" panose="02040503050406030204" pitchFamily="18" charset="0"/>
                          <a:cs typeface="Arial" panose="020B0604020202020204" pitchFamily="34" charset="0"/>
                        </a:rPr>
                        <m:t>=</m:t>
                      </m:r>
                      <m:sSub>
                        <m:sSubPr>
                          <m:ctrlPr>
                            <a:rPr lang="en-US" sz="2400" b="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𝑓</m:t>
                          </m:r>
                        </m:e>
                        <m:sub>
                          <m:r>
                            <a:rPr lang="en-US" sz="2400" b="0" i="1" smtClean="0">
                              <a:solidFill>
                                <a:schemeClr val="bg1"/>
                              </a:solidFill>
                              <a:latin typeface="Cambria Math" panose="02040503050406030204" pitchFamily="18" charset="0"/>
                              <a:cs typeface="Arial" panose="020B0604020202020204" pitchFamily="34" charset="0"/>
                            </a:rPr>
                            <m:t>𝑝𝑟</m:t>
                          </m:r>
                        </m:sub>
                      </m:sSub>
                      <m:sSub>
                        <m:sSubPr>
                          <m:ctrlPr>
                            <a:rPr lang="en-US" sz="2400" b="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𝑓</m:t>
                          </m:r>
                        </m:e>
                        <m:sub>
                          <m:r>
                            <a:rPr lang="en-US" sz="2400" b="0" i="1" smtClean="0">
                              <a:solidFill>
                                <a:schemeClr val="bg1"/>
                              </a:solidFill>
                              <a:latin typeface="Cambria Math" panose="02040503050406030204" pitchFamily="18" charset="0"/>
                              <a:cs typeface="Arial" panose="020B0604020202020204" pitchFamily="34" charset="0"/>
                            </a:rPr>
                            <m:t>𝑞𝑠</m:t>
                          </m:r>
                        </m:sub>
                      </m:sSub>
                      <m:r>
                        <a:rPr lang="en-US" sz="2400" b="0" i="1" smtClean="0">
                          <a:solidFill>
                            <a:schemeClr val="bg1"/>
                          </a:solidFill>
                          <a:latin typeface="Cambria Math" panose="02040503050406030204" pitchFamily="18" charset="0"/>
                          <a:cs typeface="Arial" panose="020B0604020202020204" pitchFamily="34" charset="0"/>
                        </a:rPr>
                        <m:t>+</m:t>
                      </m:r>
                      <m:sSub>
                        <m:sSubPr>
                          <m:ctrlPr>
                            <a:rPr lang="en-US" sz="2400" i="1">
                              <a:solidFill>
                                <a:schemeClr val="bg1"/>
                              </a:solidFill>
                              <a:latin typeface="Cambria Math" panose="02040503050406030204" pitchFamily="18" charset="0"/>
                              <a:cs typeface="Arial" panose="020B0604020202020204" pitchFamily="34" charset="0"/>
                            </a:rPr>
                          </m:ctrlPr>
                        </m:sSubPr>
                        <m:e>
                          <m:r>
                            <a:rPr lang="en-US" sz="2400" i="1">
                              <a:solidFill>
                                <a:schemeClr val="bg1"/>
                              </a:solidFill>
                              <a:latin typeface="Cambria Math" panose="02040503050406030204" pitchFamily="18" charset="0"/>
                              <a:cs typeface="Arial" panose="020B0604020202020204" pitchFamily="34" charset="0"/>
                            </a:rPr>
                            <m:t>𝑓</m:t>
                          </m:r>
                        </m:e>
                        <m:sub>
                          <m:r>
                            <a:rPr lang="en-US" sz="2400" i="1">
                              <a:solidFill>
                                <a:schemeClr val="bg1"/>
                              </a:solidFill>
                              <a:latin typeface="Cambria Math" panose="02040503050406030204" pitchFamily="18" charset="0"/>
                              <a:cs typeface="Arial" panose="020B0604020202020204" pitchFamily="34" charset="0"/>
                            </a:rPr>
                            <m:t>𝑝</m:t>
                          </m:r>
                          <m:r>
                            <a:rPr lang="en-US" sz="2400" b="0" i="1" smtClean="0">
                              <a:solidFill>
                                <a:schemeClr val="bg1"/>
                              </a:solidFill>
                              <a:latin typeface="Cambria Math" panose="02040503050406030204" pitchFamily="18" charset="0"/>
                              <a:cs typeface="Arial" panose="020B0604020202020204" pitchFamily="34" charset="0"/>
                            </a:rPr>
                            <m:t>𝑠</m:t>
                          </m:r>
                        </m:sub>
                      </m:sSub>
                      <m:sSub>
                        <m:sSubPr>
                          <m:ctrlPr>
                            <a:rPr lang="en-US" sz="2400" i="1">
                              <a:solidFill>
                                <a:schemeClr val="bg1"/>
                              </a:solidFill>
                              <a:latin typeface="Cambria Math" panose="02040503050406030204" pitchFamily="18" charset="0"/>
                              <a:cs typeface="Arial" panose="020B0604020202020204" pitchFamily="34" charset="0"/>
                            </a:rPr>
                          </m:ctrlPr>
                        </m:sSubPr>
                        <m:e>
                          <m:r>
                            <a:rPr lang="en-US" sz="2400" i="1">
                              <a:solidFill>
                                <a:schemeClr val="bg1"/>
                              </a:solidFill>
                              <a:latin typeface="Cambria Math" panose="02040503050406030204" pitchFamily="18" charset="0"/>
                              <a:cs typeface="Arial" panose="020B0604020202020204" pitchFamily="34" charset="0"/>
                            </a:rPr>
                            <m:t>𝑓</m:t>
                          </m:r>
                        </m:e>
                        <m:sub>
                          <m:r>
                            <a:rPr lang="en-US" sz="2400" i="1">
                              <a:solidFill>
                                <a:schemeClr val="bg1"/>
                              </a:solidFill>
                              <a:latin typeface="Cambria Math" panose="02040503050406030204" pitchFamily="18" charset="0"/>
                              <a:cs typeface="Arial" panose="020B0604020202020204" pitchFamily="34" charset="0"/>
                            </a:rPr>
                            <m:t>𝑞</m:t>
                          </m:r>
                          <m:r>
                            <a:rPr lang="en-US" sz="2400" b="0" i="1" smtClean="0">
                              <a:solidFill>
                                <a:schemeClr val="bg1"/>
                              </a:solidFill>
                              <a:latin typeface="Cambria Math" panose="02040503050406030204" pitchFamily="18" charset="0"/>
                              <a:cs typeface="Arial" panose="020B0604020202020204" pitchFamily="34" charset="0"/>
                            </a:rPr>
                            <m:t>𝑟</m:t>
                          </m:r>
                        </m:sub>
                      </m:sSub>
                    </m:oMath>
                  </m:oMathPara>
                </a14:m>
                <a:endParaRPr lang="en-US" sz="2400" dirty="0">
                  <a:solidFill>
                    <a:schemeClr val="bg1"/>
                  </a:solidFill>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F1E5B0A3-6FE7-159B-A63F-93CC04AB1D3C}"/>
                  </a:ext>
                </a:extLst>
              </p:cNvPr>
              <p:cNvSpPr txBox="1">
                <a:spLocks noRot="1" noChangeAspect="1" noMove="1" noResize="1" noEditPoints="1" noAdjustHandles="1" noChangeArrowheads="1" noChangeShapeType="1" noTextEdit="1"/>
              </p:cNvSpPr>
              <p:nvPr/>
            </p:nvSpPr>
            <p:spPr>
              <a:xfrm>
                <a:off x="3450459" y="1842149"/>
                <a:ext cx="2926080" cy="491417"/>
              </a:xfrm>
              <a:prstGeom prst="rect">
                <a:avLst/>
              </a:prstGeom>
              <a:blipFill>
                <a:blip r:embed="rId5"/>
                <a:stretch>
                  <a:fillRect b="-12346"/>
                </a:stretch>
              </a:blipFill>
            </p:spPr>
            <p:txBody>
              <a:bodyPr/>
              <a:lstStyle/>
              <a:p>
                <a:r>
                  <a:rPr lang="en-US">
                    <a:noFill/>
                  </a:rPr>
                  <a:t> </a:t>
                </a:r>
              </a:p>
            </p:txBody>
          </p:sp>
        </mc:Fallback>
      </mc:AlternateContent>
    </p:spTree>
    <p:extLst>
      <p:ext uri="{BB962C8B-B14F-4D97-AF65-F5344CB8AC3E}">
        <p14:creationId xmlns:p14="http://schemas.microsoft.com/office/powerpoint/2010/main" val="356399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006946-6787-6FAB-581A-98E356BB6451}"/>
                  </a:ext>
                </a:extLst>
              </p:cNvPr>
              <p:cNvSpPr txBox="1"/>
              <p:nvPr/>
            </p:nvSpPr>
            <p:spPr>
              <a:xfrm>
                <a:off x="223934" y="185986"/>
                <a:ext cx="556915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Some known values for </a:t>
                </a:r>
                <a14:m>
                  <m:oMath xmlns:m="http://schemas.openxmlformats.org/officeDocument/2006/math">
                    <m:r>
                      <a:rPr lang="en-US" sz="2800" b="1" i="1" smtClean="0">
                        <a:latin typeface="Cambria Math" panose="02040503050406030204" pitchFamily="18" charset="0"/>
                        <a:cs typeface="Arial" panose="020B0604020202020204" pitchFamily="34" charset="0"/>
                      </a:rPr>
                      <m:t>𝒇</m:t>
                    </m:r>
                  </m:oMath>
                </a14:m>
                <a:r>
                  <a:rPr lang="en-US" sz="2800" b="1" dirty="0">
                    <a:latin typeface="Arial" panose="020B0604020202020204" pitchFamily="34" charset="0"/>
                    <a:cs typeface="Arial" panose="020B0604020202020204" pitchFamily="34" charset="0"/>
                  </a:rPr>
                  <a:t> and </a:t>
                </a:r>
                <a14:m>
                  <m:oMath xmlns:m="http://schemas.openxmlformats.org/officeDocument/2006/math">
                    <m:r>
                      <a:rPr lang="en-US" sz="2800" b="1" i="1" smtClean="0">
                        <a:latin typeface="Cambria Math" panose="02040503050406030204" pitchFamily="18" charset="0"/>
                        <a:cs typeface="Arial" panose="020B0604020202020204" pitchFamily="34" charset="0"/>
                      </a:rPr>
                      <m:t>𝒅</m:t>
                    </m:r>
                  </m:oMath>
                </a14:m>
                <a:endParaRPr lang="en-US" sz="2800" b="1"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AD006946-6787-6FAB-581A-98E356BB6451}"/>
                  </a:ext>
                </a:extLst>
              </p:cNvPr>
              <p:cNvSpPr txBox="1">
                <a:spLocks noRot="1" noChangeAspect="1" noMove="1" noResize="1" noEditPoints="1" noAdjustHandles="1" noChangeArrowheads="1" noChangeShapeType="1" noTextEdit="1"/>
              </p:cNvSpPr>
              <p:nvPr/>
            </p:nvSpPr>
            <p:spPr>
              <a:xfrm>
                <a:off x="223934" y="185986"/>
                <a:ext cx="5569153" cy="523220"/>
              </a:xfrm>
              <a:prstGeom prst="rect">
                <a:avLst/>
              </a:prstGeom>
              <a:blipFill>
                <a:blip r:embed="rId2"/>
                <a:stretch>
                  <a:fillRect l="-2300" t="-12941"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1CA9FE1-3F03-8A51-FAA3-719202A43F6B}"/>
                  </a:ext>
                </a:extLst>
              </p:cNvPr>
              <p:cNvGraphicFramePr>
                <a:graphicFrameLocks noGrp="1"/>
              </p:cNvGraphicFramePr>
              <p:nvPr>
                <p:extLst>
                  <p:ext uri="{D42A27DB-BD31-4B8C-83A1-F6EECF244321}">
                    <p14:modId xmlns:p14="http://schemas.microsoft.com/office/powerpoint/2010/main" val="2294374140"/>
                  </p:ext>
                </p:extLst>
              </p:nvPr>
            </p:nvGraphicFramePr>
            <p:xfrm>
              <a:off x="2270997" y="1384827"/>
              <a:ext cx="5800785" cy="350139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498423049"/>
                        </a:ext>
                      </a:extLst>
                    </a:gridCol>
                    <a:gridCol w="1545726">
                      <a:extLst>
                        <a:ext uri="{9D8B030D-6E8A-4147-A177-3AD203B41FA5}">
                          <a16:colId xmlns:a16="http://schemas.microsoft.com/office/drawing/2014/main" val="183453621"/>
                        </a:ext>
                      </a:extLst>
                    </a:gridCol>
                    <a:gridCol w="1545726">
                      <a:extLst>
                        <a:ext uri="{9D8B030D-6E8A-4147-A177-3AD203B41FA5}">
                          <a16:colId xmlns:a16="http://schemas.microsoft.com/office/drawing/2014/main" val="2793758940"/>
                        </a:ext>
                      </a:extLst>
                    </a:gridCol>
                  </a:tblGrid>
                  <a:tr h="370840">
                    <a:tc>
                      <a:txBody>
                        <a:bodyPr/>
                        <a:lstStyle/>
                        <a:p>
                          <a:pPr>
                            <a:lnSpc>
                              <a:spcPct val="150000"/>
                            </a:lnSpc>
                          </a:pPr>
                          <a:r>
                            <a:rPr lang="en-US" sz="2400" b="1" dirty="0">
                              <a:solidFill>
                                <a:schemeClr val="tx1"/>
                              </a:solidFill>
                              <a:latin typeface="Arial" panose="020B0604020202020204" pitchFamily="34" charset="0"/>
                              <a:cs typeface="Arial" panose="020B0604020202020204" pitchFamily="34" charset="0"/>
                            </a:rPr>
                            <a:t>Relationship</a:t>
                          </a:r>
                        </a:p>
                      </a:txBody>
                      <a:tcP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cs typeface="Arial" panose="020B0604020202020204" pitchFamily="34" charset="0"/>
                                  </a:rPr>
                                  <m:t>𝒇</m:t>
                                </m:r>
                              </m:oMath>
                            </m:oMathPara>
                          </a14:m>
                          <a:endParaRPr lang="en-US" sz="2400" b="1" dirty="0">
                            <a:solidFill>
                              <a:schemeClr val="tx1"/>
                            </a:solidFill>
                            <a:latin typeface="Arial" panose="020B0604020202020204" pitchFamily="34" charset="0"/>
                            <a:cs typeface="Arial" panose="020B0604020202020204" pitchFamily="34" charset="0"/>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cs typeface="Arial" panose="020B0604020202020204" pitchFamily="34" charset="0"/>
                                  </a:rPr>
                                  <m:t>𝒅</m:t>
                                </m:r>
                              </m:oMath>
                            </m:oMathPara>
                          </a14:m>
                          <a:endParaRPr lang="en-US" sz="2400" b="1"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813597"/>
                      </a:ext>
                    </a:extLst>
                  </a:tr>
                  <a:tr h="370840">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Parent - progeny</a:t>
                          </a:r>
                        </a:p>
                      </a:txBody>
                      <a:tcPr>
                        <a:lnR w="12700" cmpd="sng">
                          <a:noFill/>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43106071"/>
                      </a:ext>
                    </a:extLst>
                  </a:tr>
                  <a:tr h="370840">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Half siblings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1/8</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778108604"/>
                      </a:ext>
                    </a:extLst>
                  </a:tr>
                  <a:tr h="370840">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Full siblings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676355798"/>
                      </a:ext>
                    </a:extLst>
                  </a:tr>
                  <a:tr h="370840">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First cousins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1/16</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4106579421"/>
                      </a:ext>
                    </a:extLst>
                  </a:tr>
                  <a:tr h="370840">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Monozygotic twins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1/2</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423316983"/>
                      </a:ext>
                    </a:extLst>
                  </a:tr>
                </a:tbl>
              </a:graphicData>
            </a:graphic>
          </p:graphicFrame>
        </mc:Choice>
        <mc:Fallback xmlns="">
          <p:graphicFrame>
            <p:nvGraphicFramePr>
              <p:cNvPr id="4" name="Table 3">
                <a:extLst>
                  <a:ext uri="{FF2B5EF4-FFF2-40B4-BE49-F238E27FC236}">
                    <a16:creationId xmlns:a16="http://schemas.microsoft.com/office/drawing/2014/main" id="{41CA9FE1-3F03-8A51-FAA3-719202A43F6B}"/>
                  </a:ext>
                </a:extLst>
              </p:cNvPr>
              <p:cNvGraphicFramePr>
                <a:graphicFrameLocks noGrp="1"/>
              </p:cNvGraphicFramePr>
              <p:nvPr>
                <p:extLst>
                  <p:ext uri="{D42A27DB-BD31-4B8C-83A1-F6EECF244321}">
                    <p14:modId xmlns:p14="http://schemas.microsoft.com/office/powerpoint/2010/main" val="2294374140"/>
                  </p:ext>
                </p:extLst>
              </p:nvPr>
            </p:nvGraphicFramePr>
            <p:xfrm>
              <a:off x="2270997" y="1384827"/>
              <a:ext cx="5800785" cy="350139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498423049"/>
                        </a:ext>
                      </a:extLst>
                    </a:gridCol>
                    <a:gridCol w="1545726">
                      <a:extLst>
                        <a:ext uri="{9D8B030D-6E8A-4147-A177-3AD203B41FA5}">
                          <a16:colId xmlns:a16="http://schemas.microsoft.com/office/drawing/2014/main" val="183453621"/>
                        </a:ext>
                      </a:extLst>
                    </a:gridCol>
                    <a:gridCol w="1545726">
                      <a:extLst>
                        <a:ext uri="{9D8B030D-6E8A-4147-A177-3AD203B41FA5}">
                          <a16:colId xmlns:a16="http://schemas.microsoft.com/office/drawing/2014/main" val="2793758940"/>
                        </a:ext>
                      </a:extLst>
                    </a:gridCol>
                  </a:tblGrid>
                  <a:tr h="640080">
                    <a:tc>
                      <a:txBody>
                        <a:bodyPr/>
                        <a:lstStyle/>
                        <a:p>
                          <a:pPr>
                            <a:lnSpc>
                              <a:spcPct val="150000"/>
                            </a:lnSpc>
                          </a:pPr>
                          <a:r>
                            <a:rPr lang="en-US" sz="2400" b="1" dirty="0">
                              <a:solidFill>
                                <a:schemeClr val="tx1"/>
                              </a:solidFill>
                              <a:latin typeface="Arial" panose="020B0604020202020204" pitchFamily="34" charset="0"/>
                              <a:cs typeface="Arial" panose="020B0604020202020204" pitchFamily="34" charset="0"/>
                            </a:rPr>
                            <a:t>Relationship</a:t>
                          </a:r>
                        </a:p>
                      </a:txBody>
                      <a:tcP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75591" t="-952" r="-100787" b="-470476"/>
                          </a:stretch>
                        </a:blipFill>
                      </a:tcPr>
                    </a:tc>
                    <a:tc>
                      <a:txBody>
                        <a:bodyPr/>
                        <a:lstStyle/>
                        <a:p>
                          <a:endParaRPr lang="en-US"/>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5591" t="-952" r="-787" b="-470476"/>
                          </a:stretch>
                        </a:blipFill>
                      </a:tcPr>
                    </a:tc>
                    <a:extLst>
                      <a:ext uri="{0D108BD9-81ED-4DB2-BD59-A6C34878D82A}">
                        <a16:rowId xmlns:a16="http://schemas.microsoft.com/office/drawing/2014/main" val="1999813597"/>
                      </a:ext>
                    </a:extLst>
                  </a:tr>
                  <a:tr h="572262">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Parent - progeny</a:t>
                          </a:r>
                        </a:p>
                      </a:txBody>
                      <a:tcPr>
                        <a:lnR w="12700" cmpd="sng">
                          <a:noFill/>
                        </a:lnR>
                        <a:lnT w="12700" cap="flat" cmpd="sng" algn="ctr">
                          <a:solidFill>
                            <a:schemeClr val="tx1"/>
                          </a:solidFill>
                          <a:prstDash val="solid"/>
                          <a:round/>
                          <a:headEnd type="none" w="med" len="med"/>
                          <a:tailEnd type="none" w="med" len="med"/>
                        </a:lnT>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43106071"/>
                      </a:ext>
                    </a:extLst>
                  </a:tr>
                  <a:tr h="572262">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Half siblings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1/8</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1778108604"/>
                      </a:ext>
                    </a:extLst>
                  </a:tr>
                  <a:tr h="572262">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Full siblings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1/4</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676355798"/>
                      </a:ext>
                    </a:extLst>
                  </a:tr>
                  <a:tr h="572262">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First cousins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1/16</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4106579421"/>
                      </a:ext>
                    </a:extLst>
                  </a:tr>
                  <a:tr h="572262">
                    <a:tc>
                      <a:txBody>
                        <a:bodyPr/>
                        <a:lstStyle/>
                        <a:p>
                          <a:pPr>
                            <a:lnSpc>
                              <a:spcPct val="150000"/>
                            </a:lnSpc>
                          </a:pPr>
                          <a:r>
                            <a:rPr lang="en-US" sz="2400" b="0" dirty="0">
                              <a:solidFill>
                                <a:schemeClr val="tx1"/>
                              </a:solidFill>
                              <a:latin typeface="Arial" panose="020B0604020202020204" pitchFamily="34" charset="0"/>
                              <a:cs typeface="Arial" panose="020B0604020202020204" pitchFamily="34" charset="0"/>
                            </a:rPr>
                            <a:t>Monozygotic twins</a:t>
                          </a:r>
                        </a:p>
                      </a:txBody>
                      <a:tcPr>
                        <a:lnR w="12700" cmpd="sng">
                          <a:noFill/>
                        </a:ln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1/2</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lnSpc>
                              <a:spcPct val="150000"/>
                            </a:lnSpc>
                          </a:pPr>
                          <a:r>
                            <a:rPr lang="en-US" sz="2400" b="0" dirty="0">
                              <a:solidFill>
                                <a:schemeClr val="tx1"/>
                              </a:solidFill>
                              <a:latin typeface="Arial" panose="020B0604020202020204" pitchFamily="34" charset="0"/>
                              <a:cs typeface="Arial" panose="020B0604020202020204" pitchFamily="34" charset="0"/>
                            </a:rPr>
                            <a:t>1</a:t>
                          </a:r>
                        </a:p>
                      </a:txBody>
                      <a:tcPr anchor="ctr">
                        <a:lnL w="12700" cap="flat" cmpd="sng" algn="ctr">
                          <a:noFill/>
                          <a:prstDash val="solid"/>
                          <a:round/>
                          <a:headEnd type="none" w="med" len="med"/>
                          <a:tailEnd type="none" w="med" len="med"/>
                        </a:lnL>
                        <a:noFill/>
                      </a:tcPr>
                    </a:tc>
                    <a:extLst>
                      <a:ext uri="{0D108BD9-81ED-4DB2-BD59-A6C34878D82A}">
                        <a16:rowId xmlns:a16="http://schemas.microsoft.com/office/drawing/2014/main" val="423316983"/>
                      </a:ext>
                    </a:extLst>
                  </a:tr>
                </a:tbl>
              </a:graphicData>
            </a:graphic>
          </p:graphicFrame>
        </mc:Fallback>
      </mc:AlternateContent>
      <p:sp>
        <p:nvSpPr>
          <p:cNvPr id="5" name="TextBox 4">
            <a:extLst>
              <a:ext uri="{FF2B5EF4-FFF2-40B4-BE49-F238E27FC236}">
                <a16:creationId xmlns:a16="http://schemas.microsoft.com/office/drawing/2014/main" id="{F894BC82-9C81-7C65-B388-E7305297253C}"/>
              </a:ext>
            </a:extLst>
          </p:cNvPr>
          <p:cNvSpPr txBox="1"/>
          <p:nvPr/>
        </p:nvSpPr>
        <p:spPr>
          <a:xfrm>
            <a:off x="2270997" y="5561838"/>
            <a:ext cx="593994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These values assume no inbreeding history.</a:t>
            </a:r>
            <a:endParaRPr lang="en-US" sz="2000" i="1" baseline="-2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979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49967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Applications of IBD</a:t>
            </a:r>
          </a:p>
        </p:txBody>
      </p:sp>
      <p:sp>
        <p:nvSpPr>
          <p:cNvPr id="3" name="TextBox 2">
            <a:extLst>
              <a:ext uri="{FF2B5EF4-FFF2-40B4-BE49-F238E27FC236}">
                <a16:creationId xmlns:a16="http://schemas.microsoft.com/office/drawing/2014/main" id="{4D365D02-4B07-CCBE-591A-6AD990CE86E1}"/>
              </a:ext>
            </a:extLst>
          </p:cNvPr>
          <p:cNvSpPr txBox="1"/>
          <p:nvPr/>
        </p:nvSpPr>
        <p:spPr>
          <a:xfrm>
            <a:off x="571463" y="984379"/>
            <a:ext cx="7258718" cy="3901837"/>
          </a:xfrm>
          <a:prstGeom prst="rect">
            <a:avLst/>
          </a:prstGeom>
          <a:noFill/>
        </p:spPr>
        <p:txBody>
          <a:bodyPr wrap="none" rtlCol="0">
            <a:spAutoFit/>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QTL linkage mapping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Marker genotype imputation and phasing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Genetic relationship matrix (GRM) calculation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Breeding and evolutionary history understanding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Population demographic inference</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Genealogy and ancestry identification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Forensics</a:t>
            </a:r>
          </a:p>
        </p:txBody>
      </p:sp>
    </p:spTree>
    <p:extLst>
      <p:ext uri="{BB962C8B-B14F-4D97-AF65-F5344CB8AC3E}">
        <p14:creationId xmlns:p14="http://schemas.microsoft.com/office/powerpoint/2010/main" val="229407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Diagonal Corners Rounded 79">
            <a:extLst>
              <a:ext uri="{FF2B5EF4-FFF2-40B4-BE49-F238E27FC236}">
                <a16:creationId xmlns:a16="http://schemas.microsoft.com/office/drawing/2014/main" id="{7962454A-9818-4B07-8FDC-4D0D6B4245C5}"/>
              </a:ext>
            </a:extLst>
          </p:cNvPr>
          <p:cNvSpPr/>
          <p:nvPr/>
        </p:nvSpPr>
        <p:spPr>
          <a:xfrm>
            <a:off x="854016" y="3214570"/>
            <a:ext cx="10636372" cy="3246101"/>
          </a:xfrm>
          <a:prstGeom prst="round2DiagRect">
            <a:avLst/>
          </a:prstGeom>
          <a:solidFill>
            <a:srgbClr val="FFFF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00507BB-4150-417B-9FA2-0C99A522D236}"/>
              </a:ext>
            </a:extLst>
          </p:cNvPr>
          <p:cNvSpPr txBox="1"/>
          <p:nvPr/>
        </p:nvSpPr>
        <p:spPr>
          <a:xfrm>
            <a:off x="3395329" y="1152626"/>
            <a:ext cx="161206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Genotype a bi-parental population</a:t>
            </a:r>
          </a:p>
        </p:txBody>
      </p:sp>
      <p:pic>
        <p:nvPicPr>
          <p:cNvPr id="11" name="Picture 10">
            <a:extLst>
              <a:ext uri="{FF2B5EF4-FFF2-40B4-BE49-F238E27FC236}">
                <a16:creationId xmlns:a16="http://schemas.microsoft.com/office/drawing/2014/main" id="{0D85FBA9-EF34-48C5-B6E7-56146CA25391}"/>
              </a:ext>
            </a:extLst>
          </p:cNvPr>
          <p:cNvPicPr>
            <a:picLocks noChangeAspect="1"/>
          </p:cNvPicPr>
          <p:nvPr/>
        </p:nvPicPr>
        <p:blipFill>
          <a:blip r:embed="rId2"/>
          <a:stretch>
            <a:fillRect/>
          </a:stretch>
        </p:blipFill>
        <p:spPr>
          <a:xfrm>
            <a:off x="182880" y="1098382"/>
            <a:ext cx="914400" cy="899720"/>
          </a:xfrm>
          <a:prstGeom prst="rect">
            <a:avLst/>
          </a:prstGeom>
        </p:spPr>
      </p:pic>
      <p:pic>
        <p:nvPicPr>
          <p:cNvPr id="12" name="Picture 11">
            <a:extLst>
              <a:ext uri="{FF2B5EF4-FFF2-40B4-BE49-F238E27FC236}">
                <a16:creationId xmlns:a16="http://schemas.microsoft.com/office/drawing/2014/main" id="{A855867B-7EE7-4F9C-9B3A-64383ED6C3CB}"/>
              </a:ext>
            </a:extLst>
          </p:cNvPr>
          <p:cNvPicPr>
            <a:picLocks noChangeAspect="1"/>
          </p:cNvPicPr>
          <p:nvPr/>
        </p:nvPicPr>
        <p:blipFill>
          <a:blip r:embed="rId2"/>
          <a:stretch>
            <a:fillRect/>
          </a:stretch>
        </p:blipFill>
        <p:spPr>
          <a:xfrm>
            <a:off x="902015" y="974090"/>
            <a:ext cx="822960" cy="809748"/>
          </a:xfrm>
          <a:prstGeom prst="rect">
            <a:avLst/>
          </a:prstGeom>
        </p:spPr>
      </p:pic>
      <p:pic>
        <p:nvPicPr>
          <p:cNvPr id="13" name="Picture 12">
            <a:extLst>
              <a:ext uri="{FF2B5EF4-FFF2-40B4-BE49-F238E27FC236}">
                <a16:creationId xmlns:a16="http://schemas.microsoft.com/office/drawing/2014/main" id="{666A718C-1F70-4A27-9E0D-9602AADE6FA6}"/>
              </a:ext>
            </a:extLst>
          </p:cNvPr>
          <p:cNvPicPr>
            <a:picLocks noChangeAspect="1"/>
          </p:cNvPicPr>
          <p:nvPr/>
        </p:nvPicPr>
        <p:blipFill>
          <a:blip r:embed="rId2"/>
          <a:stretch>
            <a:fillRect/>
          </a:stretch>
        </p:blipFill>
        <p:spPr>
          <a:xfrm>
            <a:off x="1663747" y="969014"/>
            <a:ext cx="1097280" cy="1079664"/>
          </a:xfrm>
          <a:prstGeom prst="rect">
            <a:avLst/>
          </a:prstGeom>
        </p:spPr>
      </p:pic>
      <p:pic>
        <p:nvPicPr>
          <p:cNvPr id="14" name="Picture 13">
            <a:extLst>
              <a:ext uri="{FF2B5EF4-FFF2-40B4-BE49-F238E27FC236}">
                <a16:creationId xmlns:a16="http://schemas.microsoft.com/office/drawing/2014/main" id="{57118544-79B5-48FD-B7DC-9BC60931A37E}"/>
              </a:ext>
            </a:extLst>
          </p:cNvPr>
          <p:cNvPicPr>
            <a:picLocks noChangeAspect="1"/>
          </p:cNvPicPr>
          <p:nvPr/>
        </p:nvPicPr>
        <p:blipFill>
          <a:blip r:embed="rId2"/>
          <a:stretch>
            <a:fillRect/>
          </a:stretch>
        </p:blipFill>
        <p:spPr>
          <a:xfrm>
            <a:off x="383546" y="2062895"/>
            <a:ext cx="640080" cy="629804"/>
          </a:xfrm>
          <a:prstGeom prst="rect">
            <a:avLst/>
          </a:prstGeom>
        </p:spPr>
      </p:pic>
      <p:pic>
        <p:nvPicPr>
          <p:cNvPr id="15" name="Picture 14">
            <a:extLst>
              <a:ext uri="{FF2B5EF4-FFF2-40B4-BE49-F238E27FC236}">
                <a16:creationId xmlns:a16="http://schemas.microsoft.com/office/drawing/2014/main" id="{183A63B0-108F-4EC0-8A56-3303EBCA95EA}"/>
              </a:ext>
            </a:extLst>
          </p:cNvPr>
          <p:cNvPicPr>
            <a:picLocks noChangeAspect="1"/>
          </p:cNvPicPr>
          <p:nvPr/>
        </p:nvPicPr>
        <p:blipFill>
          <a:blip r:embed="rId2"/>
          <a:stretch>
            <a:fillRect/>
          </a:stretch>
        </p:blipFill>
        <p:spPr>
          <a:xfrm>
            <a:off x="1116299" y="1661714"/>
            <a:ext cx="914400" cy="899720"/>
          </a:xfrm>
          <a:prstGeom prst="rect">
            <a:avLst/>
          </a:prstGeom>
        </p:spPr>
      </p:pic>
      <p:pic>
        <p:nvPicPr>
          <p:cNvPr id="16" name="Picture 15">
            <a:extLst>
              <a:ext uri="{FF2B5EF4-FFF2-40B4-BE49-F238E27FC236}">
                <a16:creationId xmlns:a16="http://schemas.microsoft.com/office/drawing/2014/main" id="{C8C8DFAF-E5C4-4E2A-8DD0-F4ABB84DDFFB}"/>
              </a:ext>
            </a:extLst>
          </p:cNvPr>
          <p:cNvPicPr>
            <a:picLocks noChangeAspect="1"/>
          </p:cNvPicPr>
          <p:nvPr/>
        </p:nvPicPr>
        <p:blipFill>
          <a:blip r:embed="rId2"/>
          <a:stretch>
            <a:fillRect/>
          </a:stretch>
        </p:blipFill>
        <p:spPr>
          <a:xfrm>
            <a:off x="2119755" y="2048678"/>
            <a:ext cx="731520" cy="719776"/>
          </a:xfrm>
          <a:prstGeom prst="rect">
            <a:avLst/>
          </a:prstGeom>
        </p:spPr>
      </p:pic>
      <p:pic>
        <p:nvPicPr>
          <p:cNvPr id="17" name="Picture 16">
            <a:extLst>
              <a:ext uri="{FF2B5EF4-FFF2-40B4-BE49-F238E27FC236}">
                <a16:creationId xmlns:a16="http://schemas.microsoft.com/office/drawing/2014/main" id="{54ADDA7A-DA54-4777-BCDD-A2FADCD26FDC}"/>
              </a:ext>
            </a:extLst>
          </p:cNvPr>
          <p:cNvPicPr>
            <a:picLocks noChangeAspect="1"/>
          </p:cNvPicPr>
          <p:nvPr/>
        </p:nvPicPr>
        <p:blipFill>
          <a:blip r:embed="rId2"/>
          <a:stretch>
            <a:fillRect/>
          </a:stretch>
        </p:blipFill>
        <p:spPr>
          <a:xfrm>
            <a:off x="2463128" y="1292543"/>
            <a:ext cx="914400" cy="899720"/>
          </a:xfrm>
          <a:prstGeom prst="rect">
            <a:avLst/>
          </a:prstGeom>
        </p:spPr>
      </p:pic>
      <p:sp>
        <p:nvSpPr>
          <p:cNvPr id="18" name="TextBox 17">
            <a:extLst>
              <a:ext uri="{FF2B5EF4-FFF2-40B4-BE49-F238E27FC236}">
                <a16:creationId xmlns:a16="http://schemas.microsoft.com/office/drawing/2014/main" id="{DA76165A-A01D-4E07-B9E6-22512A14CAC3}"/>
              </a:ext>
            </a:extLst>
          </p:cNvPr>
          <p:cNvSpPr txBox="1"/>
          <p:nvPr/>
        </p:nvSpPr>
        <p:spPr>
          <a:xfrm>
            <a:off x="5123223" y="1607015"/>
            <a:ext cx="2243962" cy="1200329"/>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ID1 A G C A</a:t>
            </a:r>
          </a:p>
          <a:p>
            <a:r>
              <a:rPr lang="en-US" sz="2400" dirty="0">
                <a:latin typeface="Courier New" panose="02070309020205020404" pitchFamily="49" charset="0"/>
                <a:cs typeface="Courier New" panose="02070309020205020404" pitchFamily="49" charset="0"/>
              </a:rPr>
              <a:t>ID2 A C </a:t>
            </a:r>
            <a:r>
              <a:rPr lang="en-US" sz="2400" dirty="0" err="1">
                <a:latin typeface="Courier New" panose="02070309020205020404" pitchFamily="49" charset="0"/>
                <a:cs typeface="Courier New" panose="02070309020205020404" pitchFamily="49" charset="0"/>
              </a:rPr>
              <a:t>C</a:t>
            </a:r>
            <a:r>
              <a:rPr lang="en-US" sz="2400" dirty="0">
                <a:latin typeface="Courier New" panose="02070309020205020404" pitchFamily="49" charset="0"/>
                <a:cs typeface="Courier New" panose="02070309020205020404" pitchFamily="49" charset="0"/>
              </a:rPr>
              <a:t> T</a:t>
            </a:r>
          </a:p>
          <a:p>
            <a:r>
              <a:rPr lang="en-US" sz="2400" dirty="0">
                <a:latin typeface="Courier New" panose="02070309020205020404" pitchFamily="49" charset="0"/>
                <a:cs typeface="Courier New" panose="02070309020205020404" pitchFamily="49" charset="0"/>
              </a:rPr>
              <a:t>ID3 G C C T</a:t>
            </a:r>
          </a:p>
        </p:txBody>
      </p:sp>
      <p:cxnSp>
        <p:nvCxnSpPr>
          <p:cNvPr id="20" name="Straight Arrow Connector 19">
            <a:extLst>
              <a:ext uri="{FF2B5EF4-FFF2-40B4-BE49-F238E27FC236}">
                <a16:creationId xmlns:a16="http://schemas.microsoft.com/office/drawing/2014/main" id="{89D35049-158F-4D9B-BE03-BC6785E50C27}"/>
              </a:ext>
            </a:extLst>
          </p:cNvPr>
          <p:cNvCxnSpPr/>
          <p:nvPr/>
        </p:nvCxnSpPr>
        <p:spPr>
          <a:xfrm>
            <a:off x="3359479" y="2192263"/>
            <a:ext cx="173736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901524-18AD-4DFE-ADFD-14E33780C594}"/>
              </a:ext>
            </a:extLst>
          </p:cNvPr>
          <p:cNvCxnSpPr>
            <a:cxnSpLocks/>
          </p:cNvCxnSpPr>
          <p:nvPr/>
        </p:nvCxnSpPr>
        <p:spPr>
          <a:xfrm>
            <a:off x="7517591" y="2192263"/>
            <a:ext cx="1626409"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4BCF3C2-A6C9-4991-AAB5-D38ADA983072}"/>
              </a:ext>
            </a:extLst>
          </p:cNvPr>
          <p:cNvSpPr txBox="1"/>
          <p:nvPr/>
        </p:nvSpPr>
        <p:spPr>
          <a:xfrm>
            <a:off x="9450045" y="1568125"/>
            <a:ext cx="2500955" cy="1200329"/>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ID1 1 1 .5 1</a:t>
            </a:r>
          </a:p>
          <a:p>
            <a:r>
              <a:rPr lang="en-US" sz="2400" dirty="0">
                <a:latin typeface="Courier New" panose="02070309020205020404" pitchFamily="49" charset="0"/>
                <a:cs typeface="Courier New" panose="02070309020205020404" pitchFamily="49" charset="0"/>
              </a:rPr>
              <a:t>ID2 1 1 .5 0</a:t>
            </a:r>
          </a:p>
          <a:p>
            <a:r>
              <a:rPr lang="en-US" sz="2400" dirty="0">
                <a:latin typeface="Courier New" panose="02070309020205020404" pitchFamily="49" charset="0"/>
                <a:cs typeface="Courier New" panose="02070309020205020404" pitchFamily="49" charset="0"/>
              </a:rPr>
              <a:t>ID3 0 0 .5 0</a:t>
            </a:r>
          </a:p>
        </p:txBody>
      </p:sp>
      <p:sp>
        <p:nvSpPr>
          <p:cNvPr id="26" name="TextBox 25">
            <a:extLst>
              <a:ext uri="{FF2B5EF4-FFF2-40B4-BE49-F238E27FC236}">
                <a16:creationId xmlns:a16="http://schemas.microsoft.com/office/drawing/2014/main" id="{8CFE7AD2-2007-4143-8ACB-7A35BB5B1670}"/>
              </a:ext>
            </a:extLst>
          </p:cNvPr>
          <p:cNvSpPr txBox="1"/>
          <p:nvPr/>
        </p:nvSpPr>
        <p:spPr>
          <a:xfrm>
            <a:off x="7396272" y="1152626"/>
            <a:ext cx="2055034"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Compute P(IBD) using hidden Markov model</a:t>
            </a:r>
          </a:p>
        </p:txBody>
      </p:sp>
      <p:sp>
        <p:nvSpPr>
          <p:cNvPr id="27" name="TextBox 26">
            <a:extLst>
              <a:ext uri="{FF2B5EF4-FFF2-40B4-BE49-F238E27FC236}">
                <a16:creationId xmlns:a16="http://schemas.microsoft.com/office/drawing/2014/main" id="{B8489EEF-BE4E-4374-ADCB-56262121F8AC}"/>
              </a:ext>
            </a:extLst>
          </p:cNvPr>
          <p:cNvSpPr txBox="1"/>
          <p:nvPr/>
        </p:nvSpPr>
        <p:spPr>
          <a:xfrm>
            <a:off x="9596521" y="1202324"/>
            <a:ext cx="241259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P(IBD) with founder 1</a:t>
            </a:r>
          </a:p>
        </p:txBody>
      </p:sp>
      <p:sp>
        <p:nvSpPr>
          <p:cNvPr id="50" name="TextBox 49">
            <a:extLst>
              <a:ext uri="{FF2B5EF4-FFF2-40B4-BE49-F238E27FC236}">
                <a16:creationId xmlns:a16="http://schemas.microsoft.com/office/drawing/2014/main" id="{D8C0BBAE-47C5-4B03-BFBC-8C3D8EC1D5A6}"/>
              </a:ext>
            </a:extLst>
          </p:cNvPr>
          <p:cNvSpPr txBox="1"/>
          <p:nvPr/>
        </p:nvSpPr>
        <p:spPr>
          <a:xfrm>
            <a:off x="1097280" y="3331680"/>
            <a:ext cx="481540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What is a hidden Markov model (HMM)?</a:t>
            </a:r>
          </a:p>
        </p:txBody>
      </p:sp>
      <p:sp>
        <p:nvSpPr>
          <p:cNvPr id="82" name="TextBox 81">
            <a:extLst>
              <a:ext uri="{FF2B5EF4-FFF2-40B4-BE49-F238E27FC236}">
                <a16:creationId xmlns:a16="http://schemas.microsoft.com/office/drawing/2014/main" id="{70B3A76D-08DA-4293-9F8D-948983DE8CA0}"/>
              </a:ext>
            </a:extLst>
          </p:cNvPr>
          <p:cNvSpPr txBox="1"/>
          <p:nvPr/>
        </p:nvSpPr>
        <p:spPr>
          <a:xfrm>
            <a:off x="1219200" y="3803569"/>
            <a:ext cx="10154540"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As you leave your home every morning, you look up to the sky and wonder if it will be rainy or sunny later in the day.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Assume that the weather forms a Markov chain, you pause at your front door for a second. You check the cloud cover, feel the breeze, look around and try to remember what happened in the last few days. Then you decide if you should pack an umbrella.</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Cloud, breeze = marker genotype</a:t>
            </a:r>
          </a:p>
          <a:p>
            <a:r>
              <a:rPr lang="en-US" dirty="0">
                <a:latin typeface="Arial" panose="020B0604020202020204" pitchFamily="34" charset="0"/>
                <a:cs typeface="Arial" panose="020B0604020202020204" pitchFamily="34" charset="0"/>
              </a:rPr>
              <a:t>Weather = founder IBD</a:t>
            </a:r>
          </a:p>
        </p:txBody>
      </p:sp>
      <p:sp>
        <p:nvSpPr>
          <p:cNvPr id="3" name="TextBox 2">
            <a:extLst>
              <a:ext uri="{FF2B5EF4-FFF2-40B4-BE49-F238E27FC236}">
                <a16:creationId xmlns:a16="http://schemas.microsoft.com/office/drawing/2014/main" id="{CF35C593-569E-BE4C-EB09-9778F1688025}"/>
              </a:ext>
            </a:extLst>
          </p:cNvPr>
          <p:cNvSpPr txBox="1"/>
          <p:nvPr/>
        </p:nvSpPr>
        <p:spPr>
          <a:xfrm>
            <a:off x="223934" y="185986"/>
            <a:ext cx="496796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QTL linkage mapping</a:t>
            </a:r>
          </a:p>
        </p:txBody>
      </p:sp>
    </p:spTree>
    <p:extLst>
      <p:ext uri="{BB962C8B-B14F-4D97-AF65-F5344CB8AC3E}">
        <p14:creationId xmlns:p14="http://schemas.microsoft.com/office/powerpoint/2010/main" val="341748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373F6-A3D6-47C8-ACD1-3C89DD4E8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426" y="1093819"/>
            <a:ext cx="5486411" cy="5486411"/>
          </a:xfrm>
          <a:prstGeom prst="rect">
            <a:avLst/>
          </a:prstGeom>
        </p:spPr>
      </p:pic>
      <p:sp>
        <p:nvSpPr>
          <p:cNvPr id="5" name="TextBox 4">
            <a:extLst>
              <a:ext uri="{FF2B5EF4-FFF2-40B4-BE49-F238E27FC236}">
                <a16:creationId xmlns:a16="http://schemas.microsoft.com/office/drawing/2014/main" id="{063C000E-2ED4-4F24-B2A4-EA189B6609CF}"/>
              </a:ext>
            </a:extLst>
          </p:cNvPr>
          <p:cNvSpPr txBox="1"/>
          <p:nvPr/>
        </p:nvSpPr>
        <p:spPr>
          <a:xfrm>
            <a:off x="471577" y="1542392"/>
            <a:ext cx="4954437" cy="280532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Similarly, P(IBD) can also be calculated in multi-parental populations.</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Here is an example showing P(IBD) in a RIL from the Arabidopsis 19-founder MAGIC population (Kover et al 2009).</a:t>
            </a:r>
          </a:p>
        </p:txBody>
      </p:sp>
      <p:sp>
        <p:nvSpPr>
          <p:cNvPr id="3" name="TextBox 2">
            <a:extLst>
              <a:ext uri="{FF2B5EF4-FFF2-40B4-BE49-F238E27FC236}">
                <a16:creationId xmlns:a16="http://schemas.microsoft.com/office/drawing/2014/main" id="{A9FC5AC2-CA2D-09BC-8E5B-3CDAA9A7574F}"/>
              </a:ext>
            </a:extLst>
          </p:cNvPr>
          <p:cNvSpPr txBox="1"/>
          <p:nvPr/>
        </p:nvSpPr>
        <p:spPr>
          <a:xfrm>
            <a:off x="223934" y="185986"/>
            <a:ext cx="950125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QTL linkage mapping (multiparental population)</a:t>
            </a:r>
          </a:p>
        </p:txBody>
      </p:sp>
    </p:spTree>
    <p:extLst>
      <p:ext uri="{BB962C8B-B14F-4D97-AF65-F5344CB8AC3E}">
        <p14:creationId xmlns:p14="http://schemas.microsoft.com/office/powerpoint/2010/main" val="643336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6BEFA3-F1CB-4272-AC9C-B929DA7083DB}"/>
              </a:ext>
            </a:extLst>
          </p:cNvPr>
          <p:cNvSpPr txBox="1"/>
          <p:nvPr/>
        </p:nvSpPr>
        <p:spPr>
          <a:xfrm>
            <a:off x="3998678" y="1962496"/>
            <a:ext cx="3807068" cy="1938992"/>
          </a:xfrm>
          <a:prstGeom prst="rect">
            <a:avLst/>
          </a:prstGeom>
          <a:noFill/>
        </p:spPr>
        <p:txBody>
          <a:bodyPr wrap="square" rtlCol="0">
            <a:spAutoFit/>
          </a:bodyPr>
          <a:lstStyle/>
          <a:p>
            <a:r>
              <a:rPr lang="en-US" sz="2400" dirty="0">
                <a:latin typeface="Courier New" panose="02070309020205020404" pitchFamily="49" charset="0"/>
                <a:cs typeface="Courier New" panose="02070309020205020404" pitchFamily="49" charset="0"/>
              </a:rPr>
              <a:t>ID1 A/A G/G C/C A/A</a:t>
            </a:r>
          </a:p>
          <a:p>
            <a:r>
              <a:rPr lang="en-US" sz="2400" dirty="0">
                <a:latin typeface="Courier New" panose="02070309020205020404" pitchFamily="49" charset="0"/>
                <a:cs typeface="Courier New" panose="02070309020205020404" pitchFamily="49" charset="0"/>
              </a:rPr>
              <a:t>ID2 A/A C/C C/C T/T</a:t>
            </a:r>
          </a:p>
          <a:p>
            <a:r>
              <a:rPr lang="en-US" sz="2400" dirty="0">
                <a:latin typeface="Courier New" panose="02070309020205020404" pitchFamily="49" charset="0"/>
                <a:cs typeface="Courier New" panose="02070309020205020404" pitchFamily="49" charset="0"/>
              </a:rPr>
              <a:t>ID3 G/A G/C C/C A/T</a:t>
            </a:r>
          </a:p>
          <a:p>
            <a:r>
              <a:rPr lang="en-US" sz="2400" dirty="0">
                <a:latin typeface="Courier New" panose="02070309020205020404" pitchFamily="49" charset="0"/>
                <a:cs typeface="Courier New" panose="02070309020205020404" pitchFamily="49" charset="0"/>
              </a:rPr>
              <a:t>ID4 G/G </a:t>
            </a:r>
            <a:r>
              <a:rPr lang="en-US" sz="2400" dirty="0">
                <a:solidFill>
                  <a:srgbClr val="FF0000"/>
                </a:solidFill>
                <a:latin typeface="Courier New" panose="02070309020205020404" pitchFamily="49" charset="0"/>
                <a:cs typeface="Courier New" panose="02070309020205020404" pitchFamily="49" charset="0"/>
              </a:rPr>
              <a:t>N/N</a:t>
            </a:r>
            <a:r>
              <a:rPr lang="en-US" sz="2400" dirty="0">
                <a:latin typeface="Courier New" panose="02070309020205020404" pitchFamily="49" charset="0"/>
                <a:cs typeface="Courier New" panose="02070309020205020404" pitchFamily="49" charset="0"/>
              </a:rPr>
              <a:t> C/C T/T</a:t>
            </a:r>
          </a:p>
          <a:p>
            <a:r>
              <a:rPr lang="en-US" sz="2400" dirty="0">
                <a:latin typeface="Courier New" panose="02070309020205020404" pitchFamily="49" charset="0"/>
                <a:cs typeface="Courier New" panose="02070309020205020404" pitchFamily="49" charset="0"/>
              </a:rPr>
              <a:t>ID5 A/G C/C C/C </a:t>
            </a:r>
            <a:r>
              <a:rPr lang="en-US" sz="2400" dirty="0">
                <a:solidFill>
                  <a:srgbClr val="FF0000"/>
                </a:solidFill>
                <a:latin typeface="Courier New" panose="02070309020205020404" pitchFamily="49" charset="0"/>
                <a:cs typeface="Courier New" panose="02070309020205020404" pitchFamily="49" charset="0"/>
              </a:rPr>
              <a:t>N/N</a:t>
            </a:r>
            <a:endParaRPr lang="en-US" sz="2400" dirty="0">
              <a:ln>
                <a:solidFill>
                  <a:schemeClr val="tx1"/>
                </a:solidFill>
              </a:ln>
              <a:solidFill>
                <a:srgbClr val="FF0000"/>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56A9BCA3-F202-4844-9F98-AB594CFF774B}"/>
              </a:ext>
            </a:extLst>
          </p:cNvPr>
          <p:cNvCxnSpPr>
            <a:cxnSpLocks/>
          </p:cNvCxnSpPr>
          <p:nvPr/>
        </p:nvCxnSpPr>
        <p:spPr>
          <a:xfrm>
            <a:off x="7813762" y="2246676"/>
            <a:ext cx="108869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8D069F6A-E49A-491E-AF3E-884C1EFADCE0}"/>
              </a:ext>
            </a:extLst>
          </p:cNvPr>
          <p:cNvGraphicFramePr>
            <a:graphicFrameLocks noGrp="1"/>
          </p:cNvGraphicFramePr>
          <p:nvPr>
            <p:extLst>
              <p:ext uri="{D42A27DB-BD31-4B8C-83A1-F6EECF244321}">
                <p14:modId xmlns:p14="http://schemas.microsoft.com/office/powerpoint/2010/main" val="1868982336"/>
              </p:ext>
            </p:extLst>
          </p:nvPr>
        </p:nvGraphicFramePr>
        <p:xfrm>
          <a:off x="9040205" y="1236896"/>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ID1</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a:solidFill>
                            <a:schemeClr val="tx1"/>
                          </a:solidFill>
                          <a:latin typeface="Courier New" panose="02070309020205020404" pitchFamily="49" charset="0"/>
                          <a:cs typeface="Courier New" panose="02070309020205020404" pitchFamily="49" charset="0"/>
                        </a:rPr>
                        <a:t>A</a:t>
                      </a:r>
                      <a:endParaRPr lang="en-US" sz="1800" b="0" dirty="0">
                        <a:solidFill>
                          <a:schemeClr val="tx1"/>
                        </a:solidFill>
                        <a:latin typeface="Courier New" panose="02070309020205020404" pitchFamily="49" charset="0"/>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25960460"/>
                  </a:ext>
                </a:extLst>
              </a:tr>
            </a:tbl>
          </a:graphicData>
        </a:graphic>
      </p:graphicFrame>
      <p:sp>
        <p:nvSpPr>
          <p:cNvPr id="7" name="TextBox 6">
            <a:extLst>
              <a:ext uri="{FF2B5EF4-FFF2-40B4-BE49-F238E27FC236}">
                <a16:creationId xmlns:a16="http://schemas.microsoft.com/office/drawing/2014/main" id="{F098FF7E-7F5C-4B5B-A772-0C786B0754D5}"/>
              </a:ext>
            </a:extLst>
          </p:cNvPr>
          <p:cNvSpPr txBox="1"/>
          <p:nvPr/>
        </p:nvSpPr>
        <p:spPr>
          <a:xfrm>
            <a:off x="7939012" y="1753427"/>
            <a:ext cx="96344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Phase</a:t>
            </a:r>
          </a:p>
        </p:txBody>
      </p:sp>
      <p:cxnSp>
        <p:nvCxnSpPr>
          <p:cNvPr id="13" name="Straight Arrow Connector 12">
            <a:extLst>
              <a:ext uri="{FF2B5EF4-FFF2-40B4-BE49-F238E27FC236}">
                <a16:creationId xmlns:a16="http://schemas.microsoft.com/office/drawing/2014/main" id="{AEDF2D5D-153C-4505-8040-6AC8AF8AACFE}"/>
              </a:ext>
            </a:extLst>
          </p:cNvPr>
          <p:cNvCxnSpPr>
            <a:cxnSpLocks/>
          </p:cNvCxnSpPr>
          <p:nvPr/>
        </p:nvCxnSpPr>
        <p:spPr>
          <a:xfrm flipH="1" flipV="1">
            <a:off x="7813762" y="3591244"/>
            <a:ext cx="993808" cy="48307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7154844-F91D-4C3B-97F7-9481FB4A57D2}"/>
              </a:ext>
            </a:extLst>
          </p:cNvPr>
          <p:cNvSpPr txBox="1"/>
          <p:nvPr/>
        </p:nvSpPr>
        <p:spPr>
          <a:xfrm>
            <a:off x="7616240" y="3889656"/>
            <a:ext cx="1088696"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Impute</a:t>
            </a:r>
          </a:p>
        </p:txBody>
      </p:sp>
      <p:sp>
        <p:nvSpPr>
          <p:cNvPr id="18" name="TextBox 17">
            <a:extLst>
              <a:ext uri="{FF2B5EF4-FFF2-40B4-BE49-F238E27FC236}">
                <a16:creationId xmlns:a16="http://schemas.microsoft.com/office/drawing/2014/main" id="{1B050280-180B-480E-8C99-235552E84DCE}"/>
              </a:ext>
            </a:extLst>
          </p:cNvPr>
          <p:cNvSpPr txBox="1"/>
          <p:nvPr/>
        </p:nvSpPr>
        <p:spPr>
          <a:xfrm>
            <a:off x="308326" y="1239705"/>
            <a:ext cx="3430758" cy="5113644"/>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This process is similar to the previous application in QTL linkage mapping.</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It starts with using HMM to identify (phase) the parent origin of each allele.</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Then, it uses the phase information to fill in (impute) the missing data.</a:t>
            </a:r>
          </a:p>
        </p:txBody>
      </p:sp>
      <p:graphicFrame>
        <p:nvGraphicFramePr>
          <p:cNvPr id="23" name="Table 6">
            <a:extLst>
              <a:ext uri="{FF2B5EF4-FFF2-40B4-BE49-F238E27FC236}">
                <a16:creationId xmlns:a16="http://schemas.microsoft.com/office/drawing/2014/main" id="{BFFB8BE3-EA69-4B7B-AE54-40287647D84F}"/>
              </a:ext>
            </a:extLst>
          </p:cNvPr>
          <p:cNvGraphicFramePr>
            <a:graphicFrameLocks noGrp="1"/>
          </p:cNvGraphicFramePr>
          <p:nvPr>
            <p:extLst>
              <p:ext uri="{D42A27DB-BD31-4B8C-83A1-F6EECF244321}">
                <p14:modId xmlns:p14="http://schemas.microsoft.com/office/powerpoint/2010/main" val="1925650045"/>
              </p:ext>
            </p:extLst>
          </p:nvPr>
        </p:nvGraphicFramePr>
        <p:xfrm>
          <a:off x="9040205" y="1848439"/>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ID2</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5960460"/>
                  </a:ext>
                </a:extLst>
              </a:tr>
            </a:tbl>
          </a:graphicData>
        </a:graphic>
      </p:graphicFrame>
      <p:graphicFrame>
        <p:nvGraphicFramePr>
          <p:cNvPr id="24" name="Table 6">
            <a:extLst>
              <a:ext uri="{FF2B5EF4-FFF2-40B4-BE49-F238E27FC236}">
                <a16:creationId xmlns:a16="http://schemas.microsoft.com/office/drawing/2014/main" id="{FCCA4194-1807-40F9-A41B-E37675975564}"/>
              </a:ext>
            </a:extLst>
          </p:cNvPr>
          <p:cNvGraphicFramePr>
            <a:graphicFrameLocks noGrp="1"/>
          </p:cNvGraphicFramePr>
          <p:nvPr>
            <p:extLst>
              <p:ext uri="{D42A27DB-BD31-4B8C-83A1-F6EECF244321}">
                <p14:modId xmlns:p14="http://schemas.microsoft.com/office/powerpoint/2010/main" val="219216310"/>
              </p:ext>
            </p:extLst>
          </p:nvPr>
        </p:nvGraphicFramePr>
        <p:xfrm>
          <a:off x="9040205" y="2459982"/>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ID3</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5960460"/>
                  </a:ext>
                </a:extLst>
              </a:tr>
            </a:tbl>
          </a:graphicData>
        </a:graphic>
      </p:graphicFrame>
      <p:graphicFrame>
        <p:nvGraphicFramePr>
          <p:cNvPr id="25" name="Table 6">
            <a:extLst>
              <a:ext uri="{FF2B5EF4-FFF2-40B4-BE49-F238E27FC236}">
                <a16:creationId xmlns:a16="http://schemas.microsoft.com/office/drawing/2014/main" id="{1449D88D-47F1-4C0D-8A15-16CB4783DB9A}"/>
              </a:ext>
            </a:extLst>
          </p:cNvPr>
          <p:cNvGraphicFramePr>
            <a:graphicFrameLocks noGrp="1"/>
          </p:cNvGraphicFramePr>
          <p:nvPr>
            <p:extLst>
              <p:ext uri="{D42A27DB-BD31-4B8C-83A1-F6EECF244321}">
                <p14:modId xmlns:p14="http://schemas.microsoft.com/office/powerpoint/2010/main" val="2201808126"/>
              </p:ext>
            </p:extLst>
          </p:nvPr>
        </p:nvGraphicFramePr>
        <p:xfrm>
          <a:off x="9040205" y="3071525"/>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ID4</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rgbClr val="FF0000"/>
                          </a:solidFill>
                          <a:latin typeface="Courier New" panose="02070309020205020404" pitchFamily="49" charset="0"/>
                          <a:cs typeface="Courier New" panose="02070309020205020404" pitchFamily="49" charset="0"/>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rgbClr val="FF0000"/>
                          </a:solidFill>
                          <a:latin typeface="Courier New" panose="02070309020205020404" pitchFamily="49" charset="0"/>
                          <a:cs typeface="Courier New" panose="02070309020205020404" pitchFamily="49" charset="0"/>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5960460"/>
                  </a:ext>
                </a:extLst>
              </a:tr>
            </a:tbl>
          </a:graphicData>
        </a:graphic>
      </p:graphicFrame>
      <p:graphicFrame>
        <p:nvGraphicFramePr>
          <p:cNvPr id="26" name="Table 6">
            <a:extLst>
              <a:ext uri="{FF2B5EF4-FFF2-40B4-BE49-F238E27FC236}">
                <a16:creationId xmlns:a16="http://schemas.microsoft.com/office/drawing/2014/main" id="{B92C4FAF-0EAE-4517-958F-AF37BC386F0B}"/>
              </a:ext>
            </a:extLst>
          </p:cNvPr>
          <p:cNvGraphicFramePr>
            <a:graphicFrameLocks noGrp="1"/>
          </p:cNvGraphicFramePr>
          <p:nvPr>
            <p:extLst>
              <p:ext uri="{D42A27DB-BD31-4B8C-83A1-F6EECF244321}">
                <p14:modId xmlns:p14="http://schemas.microsoft.com/office/powerpoint/2010/main" val="260493648"/>
              </p:ext>
            </p:extLst>
          </p:nvPr>
        </p:nvGraphicFramePr>
        <p:xfrm>
          <a:off x="9040205" y="3683068"/>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ID5</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rgbClr val="FF0000"/>
                          </a:solidFill>
                          <a:latin typeface="Courier New" panose="02070309020205020404" pitchFamily="49" charset="0"/>
                          <a:cs typeface="Courier New" panose="02070309020205020404" pitchFamily="49" charset="0"/>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rgbClr val="FF0000"/>
                          </a:solidFill>
                          <a:latin typeface="Courier New" panose="02070309020205020404" pitchFamily="49" charset="0"/>
                          <a:cs typeface="Courier New" panose="02070309020205020404" pitchFamily="49" charset="0"/>
                        </a:rPr>
                        <a:t>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25960460"/>
                  </a:ext>
                </a:extLst>
              </a:tr>
            </a:tbl>
          </a:graphicData>
        </a:graphic>
      </p:graphicFrame>
      <p:graphicFrame>
        <p:nvGraphicFramePr>
          <p:cNvPr id="27" name="Table 6">
            <a:extLst>
              <a:ext uri="{FF2B5EF4-FFF2-40B4-BE49-F238E27FC236}">
                <a16:creationId xmlns:a16="http://schemas.microsoft.com/office/drawing/2014/main" id="{33F5B705-A229-42D1-BCB9-AF8122C71CC6}"/>
              </a:ext>
            </a:extLst>
          </p:cNvPr>
          <p:cNvGraphicFramePr>
            <a:graphicFrameLocks noGrp="1"/>
          </p:cNvGraphicFramePr>
          <p:nvPr>
            <p:extLst>
              <p:ext uri="{D42A27DB-BD31-4B8C-83A1-F6EECF244321}">
                <p14:modId xmlns:p14="http://schemas.microsoft.com/office/powerpoint/2010/main" val="3802610324"/>
              </p:ext>
            </p:extLst>
          </p:nvPr>
        </p:nvGraphicFramePr>
        <p:xfrm>
          <a:off x="9040205" y="4700248"/>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P1</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25960460"/>
                  </a:ext>
                </a:extLst>
              </a:tr>
            </a:tbl>
          </a:graphicData>
        </a:graphic>
      </p:graphicFrame>
      <p:graphicFrame>
        <p:nvGraphicFramePr>
          <p:cNvPr id="28" name="Table 6">
            <a:extLst>
              <a:ext uri="{FF2B5EF4-FFF2-40B4-BE49-F238E27FC236}">
                <a16:creationId xmlns:a16="http://schemas.microsoft.com/office/drawing/2014/main" id="{0E3586E5-FCDD-4568-B9D4-20DCE94A2DB4}"/>
              </a:ext>
            </a:extLst>
          </p:cNvPr>
          <p:cNvGraphicFramePr>
            <a:graphicFrameLocks noGrp="1"/>
          </p:cNvGraphicFramePr>
          <p:nvPr>
            <p:extLst>
              <p:ext uri="{D42A27DB-BD31-4B8C-83A1-F6EECF244321}">
                <p14:modId xmlns:p14="http://schemas.microsoft.com/office/powerpoint/2010/main" val="1465053561"/>
              </p:ext>
            </p:extLst>
          </p:nvPr>
        </p:nvGraphicFramePr>
        <p:xfrm>
          <a:off x="9040205" y="5318991"/>
          <a:ext cx="2560318" cy="548640"/>
        </p:xfrm>
        <a:graphic>
          <a:graphicData uri="http://schemas.openxmlformats.org/drawingml/2006/table">
            <a:tbl>
              <a:tblPr firstRow="1" bandRow="1">
                <a:tableStyleId>{5C22544A-7EE6-4342-B048-85BDC9FD1C3A}</a:tableStyleId>
              </a:tblPr>
              <a:tblGrid>
                <a:gridCol w="809390">
                  <a:extLst>
                    <a:ext uri="{9D8B030D-6E8A-4147-A177-3AD203B41FA5}">
                      <a16:colId xmlns:a16="http://schemas.microsoft.com/office/drawing/2014/main" val="2891159185"/>
                    </a:ext>
                  </a:extLst>
                </a:gridCol>
                <a:gridCol w="437732">
                  <a:extLst>
                    <a:ext uri="{9D8B030D-6E8A-4147-A177-3AD203B41FA5}">
                      <a16:colId xmlns:a16="http://schemas.microsoft.com/office/drawing/2014/main" val="2640304232"/>
                    </a:ext>
                  </a:extLst>
                </a:gridCol>
                <a:gridCol w="437732">
                  <a:extLst>
                    <a:ext uri="{9D8B030D-6E8A-4147-A177-3AD203B41FA5}">
                      <a16:colId xmlns:a16="http://schemas.microsoft.com/office/drawing/2014/main" val="753916022"/>
                    </a:ext>
                  </a:extLst>
                </a:gridCol>
                <a:gridCol w="437732">
                  <a:extLst>
                    <a:ext uri="{9D8B030D-6E8A-4147-A177-3AD203B41FA5}">
                      <a16:colId xmlns:a16="http://schemas.microsoft.com/office/drawing/2014/main" val="3333434740"/>
                    </a:ext>
                  </a:extLst>
                </a:gridCol>
                <a:gridCol w="437732">
                  <a:extLst>
                    <a:ext uri="{9D8B030D-6E8A-4147-A177-3AD203B41FA5}">
                      <a16:colId xmlns:a16="http://schemas.microsoft.com/office/drawing/2014/main" val="889977381"/>
                    </a:ext>
                  </a:extLst>
                </a:gridCol>
              </a:tblGrid>
              <a:tr h="201168">
                <a:tc rowSpan="2">
                  <a:txBody>
                    <a:bodyPr/>
                    <a:lstStyle/>
                    <a:p>
                      <a:pPr algn="r"/>
                      <a:r>
                        <a:rPr lang="en-US" sz="2000" b="0" dirty="0">
                          <a:solidFill>
                            <a:schemeClr val="tx1"/>
                          </a:solidFill>
                          <a:latin typeface="Courier New" panose="02070309020205020404" pitchFamily="49" charset="0"/>
                          <a:cs typeface="Courier New" panose="02070309020205020404" pitchFamily="49" charset="0"/>
                        </a:rPr>
                        <a:t>P2</a:t>
                      </a:r>
                    </a:p>
                  </a:txBody>
                  <a:tcPr marT="0" marB="0" anchor="ctr">
                    <a:lnR w="12700" cap="flat" cmpd="sng" algn="ctr">
                      <a:solidFill>
                        <a:schemeClr val="tx1"/>
                      </a:solidFill>
                      <a:prstDash val="solid"/>
                      <a:round/>
                      <a:headEnd type="none" w="med" len="med"/>
                      <a:tailEnd type="none" w="med" len="med"/>
                    </a:lnR>
                    <a:no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931338049"/>
                  </a:ext>
                </a:extLst>
              </a:tr>
              <a:tr h="201168">
                <a:tc vMerge="1">
                  <a:txBody>
                    <a:bodyPr/>
                    <a:lstStyle/>
                    <a:p>
                      <a:endParaRPr lang="en-US"/>
                    </a:p>
                  </a:txBody>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b="0" dirty="0">
                          <a:solidFill>
                            <a:schemeClr val="tx1"/>
                          </a:solidFill>
                          <a:latin typeface="Courier New" panose="02070309020205020404" pitchFamily="49" charset="0"/>
                          <a:cs typeface="Courier New" panose="02070309020205020404" pitchFamily="49" charset="0"/>
                        </a:rPr>
                        <a:t>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25960460"/>
                  </a:ext>
                </a:extLst>
              </a:tr>
            </a:tbl>
          </a:graphicData>
        </a:graphic>
      </p:graphicFrame>
      <p:sp>
        <p:nvSpPr>
          <p:cNvPr id="5" name="TextBox 4">
            <a:extLst>
              <a:ext uri="{FF2B5EF4-FFF2-40B4-BE49-F238E27FC236}">
                <a16:creationId xmlns:a16="http://schemas.microsoft.com/office/drawing/2014/main" id="{BEA061C1-9FB1-B836-B0AE-05C5BCBF4AD0}"/>
              </a:ext>
            </a:extLst>
          </p:cNvPr>
          <p:cNvSpPr txBox="1"/>
          <p:nvPr/>
        </p:nvSpPr>
        <p:spPr>
          <a:xfrm>
            <a:off x="223934" y="185986"/>
            <a:ext cx="837280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marker genotype imputation and phasing</a:t>
            </a:r>
          </a:p>
        </p:txBody>
      </p:sp>
    </p:spTree>
    <p:extLst>
      <p:ext uri="{BB962C8B-B14F-4D97-AF65-F5344CB8AC3E}">
        <p14:creationId xmlns:p14="http://schemas.microsoft.com/office/powerpoint/2010/main" val="108540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2829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Background</a:t>
            </a:r>
          </a:p>
        </p:txBody>
      </p:sp>
      <p:grpSp>
        <p:nvGrpSpPr>
          <p:cNvPr id="19" name="Group 18">
            <a:extLst>
              <a:ext uri="{FF2B5EF4-FFF2-40B4-BE49-F238E27FC236}">
                <a16:creationId xmlns:a16="http://schemas.microsoft.com/office/drawing/2014/main" id="{1C3C4D1B-5AC8-035D-49A2-E310C45C5D37}"/>
              </a:ext>
            </a:extLst>
          </p:cNvPr>
          <p:cNvGrpSpPr/>
          <p:nvPr/>
        </p:nvGrpSpPr>
        <p:grpSpPr>
          <a:xfrm>
            <a:off x="785806" y="1843275"/>
            <a:ext cx="2675851" cy="2724259"/>
            <a:chOff x="263292" y="704741"/>
            <a:chExt cx="2675851" cy="2724259"/>
          </a:xfrm>
        </p:grpSpPr>
        <p:sp>
          <p:nvSpPr>
            <p:cNvPr id="3" name="Rectangle 2">
              <a:extLst>
                <a:ext uri="{FF2B5EF4-FFF2-40B4-BE49-F238E27FC236}">
                  <a16:creationId xmlns:a16="http://schemas.microsoft.com/office/drawing/2014/main" id="{98AD3C50-4552-7962-B073-1F3F8C4C8865}"/>
                </a:ext>
              </a:extLst>
            </p:cNvPr>
            <p:cNvSpPr/>
            <p:nvPr/>
          </p:nvSpPr>
          <p:spPr>
            <a:xfrm>
              <a:off x="1110343" y="1600200"/>
              <a:ext cx="914400" cy="91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8EE4A07-86E4-B3BE-24FA-B404C09D6C3C}"/>
                </a:ext>
              </a:extLst>
            </p:cNvPr>
            <p:cNvSpPr/>
            <p:nvPr/>
          </p:nvSpPr>
          <p:spPr>
            <a:xfrm>
              <a:off x="2024743" y="1600200"/>
              <a:ext cx="914400" cy="91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DB84B3-4C36-68CB-D043-0F4EEDD6AB73}"/>
                </a:ext>
              </a:extLst>
            </p:cNvPr>
            <p:cNvSpPr/>
            <p:nvPr/>
          </p:nvSpPr>
          <p:spPr>
            <a:xfrm>
              <a:off x="1110343" y="2514600"/>
              <a:ext cx="914400" cy="91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F8DDE2-F437-591F-0EB3-E2D3BC65372F}"/>
                </a:ext>
              </a:extLst>
            </p:cNvPr>
            <p:cNvSpPr/>
            <p:nvPr/>
          </p:nvSpPr>
          <p:spPr>
            <a:xfrm>
              <a:off x="2024743" y="2514600"/>
              <a:ext cx="914400" cy="914400"/>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5784FBC-1A7D-4EE6-1929-CD020864DE44}"/>
                </a:ext>
              </a:extLst>
            </p:cNvPr>
            <p:cNvSpPr txBox="1"/>
            <p:nvPr/>
          </p:nvSpPr>
          <p:spPr>
            <a:xfrm>
              <a:off x="1363801" y="1161941"/>
              <a:ext cx="40748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a:t>
              </a:r>
            </a:p>
          </p:txBody>
        </p:sp>
        <p:sp>
          <p:nvSpPr>
            <p:cNvPr id="10" name="TextBox 9">
              <a:extLst>
                <a:ext uri="{FF2B5EF4-FFF2-40B4-BE49-F238E27FC236}">
                  <a16:creationId xmlns:a16="http://schemas.microsoft.com/office/drawing/2014/main" id="{B1C2CB1C-8ED8-70AA-DC55-D194A87DF398}"/>
                </a:ext>
              </a:extLst>
            </p:cNvPr>
            <p:cNvSpPr txBox="1"/>
            <p:nvPr/>
          </p:nvSpPr>
          <p:spPr>
            <a:xfrm>
              <a:off x="711676" y="1826568"/>
              <a:ext cx="407484"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CA0714BA-EB44-BB65-5DBE-2ED6FD2CEF58}"/>
                </a:ext>
              </a:extLst>
            </p:cNvPr>
            <p:cNvSpPr txBox="1"/>
            <p:nvPr/>
          </p:nvSpPr>
          <p:spPr>
            <a:xfrm>
              <a:off x="720493" y="2740967"/>
              <a:ext cx="356187"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AB8B5BC8-1AC8-B40A-FA6E-3E17DF055B23}"/>
                </a:ext>
              </a:extLst>
            </p:cNvPr>
            <p:cNvSpPr txBox="1"/>
            <p:nvPr/>
          </p:nvSpPr>
          <p:spPr>
            <a:xfrm>
              <a:off x="2303849" y="1161941"/>
              <a:ext cx="356187"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a</a:t>
              </a:r>
            </a:p>
          </p:txBody>
        </p:sp>
        <p:sp>
          <p:nvSpPr>
            <p:cNvPr id="13" name="Oval 12">
              <a:extLst>
                <a:ext uri="{FF2B5EF4-FFF2-40B4-BE49-F238E27FC236}">
                  <a16:creationId xmlns:a16="http://schemas.microsoft.com/office/drawing/2014/main" id="{D1A91B98-E858-8E09-BB38-5F7CC6D7C9A1}"/>
                </a:ext>
              </a:extLst>
            </p:cNvPr>
            <p:cNvSpPr/>
            <p:nvPr/>
          </p:nvSpPr>
          <p:spPr>
            <a:xfrm>
              <a:off x="1338943" y="1828800"/>
              <a:ext cx="457200" cy="4572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C674728-F705-D127-199D-0FA285D992B3}"/>
                </a:ext>
              </a:extLst>
            </p:cNvPr>
            <p:cNvSpPr/>
            <p:nvPr/>
          </p:nvSpPr>
          <p:spPr>
            <a:xfrm>
              <a:off x="2253343" y="1828800"/>
              <a:ext cx="457200" cy="4572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F910894-4AD6-FDD7-A5EC-4F16388E1C77}"/>
                </a:ext>
              </a:extLst>
            </p:cNvPr>
            <p:cNvSpPr/>
            <p:nvPr/>
          </p:nvSpPr>
          <p:spPr>
            <a:xfrm>
              <a:off x="2253342" y="2740967"/>
              <a:ext cx="457200" cy="45720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AC61D9-763D-5365-4ADA-A004F69047CE}"/>
                </a:ext>
              </a:extLst>
            </p:cNvPr>
            <p:cNvSpPr/>
            <p:nvPr/>
          </p:nvSpPr>
          <p:spPr>
            <a:xfrm>
              <a:off x="1338943" y="2743200"/>
              <a:ext cx="457200" cy="4572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AA9CA7-13E8-4F23-83EF-340F5EB73974}"/>
                </a:ext>
              </a:extLst>
            </p:cNvPr>
            <p:cNvSpPr/>
            <p:nvPr/>
          </p:nvSpPr>
          <p:spPr>
            <a:xfrm>
              <a:off x="263292" y="2286000"/>
              <a:ext cx="457200" cy="4572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EA3B86-CF6D-E377-116B-D14B1231FC9E}"/>
                </a:ext>
              </a:extLst>
            </p:cNvPr>
            <p:cNvSpPr/>
            <p:nvPr/>
          </p:nvSpPr>
          <p:spPr>
            <a:xfrm>
              <a:off x="1796143" y="704741"/>
              <a:ext cx="457200" cy="45720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4251ADAC-AF3D-8B5B-8546-3BACAD9388D6}"/>
              </a:ext>
            </a:extLst>
          </p:cNvPr>
          <p:cNvSpPr txBox="1"/>
          <p:nvPr/>
        </p:nvSpPr>
        <p:spPr>
          <a:xfrm>
            <a:off x="548338" y="1045408"/>
            <a:ext cx="284084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Mendelian genetics</a:t>
            </a:r>
          </a:p>
        </p:txBody>
      </p:sp>
      <p:sp>
        <p:nvSpPr>
          <p:cNvPr id="21" name="TextBox 20">
            <a:extLst>
              <a:ext uri="{FF2B5EF4-FFF2-40B4-BE49-F238E27FC236}">
                <a16:creationId xmlns:a16="http://schemas.microsoft.com/office/drawing/2014/main" id="{3C3F1799-9D61-90E9-846C-59FC281D91F5}"/>
              </a:ext>
            </a:extLst>
          </p:cNvPr>
          <p:cNvSpPr txBox="1"/>
          <p:nvPr/>
        </p:nvSpPr>
        <p:spPr>
          <a:xfrm>
            <a:off x="785806" y="4784770"/>
            <a:ext cx="356379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Dominant vs recessive alleles</a:t>
            </a:r>
          </a:p>
        </p:txBody>
      </p:sp>
      <p:sp>
        <p:nvSpPr>
          <p:cNvPr id="23" name="TextBox 22">
            <a:extLst>
              <a:ext uri="{FF2B5EF4-FFF2-40B4-BE49-F238E27FC236}">
                <a16:creationId xmlns:a16="http://schemas.microsoft.com/office/drawing/2014/main" id="{BE278131-D9D5-B5E9-252C-D1FD8DE71734}"/>
              </a:ext>
            </a:extLst>
          </p:cNvPr>
          <p:cNvSpPr txBox="1"/>
          <p:nvPr/>
        </p:nvSpPr>
        <p:spPr>
          <a:xfrm>
            <a:off x="4482398" y="1045408"/>
            <a:ext cx="83548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DNA</a:t>
            </a:r>
          </a:p>
        </p:txBody>
      </p:sp>
      <p:pic>
        <p:nvPicPr>
          <p:cNvPr id="25" name="Picture 24" descr="A diagram of a dna structure&#10;&#10;Description automatically generated">
            <a:extLst>
              <a:ext uri="{FF2B5EF4-FFF2-40B4-BE49-F238E27FC236}">
                <a16:creationId xmlns:a16="http://schemas.microsoft.com/office/drawing/2014/main" id="{7AC362B3-0F02-732F-42AD-875D624E4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178" y="1538768"/>
            <a:ext cx="4114800" cy="3805860"/>
          </a:xfrm>
          <a:prstGeom prst="rect">
            <a:avLst/>
          </a:prstGeom>
        </p:spPr>
      </p:pic>
      <p:sp>
        <p:nvSpPr>
          <p:cNvPr id="26" name="TextBox 25">
            <a:extLst>
              <a:ext uri="{FF2B5EF4-FFF2-40B4-BE49-F238E27FC236}">
                <a16:creationId xmlns:a16="http://schemas.microsoft.com/office/drawing/2014/main" id="{E897972D-0977-3DAE-59E1-9FB38DBD4977}"/>
              </a:ext>
            </a:extLst>
          </p:cNvPr>
          <p:cNvSpPr txBox="1"/>
          <p:nvPr/>
        </p:nvSpPr>
        <p:spPr>
          <a:xfrm>
            <a:off x="7724277" y="5344628"/>
            <a:ext cx="11087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Pray L (2008)</a:t>
            </a:r>
          </a:p>
        </p:txBody>
      </p:sp>
      <p:sp>
        <p:nvSpPr>
          <p:cNvPr id="7" name="TextBox 6">
            <a:extLst>
              <a:ext uri="{FF2B5EF4-FFF2-40B4-BE49-F238E27FC236}">
                <a16:creationId xmlns:a16="http://schemas.microsoft.com/office/drawing/2014/main" id="{6F4A5621-C052-DECB-9050-79A6F44DAF80}"/>
              </a:ext>
            </a:extLst>
          </p:cNvPr>
          <p:cNvSpPr txBox="1"/>
          <p:nvPr/>
        </p:nvSpPr>
        <p:spPr>
          <a:xfrm>
            <a:off x="9375089" y="1045408"/>
            <a:ext cx="224131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Recombination</a:t>
            </a:r>
          </a:p>
        </p:txBody>
      </p:sp>
      <p:grpSp>
        <p:nvGrpSpPr>
          <p:cNvPr id="9" name="Group 8">
            <a:extLst>
              <a:ext uri="{FF2B5EF4-FFF2-40B4-BE49-F238E27FC236}">
                <a16:creationId xmlns:a16="http://schemas.microsoft.com/office/drawing/2014/main" id="{5A8C424E-364A-E35D-7C54-F7433F05642D}"/>
              </a:ext>
            </a:extLst>
          </p:cNvPr>
          <p:cNvGrpSpPr/>
          <p:nvPr/>
        </p:nvGrpSpPr>
        <p:grpSpPr>
          <a:xfrm>
            <a:off x="9589693" y="1853870"/>
            <a:ext cx="1948545" cy="3964948"/>
            <a:chOff x="762942" y="1853870"/>
            <a:chExt cx="1948545" cy="3964948"/>
          </a:xfrm>
        </p:grpSpPr>
        <p:sp>
          <p:nvSpPr>
            <p:cNvPr id="22" name="Freeform: Shape 21">
              <a:extLst>
                <a:ext uri="{FF2B5EF4-FFF2-40B4-BE49-F238E27FC236}">
                  <a16:creationId xmlns:a16="http://schemas.microsoft.com/office/drawing/2014/main" id="{914F7C34-85D7-B986-BD78-5B26E0BF9953}"/>
                </a:ext>
              </a:extLst>
            </p:cNvPr>
            <p:cNvSpPr/>
            <p:nvPr/>
          </p:nvSpPr>
          <p:spPr>
            <a:xfrm rot="-900000" flipH="1">
              <a:off x="1558804" y="1853870"/>
              <a:ext cx="848373" cy="1572398"/>
            </a:xfrm>
            <a:custGeom>
              <a:avLst/>
              <a:gdLst>
                <a:gd name="connsiteX0" fmla="*/ 319788 w 848373"/>
                <a:gd name="connsiteY0" fmla="*/ 859779 h 1572398"/>
                <a:gd name="connsiteX1" fmla="*/ 77192 w 848373"/>
                <a:gd name="connsiteY1" fmla="*/ 206636 h 1572398"/>
                <a:gd name="connsiteX2" fmla="*/ 151837 w 848373"/>
                <a:gd name="connsiteY2" fmla="*/ 29355 h 1572398"/>
                <a:gd name="connsiteX3" fmla="*/ 385102 w 848373"/>
                <a:gd name="connsiteY3" fmla="*/ 738481 h 1572398"/>
                <a:gd name="connsiteX4" fmla="*/ 562383 w 848373"/>
                <a:gd name="connsiteY4" fmla="*/ 561200 h 1572398"/>
                <a:gd name="connsiteX5" fmla="*/ 665020 w 848373"/>
                <a:gd name="connsiteY5" fmla="*/ 104000 h 1572398"/>
                <a:gd name="connsiteX6" fmla="*/ 786318 w 848373"/>
                <a:gd name="connsiteY6" fmla="*/ 178645 h 1572398"/>
                <a:gd name="connsiteX7" fmla="*/ 674351 w 848373"/>
                <a:gd name="connsiteY7" fmla="*/ 691828 h 1572398"/>
                <a:gd name="connsiteX8" fmla="*/ 413094 w 848373"/>
                <a:gd name="connsiteY8" fmla="*/ 906432 h 1572398"/>
                <a:gd name="connsiteX9" fmla="*/ 832971 w 848373"/>
                <a:gd name="connsiteY9" fmla="*/ 1372963 h 1572398"/>
                <a:gd name="connsiteX10" fmla="*/ 721004 w 848373"/>
                <a:gd name="connsiteY10" fmla="*/ 1503591 h 1572398"/>
                <a:gd name="connsiteX11" fmla="*/ 375771 w 848373"/>
                <a:gd name="connsiteY11" fmla="*/ 1046391 h 1572398"/>
                <a:gd name="connsiteX12" fmla="*/ 245143 w 848373"/>
                <a:gd name="connsiteY12" fmla="*/ 1382293 h 1572398"/>
                <a:gd name="connsiteX13" fmla="*/ 86522 w 848373"/>
                <a:gd name="connsiteY13" fmla="*/ 1568906 h 1572398"/>
                <a:gd name="connsiteX14" fmla="*/ 2547 w 848373"/>
                <a:gd name="connsiteY14" fmla="*/ 1475600 h 1572398"/>
                <a:gd name="connsiteX15" fmla="*/ 179828 w 848373"/>
                <a:gd name="connsiteY15" fmla="*/ 1139698 h 1572398"/>
                <a:gd name="connsiteX16" fmla="*/ 319788 w 848373"/>
                <a:gd name="connsiteY16" fmla="*/ 859779 h 157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8373" h="1572398">
                  <a:moveTo>
                    <a:pt x="319788" y="859779"/>
                  </a:moveTo>
                  <a:cubicBezTo>
                    <a:pt x="302682" y="704269"/>
                    <a:pt x="105184" y="345040"/>
                    <a:pt x="77192" y="206636"/>
                  </a:cubicBezTo>
                  <a:cubicBezTo>
                    <a:pt x="49200" y="68232"/>
                    <a:pt x="100519" y="-59286"/>
                    <a:pt x="151837" y="29355"/>
                  </a:cubicBezTo>
                  <a:cubicBezTo>
                    <a:pt x="203155" y="117996"/>
                    <a:pt x="316678" y="649840"/>
                    <a:pt x="385102" y="738481"/>
                  </a:cubicBezTo>
                  <a:cubicBezTo>
                    <a:pt x="453526" y="827122"/>
                    <a:pt x="515730" y="666947"/>
                    <a:pt x="562383" y="561200"/>
                  </a:cubicBezTo>
                  <a:cubicBezTo>
                    <a:pt x="609036" y="455453"/>
                    <a:pt x="627698" y="167759"/>
                    <a:pt x="665020" y="104000"/>
                  </a:cubicBezTo>
                  <a:cubicBezTo>
                    <a:pt x="702342" y="40241"/>
                    <a:pt x="784763" y="80674"/>
                    <a:pt x="786318" y="178645"/>
                  </a:cubicBezTo>
                  <a:cubicBezTo>
                    <a:pt x="787873" y="276616"/>
                    <a:pt x="736555" y="570530"/>
                    <a:pt x="674351" y="691828"/>
                  </a:cubicBezTo>
                  <a:cubicBezTo>
                    <a:pt x="612147" y="813126"/>
                    <a:pt x="386657" y="792909"/>
                    <a:pt x="413094" y="906432"/>
                  </a:cubicBezTo>
                  <a:cubicBezTo>
                    <a:pt x="439531" y="1019955"/>
                    <a:pt x="781653" y="1273437"/>
                    <a:pt x="832971" y="1372963"/>
                  </a:cubicBezTo>
                  <a:cubicBezTo>
                    <a:pt x="884289" y="1472489"/>
                    <a:pt x="797204" y="1558020"/>
                    <a:pt x="721004" y="1503591"/>
                  </a:cubicBezTo>
                  <a:cubicBezTo>
                    <a:pt x="644804" y="1449162"/>
                    <a:pt x="455081" y="1066607"/>
                    <a:pt x="375771" y="1046391"/>
                  </a:cubicBezTo>
                  <a:cubicBezTo>
                    <a:pt x="296461" y="1026175"/>
                    <a:pt x="293351" y="1295207"/>
                    <a:pt x="245143" y="1382293"/>
                  </a:cubicBezTo>
                  <a:cubicBezTo>
                    <a:pt x="196935" y="1469379"/>
                    <a:pt x="126955" y="1553355"/>
                    <a:pt x="86522" y="1568906"/>
                  </a:cubicBezTo>
                  <a:cubicBezTo>
                    <a:pt x="46089" y="1584457"/>
                    <a:pt x="-13004" y="1547135"/>
                    <a:pt x="2547" y="1475600"/>
                  </a:cubicBezTo>
                  <a:cubicBezTo>
                    <a:pt x="18098" y="1404065"/>
                    <a:pt x="126954" y="1243890"/>
                    <a:pt x="179828" y="1139698"/>
                  </a:cubicBezTo>
                  <a:cubicBezTo>
                    <a:pt x="232701" y="1035506"/>
                    <a:pt x="336894" y="1015289"/>
                    <a:pt x="319788" y="859779"/>
                  </a:cubicBezTo>
                  <a:close/>
                </a:path>
              </a:pathLst>
            </a:cu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4F8CE22-8F15-E8A1-4F19-E95CBC6F9B4F}"/>
                </a:ext>
              </a:extLst>
            </p:cNvPr>
            <p:cNvSpPr/>
            <p:nvPr/>
          </p:nvSpPr>
          <p:spPr>
            <a:xfrm rot="900000">
              <a:off x="921183" y="1853870"/>
              <a:ext cx="848373" cy="1572398"/>
            </a:xfrm>
            <a:custGeom>
              <a:avLst/>
              <a:gdLst>
                <a:gd name="connsiteX0" fmla="*/ 319788 w 848373"/>
                <a:gd name="connsiteY0" fmla="*/ 859779 h 1572398"/>
                <a:gd name="connsiteX1" fmla="*/ 77192 w 848373"/>
                <a:gd name="connsiteY1" fmla="*/ 206636 h 1572398"/>
                <a:gd name="connsiteX2" fmla="*/ 151837 w 848373"/>
                <a:gd name="connsiteY2" fmla="*/ 29355 h 1572398"/>
                <a:gd name="connsiteX3" fmla="*/ 385102 w 848373"/>
                <a:gd name="connsiteY3" fmla="*/ 738481 h 1572398"/>
                <a:gd name="connsiteX4" fmla="*/ 562383 w 848373"/>
                <a:gd name="connsiteY4" fmla="*/ 561200 h 1572398"/>
                <a:gd name="connsiteX5" fmla="*/ 665020 w 848373"/>
                <a:gd name="connsiteY5" fmla="*/ 104000 h 1572398"/>
                <a:gd name="connsiteX6" fmla="*/ 786318 w 848373"/>
                <a:gd name="connsiteY6" fmla="*/ 178645 h 1572398"/>
                <a:gd name="connsiteX7" fmla="*/ 674351 w 848373"/>
                <a:gd name="connsiteY7" fmla="*/ 691828 h 1572398"/>
                <a:gd name="connsiteX8" fmla="*/ 413094 w 848373"/>
                <a:gd name="connsiteY8" fmla="*/ 906432 h 1572398"/>
                <a:gd name="connsiteX9" fmla="*/ 832971 w 848373"/>
                <a:gd name="connsiteY9" fmla="*/ 1372963 h 1572398"/>
                <a:gd name="connsiteX10" fmla="*/ 721004 w 848373"/>
                <a:gd name="connsiteY10" fmla="*/ 1503591 h 1572398"/>
                <a:gd name="connsiteX11" fmla="*/ 375771 w 848373"/>
                <a:gd name="connsiteY11" fmla="*/ 1046391 h 1572398"/>
                <a:gd name="connsiteX12" fmla="*/ 245143 w 848373"/>
                <a:gd name="connsiteY12" fmla="*/ 1382293 h 1572398"/>
                <a:gd name="connsiteX13" fmla="*/ 86522 w 848373"/>
                <a:gd name="connsiteY13" fmla="*/ 1568906 h 1572398"/>
                <a:gd name="connsiteX14" fmla="*/ 2547 w 848373"/>
                <a:gd name="connsiteY14" fmla="*/ 1475600 h 1572398"/>
                <a:gd name="connsiteX15" fmla="*/ 179828 w 848373"/>
                <a:gd name="connsiteY15" fmla="*/ 1139698 h 1572398"/>
                <a:gd name="connsiteX16" fmla="*/ 319788 w 848373"/>
                <a:gd name="connsiteY16" fmla="*/ 859779 h 157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8373" h="1572398">
                  <a:moveTo>
                    <a:pt x="319788" y="859779"/>
                  </a:moveTo>
                  <a:cubicBezTo>
                    <a:pt x="302682" y="704269"/>
                    <a:pt x="105184" y="345040"/>
                    <a:pt x="77192" y="206636"/>
                  </a:cubicBezTo>
                  <a:cubicBezTo>
                    <a:pt x="49200" y="68232"/>
                    <a:pt x="100519" y="-59286"/>
                    <a:pt x="151837" y="29355"/>
                  </a:cubicBezTo>
                  <a:cubicBezTo>
                    <a:pt x="203155" y="117996"/>
                    <a:pt x="316678" y="649840"/>
                    <a:pt x="385102" y="738481"/>
                  </a:cubicBezTo>
                  <a:cubicBezTo>
                    <a:pt x="453526" y="827122"/>
                    <a:pt x="515730" y="666947"/>
                    <a:pt x="562383" y="561200"/>
                  </a:cubicBezTo>
                  <a:cubicBezTo>
                    <a:pt x="609036" y="455453"/>
                    <a:pt x="627698" y="167759"/>
                    <a:pt x="665020" y="104000"/>
                  </a:cubicBezTo>
                  <a:cubicBezTo>
                    <a:pt x="702342" y="40241"/>
                    <a:pt x="784763" y="80674"/>
                    <a:pt x="786318" y="178645"/>
                  </a:cubicBezTo>
                  <a:cubicBezTo>
                    <a:pt x="787873" y="276616"/>
                    <a:pt x="736555" y="570530"/>
                    <a:pt x="674351" y="691828"/>
                  </a:cubicBezTo>
                  <a:cubicBezTo>
                    <a:pt x="612147" y="813126"/>
                    <a:pt x="386657" y="792909"/>
                    <a:pt x="413094" y="906432"/>
                  </a:cubicBezTo>
                  <a:cubicBezTo>
                    <a:pt x="439531" y="1019955"/>
                    <a:pt x="781653" y="1273437"/>
                    <a:pt x="832971" y="1372963"/>
                  </a:cubicBezTo>
                  <a:cubicBezTo>
                    <a:pt x="884289" y="1472489"/>
                    <a:pt x="797204" y="1558020"/>
                    <a:pt x="721004" y="1503591"/>
                  </a:cubicBezTo>
                  <a:cubicBezTo>
                    <a:pt x="644804" y="1449162"/>
                    <a:pt x="455081" y="1066607"/>
                    <a:pt x="375771" y="1046391"/>
                  </a:cubicBezTo>
                  <a:cubicBezTo>
                    <a:pt x="296461" y="1026175"/>
                    <a:pt x="293351" y="1295207"/>
                    <a:pt x="245143" y="1382293"/>
                  </a:cubicBezTo>
                  <a:cubicBezTo>
                    <a:pt x="196935" y="1469379"/>
                    <a:pt x="126955" y="1553355"/>
                    <a:pt x="86522" y="1568906"/>
                  </a:cubicBezTo>
                  <a:cubicBezTo>
                    <a:pt x="46089" y="1584457"/>
                    <a:pt x="-13004" y="1547135"/>
                    <a:pt x="2547" y="1475600"/>
                  </a:cubicBezTo>
                  <a:cubicBezTo>
                    <a:pt x="18098" y="1404065"/>
                    <a:pt x="126954" y="1243890"/>
                    <a:pt x="179828" y="1139698"/>
                  </a:cubicBezTo>
                  <a:cubicBezTo>
                    <a:pt x="232701" y="1035506"/>
                    <a:pt x="336894" y="1015289"/>
                    <a:pt x="319788" y="859779"/>
                  </a:cubicBezTo>
                  <a:close/>
                </a:path>
              </a:pathLst>
            </a:cu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EDFC833-E4C3-AE16-55FC-DC7CA51CA37D}"/>
                </a:ext>
              </a:extLst>
            </p:cNvPr>
            <p:cNvGrpSpPr/>
            <p:nvPr/>
          </p:nvGrpSpPr>
          <p:grpSpPr>
            <a:xfrm>
              <a:off x="762942" y="4246420"/>
              <a:ext cx="848373" cy="1572398"/>
              <a:chOff x="0" y="5119801"/>
              <a:chExt cx="848373" cy="1572398"/>
            </a:xfrm>
          </p:grpSpPr>
          <p:sp>
            <p:nvSpPr>
              <p:cNvPr id="32" name="Freeform: Shape 31">
                <a:extLst>
                  <a:ext uri="{FF2B5EF4-FFF2-40B4-BE49-F238E27FC236}">
                    <a16:creationId xmlns:a16="http://schemas.microsoft.com/office/drawing/2014/main" id="{56DB32FC-C868-91C0-29C2-DB42CD558C56}"/>
                  </a:ext>
                </a:extLst>
              </p:cNvPr>
              <p:cNvSpPr/>
              <p:nvPr/>
            </p:nvSpPr>
            <p:spPr>
              <a:xfrm>
                <a:off x="0" y="5119801"/>
                <a:ext cx="848373" cy="1572398"/>
              </a:xfrm>
              <a:custGeom>
                <a:avLst/>
                <a:gdLst>
                  <a:gd name="connsiteX0" fmla="*/ 114588 w 848373"/>
                  <a:gd name="connsiteY0" fmla="*/ 197 h 1572398"/>
                  <a:gd name="connsiteX1" fmla="*/ 151837 w 848373"/>
                  <a:gd name="connsiteY1" fmla="*/ 29355 h 1572398"/>
                  <a:gd name="connsiteX2" fmla="*/ 385102 w 848373"/>
                  <a:gd name="connsiteY2" fmla="*/ 738481 h 1572398"/>
                  <a:gd name="connsiteX3" fmla="*/ 562383 w 848373"/>
                  <a:gd name="connsiteY3" fmla="*/ 561200 h 1572398"/>
                  <a:gd name="connsiteX4" fmla="*/ 573926 w 848373"/>
                  <a:gd name="connsiteY4" fmla="*/ 527585 h 1572398"/>
                  <a:gd name="connsiteX5" fmla="*/ 729656 w 848373"/>
                  <a:gd name="connsiteY5" fmla="*/ 527585 h 1572398"/>
                  <a:gd name="connsiteX6" fmla="*/ 718307 w 848373"/>
                  <a:gd name="connsiteY6" fmla="*/ 574248 h 1572398"/>
                  <a:gd name="connsiteX7" fmla="*/ 674351 w 848373"/>
                  <a:gd name="connsiteY7" fmla="*/ 691828 h 1572398"/>
                  <a:gd name="connsiteX8" fmla="*/ 413094 w 848373"/>
                  <a:gd name="connsiteY8" fmla="*/ 906432 h 1572398"/>
                  <a:gd name="connsiteX9" fmla="*/ 832971 w 848373"/>
                  <a:gd name="connsiteY9" fmla="*/ 1372963 h 1572398"/>
                  <a:gd name="connsiteX10" fmla="*/ 721004 w 848373"/>
                  <a:gd name="connsiteY10" fmla="*/ 1503591 h 1572398"/>
                  <a:gd name="connsiteX11" fmla="*/ 375771 w 848373"/>
                  <a:gd name="connsiteY11" fmla="*/ 1046391 h 1572398"/>
                  <a:gd name="connsiteX12" fmla="*/ 245143 w 848373"/>
                  <a:gd name="connsiteY12" fmla="*/ 1382293 h 1572398"/>
                  <a:gd name="connsiteX13" fmla="*/ 86522 w 848373"/>
                  <a:gd name="connsiteY13" fmla="*/ 1568906 h 1572398"/>
                  <a:gd name="connsiteX14" fmla="*/ 2547 w 848373"/>
                  <a:gd name="connsiteY14" fmla="*/ 1475600 h 1572398"/>
                  <a:gd name="connsiteX15" fmla="*/ 179828 w 848373"/>
                  <a:gd name="connsiteY15" fmla="*/ 1139698 h 1572398"/>
                  <a:gd name="connsiteX16" fmla="*/ 319788 w 848373"/>
                  <a:gd name="connsiteY16" fmla="*/ 859779 h 1572398"/>
                  <a:gd name="connsiteX17" fmla="*/ 77192 w 848373"/>
                  <a:gd name="connsiteY17" fmla="*/ 206636 h 1572398"/>
                  <a:gd name="connsiteX18" fmla="*/ 114588 w 848373"/>
                  <a:gd name="connsiteY18" fmla="*/ 197 h 157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8373" h="1572398">
                    <a:moveTo>
                      <a:pt x="114588" y="197"/>
                    </a:moveTo>
                    <a:cubicBezTo>
                      <a:pt x="126178" y="-1456"/>
                      <a:pt x="139008" y="7195"/>
                      <a:pt x="151837" y="29355"/>
                    </a:cubicBezTo>
                    <a:cubicBezTo>
                      <a:pt x="203155" y="117996"/>
                      <a:pt x="316678" y="649840"/>
                      <a:pt x="385102" y="738481"/>
                    </a:cubicBezTo>
                    <a:cubicBezTo>
                      <a:pt x="453526" y="827122"/>
                      <a:pt x="515730" y="666947"/>
                      <a:pt x="562383" y="561200"/>
                    </a:cubicBezTo>
                    <a:lnTo>
                      <a:pt x="573926" y="527585"/>
                    </a:lnTo>
                    <a:lnTo>
                      <a:pt x="729656" y="527585"/>
                    </a:lnTo>
                    <a:lnTo>
                      <a:pt x="718307" y="574248"/>
                    </a:lnTo>
                    <a:cubicBezTo>
                      <a:pt x="704773" y="620391"/>
                      <a:pt x="689902" y="661504"/>
                      <a:pt x="674351" y="691828"/>
                    </a:cubicBezTo>
                    <a:cubicBezTo>
                      <a:pt x="612147" y="813126"/>
                      <a:pt x="386657" y="792909"/>
                      <a:pt x="413094" y="906432"/>
                    </a:cubicBezTo>
                    <a:cubicBezTo>
                      <a:pt x="439531" y="1019955"/>
                      <a:pt x="781653" y="1273437"/>
                      <a:pt x="832971" y="1372963"/>
                    </a:cubicBezTo>
                    <a:cubicBezTo>
                      <a:pt x="884289" y="1472489"/>
                      <a:pt x="797204" y="1558020"/>
                      <a:pt x="721004" y="1503591"/>
                    </a:cubicBezTo>
                    <a:cubicBezTo>
                      <a:pt x="644804" y="1449162"/>
                      <a:pt x="455081" y="1066607"/>
                      <a:pt x="375771" y="1046391"/>
                    </a:cubicBezTo>
                    <a:cubicBezTo>
                      <a:pt x="296461" y="1026175"/>
                      <a:pt x="293351" y="1295207"/>
                      <a:pt x="245143" y="1382293"/>
                    </a:cubicBezTo>
                    <a:cubicBezTo>
                      <a:pt x="196935" y="1469379"/>
                      <a:pt x="126955" y="1553355"/>
                      <a:pt x="86522" y="1568906"/>
                    </a:cubicBezTo>
                    <a:cubicBezTo>
                      <a:pt x="46089" y="1584457"/>
                      <a:pt x="-13004" y="1547135"/>
                      <a:pt x="2547" y="1475600"/>
                    </a:cubicBezTo>
                    <a:cubicBezTo>
                      <a:pt x="18098" y="1404065"/>
                      <a:pt x="126954" y="1243890"/>
                      <a:pt x="179828" y="1139698"/>
                    </a:cubicBezTo>
                    <a:cubicBezTo>
                      <a:pt x="232701" y="1035506"/>
                      <a:pt x="336894" y="1015289"/>
                      <a:pt x="319788" y="859779"/>
                    </a:cubicBezTo>
                    <a:cubicBezTo>
                      <a:pt x="302682" y="704269"/>
                      <a:pt x="105184" y="345040"/>
                      <a:pt x="77192" y="206636"/>
                    </a:cubicBezTo>
                    <a:cubicBezTo>
                      <a:pt x="56198" y="102833"/>
                      <a:pt x="79816" y="5154"/>
                      <a:pt x="114588" y="197"/>
                    </a:cubicBezTo>
                    <a:close/>
                  </a:path>
                </a:pathLst>
              </a:cu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8425FAB9-4528-8557-8396-D632B133EBED}"/>
                  </a:ext>
                </a:extLst>
              </p:cNvPr>
              <p:cNvSpPr/>
              <p:nvPr/>
            </p:nvSpPr>
            <p:spPr>
              <a:xfrm>
                <a:off x="569113" y="5220546"/>
                <a:ext cx="206716" cy="436450"/>
              </a:xfrm>
              <a:custGeom>
                <a:avLst/>
                <a:gdLst>
                  <a:gd name="connsiteX0" fmla="*/ 119864 w 206716"/>
                  <a:gd name="connsiteY0" fmla="*/ 1747 h 436450"/>
                  <a:gd name="connsiteX1" fmla="*/ 206682 w 206716"/>
                  <a:gd name="connsiteY1" fmla="*/ 105404 h 436450"/>
                  <a:gd name="connsiteX2" fmla="*/ 174608 w 206716"/>
                  <a:gd name="connsiteY2" fmla="*/ 353248 h 436450"/>
                  <a:gd name="connsiteX3" fmla="*/ 154372 w 206716"/>
                  <a:gd name="connsiteY3" fmla="*/ 436450 h 436450"/>
                  <a:gd name="connsiteX4" fmla="*/ 0 w 206716"/>
                  <a:gd name="connsiteY4" fmla="*/ 436450 h 436450"/>
                  <a:gd name="connsiteX5" fmla="*/ 13217 w 206716"/>
                  <a:gd name="connsiteY5" fmla="*/ 380876 h 436450"/>
                  <a:gd name="connsiteX6" fmla="*/ 85384 w 206716"/>
                  <a:gd name="connsiteY6" fmla="*/ 30759 h 436450"/>
                  <a:gd name="connsiteX7" fmla="*/ 119864 w 206716"/>
                  <a:gd name="connsiteY7" fmla="*/ 1747 h 4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16" h="436450">
                    <a:moveTo>
                      <a:pt x="119864" y="1747"/>
                    </a:moveTo>
                    <a:cubicBezTo>
                      <a:pt x="158863" y="-9187"/>
                      <a:pt x="205516" y="31926"/>
                      <a:pt x="206682" y="105404"/>
                    </a:cubicBezTo>
                    <a:cubicBezTo>
                      <a:pt x="207460" y="154390"/>
                      <a:pt x="195019" y="252361"/>
                      <a:pt x="174608" y="353248"/>
                    </a:cubicBezTo>
                    <a:lnTo>
                      <a:pt x="154372" y="436450"/>
                    </a:lnTo>
                    <a:lnTo>
                      <a:pt x="0" y="436450"/>
                    </a:lnTo>
                    <a:lnTo>
                      <a:pt x="13217" y="380876"/>
                    </a:lnTo>
                    <a:cubicBezTo>
                      <a:pt x="39897" y="252361"/>
                      <a:pt x="57393" y="78578"/>
                      <a:pt x="85384" y="30759"/>
                    </a:cubicBezTo>
                    <a:cubicBezTo>
                      <a:pt x="94715" y="14819"/>
                      <a:pt x="106864" y="5392"/>
                      <a:pt x="119864" y="1747"/>
                    </a:cubicBezTo>
                    <a:close/>
                  </a:path>
                </a:pathLst>
              </a:cu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8" name="Group 27">
              <a:extLst>
                <a:ext uri="{FF2B5EF4-FFF2-40B4-BE49-F238E27FC236}">
                  <a16:creationId xmlns:a16="http://schemas.microsoft.com/office/drawing/2014/main" id="{78D3409B-305E-6490-19EB-2934F4FA6C13}"/>
                </a:ext>
              </a:extLst>
            </p:cNvPr>
            <p:cNvGrpSpPr/>
            <p:nvPr/>
          </p:nvGrpSpPr>
          <p:grpSpPr>
            <a:xfrm flipH="1">
              <a:off x="1863114" y="4245237"/>
              <a:ext cx="848373" cy="1572398"/>
              <a:chOff x="0" y="5119801"/>
              <a:chExt cx="848373" cy="1572398"/>
            </a:xfrm>
          </p:grpSpPr>
          <p:sp>
            <p:nvSpPr>
              <p:cNvPr id="30" name="Freeform: Shape 29">
                <a:extLst>
                  <a:ext uri="{FF2B5EF4-FFF2-40B4-BE49-F238E27FC236}">
                    <a16:creationId xmlns:a16="http://schemas.microsoft.com/office/drawing/2014/main" id="{1CF508F5-6FB2-7310-B261-0E07651366B3}"/>
                  </a:ext>
                </a:extLst>
              </p:cNvPr>
              <p:cNvSpPr/>
              <p:nvPr/>
            </p:nvSpPr>
            <p:spPr>
              <a:xfrm>
                <a:off x="0" y="5119801"/>
                <a:ext cx="848373" cy="1572398"/>
              </a:xfrm>
              <a:custGeom>
                <a:avLst/>
                <a:gdLst>
                  <a:gd name="connsiteX0" fmla="*/ 114588 w 848373"/>
                  <a:gd name="connsiteY0" fmla="*/ 197 h 1572398"/>
                  <a:gd name="connsiteX1" fmla="*/ 151837 w 848373"/>
                  <a:gd name="connsiteY1" fmla="*/ 29355 h 1572398"/>
                  <a:gd name="connsiteX2" fmla="*/ 385102 w 848373"/>
                  <a:gd name="connsiteY2" fmla="*/ 738481 h 1572398"/>
                  <a:gd name="connsiteX3" fmla="*/ 562383 w 848373"/>
                  <a:gd name="connsiteY3" fmla="*/ 561200 h 1572398"/>
                  <a:gd name="connsiteX4" fmla="*/ 573926 w 848373"/>
                  <a:gd name="connsiteY4" fmla="*/ 527585 h 1572398"/>
                  <a:gd name="connsiteX5" fmla="*/ 729656 w 848373"/>
                  <a:gd name="connsiteY5" fmla="*/ 527585 h 1572398"/>
                  <a:gd name="connsiteX6" fmla="*/ 718307 w 848373"/>
                  <a:gd name="connsiteY6" fmla="*/ 574248 h 1572398"/>
                  <a:gd name="connsiteX7" fmla="*/ 674351 w 848373"/>
                  <a:gd name="connsiteY7" fmla="*/ 691828 h 1572398"/>
                  <a:gd name="connsiteX8" fmla="*/ 413094 w 848373"/>
                  <a:gd name="connsiteY8" fmla="*/ 906432 h 1572398"/>
                  <a:gd name="connsiteX9" fmla="*/ 832971 w 848373"/>
                  <a:gd name="connsiteY9" fmla="*/ 1372963 h 1572398"/>
                  <a:gd name="connsiteX10" fmla="*/ 721004 w 848373"/>
                  <a:gd name="connsiteY10" fmla="*/ 1503591 h 1572398"/>
                  <a:gd name="connsiteX11" fmla="*/ 375771 w 848373"/>
                  <a:gd name="connsiteY11" fmla="*/ 1046391 h 1572398"/>
                  <a:gd name="connsiteX12" fmla="*/ 245143 w 848373"/>
                  <a:gd name="connsiteY12" fmla="*/ 1382293 h 1572398"/>
                  <a:gd name="connsiteX13" fmla="*/ 86522 w 848373"/>
                  <a:gd name="connsiteY13" fmla="*/ 1568906 h 1572398"/>
                  <a:gd name="connsiteX14" fmla="*/ 2547 w 848373"/>
                  <a:gd name="connsiteY14" fmla="*/ 1475600 h 1572398"/>
                  <a:gd name="connsiteX15" fmla="*/ 179828 w 848373"/>
                  <a:gd name="connsiteY15" fmla="*/ 1139698 h 1572398"/>
                  <a:gd name="connsiteX16" fmla="*/ 319788 w 848373"/>
                  <a:gd name="connsiteY16" fmla="*/ 859779 h 1572398"/>
                  <a:gd name="connsiteX17" fmla="*/ 77192 w 848373"/>
                  <a:gd name="connsiteY17" fmla="*/ 206636 h 1572398"/>
                  <a:gd name="connsiteX18" fmla="*/ 114588 w 848373"/>
                  <a:gd name="connsiteY18" fmla="*/ 197 h 157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8373" h="1572398">
                    <a:moveTo>
                      <a:pt x="114588" y="197"/>
                    </a:moveTo>
                    <a:cubicBezTo>
                      <a:pt x="126178" y="-1456"/>
                      <a:pt x="139008" y="7195"/>
                      <a:pt x="151837" y="29355"/>
                    </a:cubicBezTo>
                    <a:cubicBezTo>
                      <a:pt x="203155" y="117996"/>
                      <a:pt x="316678" y="649840"/>
                      <a:pt x="385102" y="738481"/>
                    </a:cubicBezTo>
                    <a:cubicBezTo>
                      <a:pt x="453526" y="827122"/>
                      <a:pt x="515730" y="666947"/>
                      <a:pt x="562383" y="561200"/>
                    </a:cubicBezTo>
                    <a:lnTo>
                      <a:pt x="573926" y="527585"/>
                    </a:lnTo>
                    <a:lnTo>
                      <a:pt x="729656" y="527585"/>
                    </a:lnTo>
                    <a:lnTo>
                      <a:pt x="718307" y="574248"/>
                    </a:lnTo>
                    <a:cubicBezTo>
                      <a:pt x="704773" y="620391"/>
                      <a:pt x="689902" y="661504"/>
                      <a:pt x="674351" y="691828"/>
                    </a:cubicBezTo>
                    <a:cubicBezTo>
                      <a:pt x="612147" y="813126"/>
                      <a:pt x="386657" y="792909"/>
                      <a:pt x="413094" y="906432"/>
                    </a:cubicBezTo>
                    <a:cubicBezTo>
                      <a:pt x="439531" y="1019955"/>
                      <a:pt x="781653" y="1273437"/>
                      <a:pt x="832971" y="1372963"/>
                    </a:cubicBezTo>
                    <a:cubicBezTo>
                      <a:pt x="884289" y="1472489"/>
                      <a:pt x="797204" y="1558020"/>
                      <a:pt x="721004" y="1503591"/>
                    </a:cubicBezTo>
                    <a:cubicBezTo>
                      <a:pt x="644804" y="1449162"/>
                      <a:pt x="455081" y="1066607"/>
                      <a:pt x="375771" y="1046391"/>
                    </a:cubicBezTo>
                    <a:cubicBezTo>
                      <a:pt x="296461" y="1026175"/>
                      <a:pt x="293351" y="1295207"/>
                      <a:pt x="245143" y="1382293"/>
                    </a:cubicBezTo>
                    <a:cubicBezTo>
                      <a:pt x="196935" y="1469379"/>
                      <a:pt x="126955" y="1553355"/>
                      <a:pt x="86522" y="1568906"/>
                    </a:cubicBezTo>
                    <a:cubicBezTo>
                      <a:pt x="46089" y="1584457"/>
                      <a:pt x="-13004" y="1547135"/>
                      <a:pt x="2547" y="1475600"/>
                    </a:cubicBezTo>
                    <a:cubicBezTo>
                      <a:pt x="18098" y="1404065"/>
                      <a:pt x="126954" y="1243890"/>
                      <a:pt x="179828" y="1139698"/>
                    </a:cubicBezTo>
                    <a:cubicBezTo>
                      <a:pt x="232701" y="1035506"/>
                      <a:pt x="336894" y="1015289"/>
                      <a:pt x="319788" y="859779"/>
                    </a:cubicBezTo>
                    <a:cubicBezTo>
                      <a:pt x="302682" y="704269"/>
                      <a:pt x="105184" y="345040"/>
                      <a:pt x="77192" y="206636"/>
                    </a:cubicBezTo>
                    <a:cubicBezTo>
                      <a:pt x="56198" y="102833"/>
                      <a:pt x="79816" y="5154"/>
                      <a:pt x="114588" y="197"/>
                    </a:cubicBezTo>
                    <a:close/>
                  </a:path>
                </a:pathLst>
              </a:cu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A2941801-1334-D947-E3BF-28D286947522}"/>
                  </a:ext>
                </a:extLst>
              </p:cNvPr>
              <p:cNvSpPr/>
              <p:nvPr/>
            </p:nvSpPr>
            <p:spPr>
              <a:xfrm>
                <a:off x="569113" y="5220546"/>
                <a:ext cx="206716" cy="436450"/>
              </a:xfrm>
              <a:custGeom>
                <a:avLst/>
                <a:gdLst>
                  <a:gd name="connsiteX0" fmla="*/ 119864 w 206716"/>
                  <a:gd name="connsiteY0" fmla="*/ 1747 h 436450"/>
                  <a:gd name="connsiteX1" fmla="*/ 206682 w 206716"/>
                  <a:gd name="connsiteY1" fmla="*/ 105404 h 436450"/>
                  <a:gd name="connsiteX2" fmla="*/ 174608 w 206716"/>
                  <a:gd name="connsiteY2" fmla="*/ 353248 h 436450"/>
                  <a:gd name="connsiteX3" fmla="*/ 154372 w 206716"/>
                  <a:gd name="connsiteY3" fmla="*/ 436450 h 436450"/>
                  <a:gd name="connsiteX4" fmla="*/ 0 w 206716"/>
                  <a:gd name="connsiteY4" fmla="*/ 436450 h 436450"/>
                  <a:gd name="connsiteX5" fmla="*/ 13217 w 206716"/>
                  <a:gd name="connsiteY5" fmla="*/ 380876 h 436450"/>
                  <a:gd name="connsiteX6" fmla="*/ 85384 w 206716"/>
                  <a:gd name="connsiteY6" fmla="*/ 30759 h 436450"/>
                  <a:gd name="connsiteX7" fmla="*/ 119864 w 206716"/>
                  <a:gd name="connsiteY7" fmla="*/ 1747 h 4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16" h="436450">
                    <a:moveTo>
                      <a:pt x="119864" y="1747"/>
                    </a:moveTo>
                    <a:cubicBezTo>
                      <a:pt x="158863" y="-9187"/>
                      <a:pt x="205516" y="31926"/>
                      <a:pt x="206682" y="105404"/>
                    </a:cubicBezTo>
                    <a:cubicBezTo>
                      <a:pt x="207460" y="154390"/>
                      <a:pt x="195019" y="252361"/>
                      <a:pt x="174608" y="353248"/>
                    </a:cubicBezTo>
                    <a:lnTo>
                      <a:pt x="154372" y="436450"/>
                    </a:lnTo>
                    <a:lnTo>
                      <a:pt x="0" y="436450"/>
                    </a:lnTo>
                    <a:lnTo>
                      <a:pt x="13217" y="380876"/>
                    </a:lnTo>
                    <a:cubicBezTo>
                      <a:pt x="39897" y="252361"/>
                      <a:pt x="57393" y="78578"/>
                      <a:pt x="85384" y="30759"/>
                    </a:cubicBezTo>
                    <a:cubicBezTo>
                      <a:pt x="94715" y="14819"/>
                      <a:pt x="106864" y="5392"/>
                      <a:pt x="119864" y="1747"/>
                    </a:cubicBezTo>
                    <a:close/>
                  </a:path>
                </a:pathLst>
              </a:cu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9" name="Arrow: Down 28">
              <a:extLst>
                <a:ext uri="{FF2B5EF4-FFF2-40B4-BE49-F238E27FC236}">
                  <a16:creationId xmlns:a16="http://schemas.microsoft.com/office/drawing/2014/main" id="{928C5FBE-DE89-B7BD-6348-D08605BB53AB}"/>
                </a:ext>
              </a:extLst>
            </p:cNvPr>
            <p:cNvSpPr/>
            <p:nvPr/>
          </p:nvSpPr>
          <p:spPr>
            <a:xfrm>
              <a:off x="1564662" y="3680141"/>
              <a:ext cx="274320" cy="457200"/>
            </a:xfrm>
            <a:prstGeom prst="downArrow">
              <a:avLst>
                <a:gd name="adj1" fmla="val 50000"/>
                <a:gd name="adj2" fmla="val 77211"/>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5994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FBCF68-F010-472B-BFF8-44843DFC149E}"/>
              </a:ext>
            </a:extLst>
          </p:cNvPr>
          <p:cNvSpPr txBox="1"/>
          <p:nvPr/>
        </p:nvSpPr>
        <p:spPr>
          <a:xfrm>
            <a:off x="609600" y="1261074"/>
            <a:ext cx="343075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STITCH (Davies et al 2016)</a:t>
            </a:r>
          </a:p>
        </p:txBody>
      </p:sp>
      <p:pic>
        <p:nvPicPr>
          <p:cNvPr id="5" name="Picture 4">
            <a:extLst>
              <a:ext uri="{FF2B5EF4-FFF2-40B4-BE49-F238E27FC236}">
                <a16:creationId xmlns:a16="http://schemas.microsoft.com/office/drawing/2014/main" id="{C79037DE-2EB0-4C7C-893C-2C2172A87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63579"/>
            <a:ext cx="5486400" cy="2304288"/>
          </a:xfrm>
          <a:prstGeom prst="rect">
            <a:avLst/>
          </a:prstGeom>
        </p:spPr>
      </p:pic>
      <p:pic>
        <p:nvPicPr>
          <p:cNvPr id="7" name="Picture 6">
            <a:extLst>
              <a:ext uri="{FF2B5EF4-FFF2-40B4-BE49-F238E27FC236}">
                <a16:creationId xmlns:a16="http://schemas.microsoft.com/office/drawing/2014/main" id="{5CBA84C0-DE0A-4237-83F5-A7658181F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243" y="1663579"/>
            <a:ext cx="4572000" cy="2923540"/>
          </a:xfrm>
          <a:prstGeom prst="rect">
            <a:avLst/>
          </a:prstGeom>
        </p:spPr>
      </p:pic>
      <p:sp>
        <p:nvSpPr>
          <p:cNvPr id="8" name="TextBox 7">
            <a:extLst>
              <a:ext uri="{FF2B5EF4-FFF2-40B4-BE49-F238E27FC236}">
                <a16:creationId xmlns:a16="http://schemas.microsoft.com/office/drawing/2014/main" id="{99290639-2985-4AB7-B27D-C702B1031A71}"/>
              </a:ext>
            </a:extLst>
          </p:cNvPr>
          <p:cNvSpPr txBox="1"/>
          <p:nvPr/>
        </p:nvSpPr>
        <p:spPr>
          <a:xfrm>
            <a:off x="6829243" y="1263469"/>
            <a:ext cx="434358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FILLIN/</a:t>
            </a:r>
            <a:r>
              <a:rPr lang="en-US" sz="2000" dirty="0" err="1">
                <a:latin typeface="Arial" panose="020B0604020202020204" pitchFamily="34" charset="0"/>
                <a:cs typeface="Arial" panose="020B0604020202020204" pitchFamily="34" charset="0"/>
              </a:rPr>
              <a:t>FSFHap</a:t>
            </a:r>
            <a:r>
              <a:rPr lang="en-US" sz="2000" dirty="0">
                <a:latin typeface="Arial" panose="020B0604020202020204" pitchFamily="34" charset="0"/>
                <a:cs typeface="Arial" panose="020B0604020202020204" pitchFamily="34" charset="0"/>
              </a:rPr>
              <a:t> (Swarts et al 2014)</a:t>
            </a:r>
          </a:p>
        </p:txBody>
      </p:sp>
      <p:sp>
        <p:nvSpPr>
          <p:cNvPr id="9" name="TextBox 8">
            <a:extLst>
              <a:ext uri="{FF2B5EF4-FFF2-40B4-BE49-F238E27FC236}">
                <a16:creationId xmlns:a16="http://schemas.microsoft.com/office/drawing/2014/main" id="{24F213AA-BA3B-40C1-B3E6-33C053864FD5}"/>
              </a:ext>
            </a:extLst>
          </p:cNvPr>
          <p:cNvSpPr txBox="1"/>
          <p:nvPr/>
        </p:nvSpPr>
        <p:spPr>
          <a:xfrm>
            <a:off x="609600" y="4370372"/>
            <a:ext cx="3833004" cy="958660"/>
          </a:xfrm>
          <a:prstGeom prst="rect">
            <a:avLst/>
          </a:prstGeom>
          <a:noFill/>
        </p:spPr>
        <p:txBody>
          <a:bodyPr wrap="square" rtlCol="0">
            <a:spAutoFit/>
          </a:bodyPr>
          <a:lstStyle/>
          <a:p>
            <a:pPr>
              <a:lnSpc>
                <a:spcPct val="150000"/>
              </a:lnSpc>
            </a:pPr>
            <a:r>
              <a:rPr lang="en-US" sz="2000" dirty="0" err="1">
                <a:latin typeface="Arial" panose="020B0604020202020204" pitchFamily="34" charset="0"/>
                <a:cs typeface="Arial" panose="020B0604020202020204" pitchFamily="34" charset="0"/>
              </a:rPr>
              <a:t>AlphaImpute</a:t>
            </a:r>
            <a:r>
              <a:rPr lang="en-US" sz="2000" dirty="0">
                <a:latin typeface="Arial" panose="020B0604020202020204" pitchFamily="34" charset="0"/>
                <a:cs typeface="Arial" panose="020B0604020202020204" pitchFamily="34" charset="0"/>
              </a:rPr>
              <a:t> (Hickey et al 2012)</a:t>
            </a:r>
          </a:p>
          <a:p>
            <a:pPr>
              <a:lnSpc>
                <a:spcPct val="150000"/>
              </a:lnSpc>
            </a:pPr>
            <a:r>
              <a:rPr lang="en-US" sz="2000" dirty="0">
                <a:latin typeface="Arial" panose="020B0604020202020204" pitchFamily="34" charset="0"/>
                <a:cs typeface="Arial" panose="020B0604020202020204" pitchFamily="34" charset="0"/>
              </a:rPr>
              <a:t>Beagle (Browning et al 2021)</a:t>
            </a:r>
          </a:p>
        </p:txBody>
      </p:sp>
      <p:sp>
        <p:nvSpPr>
          <p:cNvPr id="10" name="TextBox 9">
            <a:extLst>
              <a:ext uri="{FF2B5EF4-FFF2-40B4-BE49-F238E27FC236}">
                <a16:creationId xmlns:a16="http://schemas.microsoft.com/office/drawing/2014/main" id="{A4E688E8-F0BB-4105-871D-CD1BC93D40DF}"/>
              </a:ext>
            </a:extLst>
          </p:cNvPr>
          <p:cNvSpPr txBox="1"/>
          <p:nvPr/>
        </p:nvSpPr>
        <p:spPr>
          <a:xfrm>
            <a:off x="609600" y="5329032"/>
            <a:ext cx="8993397" cy="95866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Many options, but they are fundamentally similar – identify founder haplotype, fill in missing data from others that shared the same haplotype.</a:t>
            </a:r>
          </a:p>
        </p:txBody>
      </p:sp>
      <p:sp>
        <p:nvSpPr>
          <p:cNvPr id="6" name="TextBox 5">
            <a:extLst>
              <a:ext uri="{FF2B5EF4-FFF2-40B4-BE49-F238E27FC236}">
                <a16:creationId xmlns:a16="http://schemas.microsoft.com/office/drawing/2014/main" id="{71AC3FC7-B7E6-CAC3-4E5C-D18D5E23D746}"/>
              </a:ext>
            </a:extLst>
          </p:cNvPr>
          <p:cNvSpPr txBox="1"/>
          <p:nvPr/>
        </p:nvSpPr>
        <p:spPr>
          <a:xfrm>
            <a:off x="223934" y="185986"/>
            <a:ext cx="118481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marker genotype imputation and phasing – common software</a:t>
            </a:r>
          </a:p>
        </p:txBody>
      </p:sp>
    </p:spTree>
    <p:extLst>
      <p:ext uri="{BB962C8B-B14F-4D97-AF65-F5344CB8AC3E}">
        <p14:creationId xmlns:p14="http://schemas.microsoft.com/office/powerpoint/2010/main" val="1943703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FBCF68-F010-472B-BFF8-44843DFC149E}"/>
              </a:ext>
            </a:extLst>
          </p:cNvPr>
          <p:cNvSpPr txBox="1"/>
          <p:nvPr/>
        </p:nvSpPr>
        <p:spPr>
          <a:xfrm>
            <a:off x="308325" y="1239705"/>
            <a:ext cx="6386875"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Pedigree-based additive genetic relationship matrix (A)</a:t>
            </a:r>
          </a:p>
        </p:txBody>
      </p:sp>
      <p:sp>
        <p:nvSpPr>
          <p:cNvPr id="4" name="TextBox 3">
            <a:extLst>
              <a:ext uri="{FF2B5EF4-FFF2-40B4-BE49-F238E27FC236}">
                <a16:creationId xmlns:a16="http://schemas.microsoft.com/office/drawing/2014/main" id="{4334CC4E-2F6B-4344-9AF1-0A39FBFDD17A}"/>
              </a:ext>
            </a:extLst>
          </p:cNvPr>
          <p:cNvSpPr txBox="1"/>
          <p:nvPr/>
        </p:nvSpPr>
        <p:spPr>
          <a:xfrm>
            <a:off x="308326" y="2012104"/>
            <a:ext cx="5285421" cy="2031325"/>
          </a:xfrm>
          <a:prstGeom prst="rect">
            <a:avLst/>
          </a:prstGeom>
          <a:noFill/>
        </p:spPr>
        <p:txBody>
          <a:bodyPr wrap="none" rtlCol="0">
            <a:spAutoFit/>
          </a:bodyPr>
          <a:lstStyle/>
          <a:p>
            <a:r>
              <a:rPr lang="en-US" dirty="0">
                <a:latin typeface="Courier New" panose="02070309020205020404" pitchFamily="49" charset="0"/>
                <a:ea typeface="Microsoft Sans Serif" panose="020B0604020202020204" pitchFamily="34" charset="0"/>
                <a:cs typeface="Courier New" panose="02070309020205020404" pitchFamily="49" charset="0"/>
              </a:rPr>
              <a:t>      1     2     3     4     5     6</a:t>
            </a:r>
          </a:p>
          <a:p>
            <a:r>
              <a:rPr lang="en-US" dirty="0">
                <a:latin typeface="Courier New" panose="02070309020205020404" pitchFamily="49" charset="0"/>
                <a:ea typeface="Microsoft Sans Serif" panose="020B0604020202020204" pitchFamily="34" charset="0"/>
                <a:cs typeface="Courier New" panose="02070309020205020404" pitchFamily="49" charset="0"/>
              </a:rPr>
              <a:t>1  1.00  0.00  0.50  0.50  0.50  0.50</a:t>
            </a:r>
          </a:p>
          <a:p>
            <a:r>
              <a:rPr lang="en-US" dirty="0">
                <a:latin typeface="Courier New" panose="02070309020205020404" pitchFamily="49" charset="0"/>
                <a:ea typeface="Microsoft Sans Serif" panose="020B0604020202020204" pitchFamily="34" charset="0"/>
                <a:cs typeface="Courier New" panose="02070309020205020404" pitchFamily="49" charset="0"/>
              </a:rPr>
              <a:t>2  0.00  1.00  0.50  0.50  0.50  0.50</a:t>
            </a:r>
          </a:p>
          <a:p>
            <a:r>
              <a:rPr lang="en-US" dirty="0">
                <a:latin typeface="Courier New" panose="02070309020205020404" pitchFamily="49" charset="0"/>
                <a:ea typeface="Microsoft Sans Serif" panose="020B0604020202020204" pitchFamily="34" charset="0"/>
                <a:cs typeface="Courier New" panose="02070309020205020404" pitchFamily="49" charset="0"/>
              </a:rPr>
              <a:t>3  0.50  0.50  1.00  0.50  0.75  0.75</a:t>
            </a:r>
          </a:p>
          <a:p>
            <a:r>
              <a:rPr lang="en-US" dirty="0">
                <a:latin typeface="Courier New" panose="02070309020205020404" pitchFamily="49" charset="0"/>
                <a:ea typeface="Microsoft Sans Serif" panose="020B0604020202020204" pitchFamily="34" charset="0"/>
                <a:cs typeface="Courier New" panose="02070309020205020404" pitchFamily="49" charset="0"/>
              </a:rPr>
              <a:t>4  0.50  0.50  0.50  1.00  0.75  0.75</a:t>
            </a:r>
          </a:p>
          <a:p>
            <a:r>
              <a:rPr lang="en-US" dirty="0">
                <a:latin typeface="Courier New" panose="02070309020205020404" pitchFamily="49" charset="0"/>
                <a:ea typeface="Microsoft Sans Serif" panose="020B0604020202020204" pitchFamily="34" charset="0"/>
                <a:cs typeface="Courier New" panose="02070309020205020404" pitchFamily="49" charset="0"/>
              </a:rPr>
              <a:t>5  0.50  0.50  0.75  0.75  1.25  0.75</a:t>
            </a:r>
          </a:p>
          <a:p>
            <a:r>
              <a:rPr lang="en-US" dirty="0">
                <a:latin typeface="Courier New" panose="02070309020205020404" pitchFamily="49" charset="0"/>
                <a:ea typeface="Microsoft Sans Serif" panose="020B0604020202020204" pitchFamily="34" charset="0"/>
                <a:cs typeface="Courier New" panose="02070309020205020404" pitchFamily="49" charset="0"/>
              </a:rPr>
              <a:t>6  0.50  0.50  0.75  0.75  0.75  1.25</a:t>
            </a:r>
          </a:p>
        </p:txBody>
      </p:sp>
      <p:grpSp>
        <p:nvGrpSpPr>
          <p:cNvPr id="15" name="Group 14">
            <a:extLst>
              <a:ext uri="{FF2B5EF4-FFF2-40B4-BE49-F238E27FC236}">
                <a16:creationId xmlns:a16="http://schemas.microsoft.com/office/drawing/2014/main" id="{17B4CF09-B9DD-77B2-0A4B-FB02FA514D45}"/>
              </a:ext>
            </a:extLst>
          </p:cNvPr>
          <p:cNvGrpSpPr/>
          <p:nvPr/>
        </p:nvGrpSpPr>
        <p:grpSpPr>
          <a:xfrm>
            <a:off x="9471187" y="965385"/>
            <a:ext cx="2198736" cy="3576833"/>
            <a:chOff x="7994812" y="1239705"/>
            <a:chExt cx="2198736" cy="3576833"/>
          </a:xfrm>
        </p:grpSpPr>
        <p:sp>
          <p:nvSpPr>
            <p:cNvPr id="5" name="Oval 4">
              <a:extLst>
                <a:ext uri="{FF2B5EF4-FFF2-40B4-BE49-F238E27FC236}">
                  <a16:creationId xmlns:a16="http://schemas.microsoft.com/office/drawing/2014/main" id="{8D89DA48-AEC4-472A-A7D5-AC3D95373808}"/>
                </a:ext>
              </a:extLst>
            </p:cNvPr>
            <p:cNvSpPr/>
            <p:nvPr/>
          </p:nvSpPr>
          <p:spPr>
            <a:xfrm>
              <a:off x="7994812" y="275524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3</a:t>
              </a:r>
            </a:p>
          </p:txBody>
        </p:sp>
        <p:sp>
          <p:nvSpPr>
            <p:cNvPr id="6" name="Oval 5">
              <a:extLst>
                <a:ext uri="{FF2B5EF4-FFF2-40B4-BE49-F238E27FC236}">
                  <a16:creationId xmlns:a16="http://schemas.microsoft.com/office/drawing/2014/main" id="{B97E3D30-6B95-4AF1-B658-3FE5042C2E14}"/>
                </a:ext>
              </a:extLst>
            </p:cNvPr>
            <p:cNvSpPr/>
            <p:nvPr/>
          </p:nvSpPr>
          <p:spPr>
            <a:xfrm>
              <a:off x="9644908" y="275524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4</a:t>
              </a:r>
            </a:p>
          </p:txBody>
        </p:sp>
        <p:sp>
          <p:nvSpPr>
            <p:cNvPr id="7" name="Oval 6">
              <a:extLst>
                <a:ext uri="{FF2B5EF4-FFF2-40B4-BE49-F238E27FC236}">
                  <a16:creationId xmlns:a16="http://schemas.microsoft.com/office/drawing/2014/main" id="{EFE01966-7138-432B-9FA7-F6C36E1B9FE3}"/>
                </a:ext>
              </a:extLst>
            </p:cNvPr>
            <p:cNvSpPr/>
            <p:nvPr/>
          </p:nvSpPr>
          <p:spPr>
            <a:xfrm>
              <a:off x="7994812" y="1242582"/>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1</a:t>
              </a:r>
            </a:p>
          </p:txBody>
        </p:sp>
        <p:sp>
          <p:nvSpPr>
            <p:cNvPr id="8" name="Oval 7">
              <a:extLst>
                <a:ext uri="{FF2B5EF4-FFF2-40B4-BE49-F238E27FC236}">
                  <a16:creationId xmlns:a16="http://schemas.microsoft.com/office/drawing/2014/main" id="{6C3CD3E3-02E1-42A5-983A-9E57AD8E7EA4}"/>
                </a:ext>
              </a:extLst>
            </p:cNvPr>
            <p:cNvSpPr/>
            <p:nvPr/>
          </p:nvSpPr>
          <p:spPr>
            <a:xfrm>
              <a:off x="9644908" y="1239705"/>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2</a:t>
              </a:r>
            </a:p>
          </p:txBody>
        </p:sp>
        <p:cxnSp>
          <p:nvCxnSpPr>
            <p:cNvPr id="9" name="Straight Connector 8">
              <a:extLst>
                <a:ext uri="{FF2B5EF4-FFF2-40B4-BE49-F238E27FC236}">
                  <a16:creationId xmlns:a16="http://schemas.microsoft.com/office/drawing/2014/main" id="{3D53731E-F9CC-44FA-8F6F-9FC57C03418B}"/>
                </a:ext>
              </a:extLst>
            </p:cNvPr>
            <p:cNvCxnSpPr>
              <a:cxnSpLocks/>
              <a:stCxn id="7" idx="4"/>
              <a:endCxn id="5" idx="0"/>
            </p:cNvCxnSpPr>
            <p:nvPr/>
          </p:nvCxnSpPr>
          <p:spPr>
            <a:xfrm>
              <a:off x="8269132" y="1791222"/>
              <a:ext cx="0"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FEE2D8-B29E-43D8-8B66-0451A64D5FC4}"/>
                </a:ext>
              </a:extLst>
            </p:cNvPr>
            <p:cNvCxnSpPr>
              <a:cxnSpLocks/>
              <a:stCxn id="8" idx="4"/>
              <a:endCxn id="6" idx="0"/>
            </p:cNvCxnSpPr>
            <p:nvPr/>
          </p:nvCxnSpPr>
          <p:spPr>
            <a:xfrm>
              <a:off x="9919228" y="1788345"/>
              <a:ext cx="0" cy="966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C37A8D-30D5-488E-9BCE-6C142FD44A37}"/>
                </a:ext>
              </a:extLst>
            </p:cNvPr>
            <p:cNvCxnSpPr>
              <a:cxnSpLocks/>
              <a:stCxn id="7" idx="4"/>
              <a:endCxn id="6" idx="0"/>
            </p:cNvCxnSpPr>
            <p:nvPr/>
          </p:nvCxnSpPr>
          <p:spPr>
            <a:xfrm>
              <a:off x="8269132" y="1791222"/>
              <a:ext cx="1650096"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3BA40E-A74C-44B0-B89B-F95CC4563B77}"/>
                </a:ext>
              </a:extLst>
            </p:cNvPr>
            <p:cNvCxnSpPr>
              <a:cxnSpLocks/>
              <a:stCxn id="8" idx="4"/>
              <a:endCxn id="5" idx="0"/>
            </p:cNvCxnSpPr>
            <p:nvPr/>
          </p:nvCxnSpPr>
          <p:spPr>
            <a:xfrm flipH="1">
              <a:off x="8269132" y="1788345"/>
              <a:ext cx="1650096" cy="9668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41FB1A8-B1FE-450B-9674-F7E99DB2E1C2}"/>
                </a:ext>
              </a:extLst>
            </p:cNvPr>
            <p:cNvSpPr/>
            <p:nvPr/>
          </p:nvSpPr>
          <p:spPr>
            <a:xfrm>
              <a:off x="7994812" y="4267898"/>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5</a:t>
              </a:r>
            </a:p>
          </p:txBody>
        </p:sp>
        <p:sp>
          <p:nvSpPr>
            <p:cNvPr id="17" name="Oval 16">
              <a:extLst>
                <a:ext uri="{FF2B5EF4-FFF2-40B4-BE49-F238E27FC236}">
                  <a16:creationId xmlns:a16="http://schemas.microsoft.com/office/drawing/2014/main" id="{3B18034F-BC68-4DDD-8F76-E33C05E49439}"/>
                </a:ext>
              </a:extLst>
            </p:cNvPr>
            <p:cNvSpPr/>
            <p:nvPr/>
          </p:nvSpPr>
          <p:spPr>
            <a:xfrm>
              <a:off x="9644908" y="4267898"/>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6</a:t>
              </a:r>
            </a:p>
          </p:txBody>
        </p:sp>
        <p:cxnSp>
          <p:nvCxnSpPr>
            <p:cNvPr id="18" name="Straight Connector 17">
              <a:extLst>
                <a:ext uri="{FF2B5EF4-FFF2-40B4-BE49-F238E27FC236}">
                  <a16:creationId xmlns:a16="http://schemas.microsoft.com/office/drawing/2014/main" id="{A09B641E-9C2A-411C-B334-57AA6464F9DA}"/>
                </a:ext>
              </a:extLst>
            </p:cNvPr>
            <p:cNvCxnSpPr>
              <a:cxnSpLocks/>
              <a:stCxn id="5" idx="4"/>
              <a:endCxn id="16" idx="0"/>
            </p:cNvCxnSpPr>
            <p:nvPr/>
          </p:nvCxnSpPr>
          <p:spPr>
            <a:xfrm>
              <a:off x="8269132" y="3303880"/>
              <a:ext cx="0"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392559-78B2-4367-BF24-F52DDDD68F4E}"/>
                </a:ext>
              </a:extLst>
            </p:cNvPr>
            <p:cNvCxnSpPr>
              <a:cxnSpLocks/>
              <a:stCxn id="6" idx="4"/>
              <a:endCxn id="17" idx="0"/>
            </p:cNvCxnSpPr>
            <p:nvPr/>
          </p:nvCxnSpPr>
          <p:spPr>
            <a:xfrm>
              <a:off x="9919228" y="3303880"/>
              <a:ext cx="0"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8C8A6DE-7DE3-49F4-A366-35680760E7A7}"/>
                </a:ext>
              </a:extLst>
            </p:cNvPr>
            <p:cNvCxnSpPr>
              <a:cxnSpLocks/>
              <a:stCxn id="5" idx="4"/>
              <a:endCxn id="17" idx="0"/>
            </p:cNvCxnSpPr>
            <p:nvPr/>
          </p:nvCxnSpPr>
          <p:spPr>
            <a:xfrm>
              <a:off x="8269132" y="3303880"/>
              <a:ext cx="1650096"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6608BB-92D0-4619-8F88-D5521298A94E}"/>
                </a:ext>
              </a:extLst>
            </p:cNvPr>
            <p:cNvCxnSpPr>
              <a:cxnSpLocks/>
              <a:stCxn id="6" idx="4"/>
              <a:endCxn id="16" idx="0"/>
            </p:cNvCxnSpPr>
            <p:nvPr/>
          </p:nvCxnSpPr>
          <p:spPr>
            <a:xfrm flipH="1">
              <a:off x="8269132" y="3303880"/>
              <a:ext cx="1650096" cy="9640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A5DE498-74DA-492C-A9DB-AC8F2C65002D}"/>
                  </a:ext>
                </a:extLst>
              </p:cNvPr>
              <p:cNvSpPr txBox="1"/>
              <p:nvPr/>
            </p:nvSpPr>
            <p:spPr>
              <a:xfrm>
                <a:off x="308325" y="4318832"/>
                <a:ext cx="8426099" cy="2155655"/>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Coefficient of additive genetic covariance between individuals,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𝐴</m:t>
                        </m:r>
                      </m:e>
                      <m:sub>
                        <m:r>
                          <a:rPr lang="en-US" sz="2000" b="0" i="1" smtClean="0">
                            <a:latin typeface="Cambria Math" panose="02040503050406030204" pitchFamily="18" charset="0"/>
                            <a:cs typeface="Arial" panose="020B0604020202020204" pitchFamily="34" charset="0"/>
                          </a:rPr>
                          <m:t>𝑖𝑗</m:t>
                        </m:r>
                      </m:sub>
                    </m:sSub>
                    <m:r>
                      <a:rPr lang="en-US" sz="2000" b="0" i="1" smtClean="0">
                        <a:latin typeface="Cambria Math" panose="02040503050406030204" pitchFamily="18" charset="0"/>
                        <a:cs typeface="Arial" panose="020B0604020202020204" pitchFamily="34" charset="0"/>
                      </a:rPr>
                      <m:t>=2</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𝑓</m:t>
                        </m:r>
                      </m:e>
                      <m:sub>
                        <m:r>
                          <a:rPr lang="en-US" sz="2000" b="0" i="1" smtClean="0">
                            <a:latin typeface="Cambria Math" panose="02040503050406030204" pitchFamily="18" charset="0"/>
                            <a:cs typeface="Arial" panose="020B0604020202020204" pitchFamily="34" charset="0"/>
                          </a:rPr>
                          <m:t>𝑖𝑗</m:t>
                        </m:r>
                      </m:sub>
                    </m:sSub>
                  </m:oMath>
                </a14:m>
                <a:r>
                  <a:rPr lang="en-US" sz="2000" dirty="0">
                    <a:latin typeface="Arial" panose="020B0604020202020204" pitchFamily="34" charset="0"/>
                    <a:cs typeface="Arial" panose="020B0604020202020204" pitchFamily="34" charset="0"/>
                  </a:rPr>
                  <a:t>.</a:t>
                </a:r>
              </a:p>
              <a:p>
                <a:pPr>
                  <a:lnSpc>
                    <a:spcPct val="150000"/>
                  </a:lnSpc>
                </a:pPr>
                <a:r>
                  <a:rPr lang="en-US" sz="2000" dirty="0">
                    <a:latin typeface="Arial" panose="020B0604020202020204" pitchFamily="34" charset="0"/>
                    <a:cs typeface="Arial" panose="020B0604020202020204" pitchFamily="34" charset="0"/>
                  </a:rPr>
                  <a:t>Recall that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𝑓</m:t>
                        </m:r>
                      </m:e>
                      <m:sub>
                        <m:r>
                          <a:rPr lang="en-US" sz="2000" b="0" i="1" smtClean="0">
                            <a:latin typeface="Cambria Math" panose="02040503050406030204" pitchFamily="18" charset="0"/>
                            <a:cs typeface="Arial" panose="020B0604020202020204" pitchFamily="34" charset="0"/>
                          </a:rPr>
                          <m:t>𝑖𝑖</m:t>
                        </m:r>
                      </m:sub>
                    </m:sSub>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r>
                          <a:rPr lang="en-US" sz="2000" b="0" i="1" smtClean="0">
                            <a:latin typeface="Cambria Math" panose="02040503050406030204" pitchFamily="18" charset="0"/>
                            <a:cs typeface="Arial" panose="020B0604020202020204" pitchFamily="34" charset="0"/>
                          </a:rPr>
                          <m:t>1</m:t>
                        </m:r>
                      </m:num>
                      <m:den>
                        <m:r>
                          <a:rPr lang="en-US" sz="2000" b="0" i="1" smtClean="0">
                            <a:latin typeface="Cambria Math" panose="02040503050406030204" pitchFamily="18" charset="0"/>
                            <a:cs typeface="Arial" panose="020B0604020202020204" pitchFamily="34" charset="0"/>
                          </a:rPr>
                          <m:t>2</m:t>
                        </m:r>
                      </m:den>
                    </m:f>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𝑖</m:t>
                            </m:r>
                          </m:sub>
                        </m:sSub>
                      </m:e>
                    </m:d>
                  </m:oMath>
                </a14:m>
                <a:r>
                  <a:rPr lang="en-US" sz="2000" dirty="0">
                    <a:latin typeface="Arial" panose="020B0604020202020204" pitchFamily="34" charset="0"/>
                    <a:cs typeface="Arial" panose="020B0604020202020204" pitchFamily="34" charset="0"/>
                  </a:rPr>
                  <a:t>, so the diagonals are </a:t>
                </a:r>
                <a14:m>
                  <m:oMath xmlns:m="http://schemas.openxmlformats.org/officeDocument/2006/math">
                    <m:r>
                      <a:rPr lang="en-US" sz="2000" b="0" i="1" smtClean="0">
                        <a:latin typeface="Cambria Math" panose="02040503050406030204" pitchFamily="18" charset="0"/>
                        <a:cs typeface="Arial" panose="020B0604020202020204" pitchFamily="34" charset="0"/>
                      </a:rPr>
                      <m:t>1+</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a:t>
                </a:r>
              </a:p>
              <a:p>
                <a:pPr>
                  <a:lnSpc>
                    <a:spcPct val="150000"/>
                  </a:lnSpc>
                </a:pPr>
                <a:r>
                  <a:rPr lang="en-US" sz="2000" dirty="0">
                    <a:latin typeface="Arial" panose="020B0604020202020204" pitchFamily="34" charset="0"/>
                    <a:cs typeface="Arial" panose="020B0604020202020204" pitchFamily="34" charset="0"/>
                  </a:rPr>
                  <a:t>Note: A is a symmetric matrix,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𝑗</m:t>
                        </m:r>
                        <m:r>
                          <a:rPr lang="en-US" sz="2000" b="0" i="1" smtClean="0">
                            <a:latin typeface="Cambria Math" panose="02040503050406030204" pitchFamily="18" charset="0"/>
                          </a:rPr>
                          <m:t>𝑖</m:t>
                        </m:r>
                      </m:sub>
                    </m:sSub>
                  </m:oMath>
                </a14:m>
                <a:r>
                  <a:rPr lang="en-US" sz="2000" dirty="0">
                    <a:latin typeface="Arial" panose="020B0604020202020204" pitchFamily="34" charset="0"/>
                    <a:cs typeface="Arial" panose="020B0604020202020204" pitchFamily="34" charset="0"/>
                  </a:rPr>
                  <a:t>.</a:t>
                </a:r>
              </a:p>
              <a:p>
                <a:pPr>
                  <a:lnSpc>
                    <a:spcPct val="150000"/>
                  </a:lnSpc>
                </a:pPr>
                <a:r>
                  <a:rPr lang="en-US" sz="2000" dirty="0">
                    <a:latin typeface="Arial" panose="020B0604020202020204" pitchFamily="34" charset="0"/>
                    <a:cs typeface="Arial" panose="020B0604020202020204" pitchFamily="34" charset="0"/>
                  </a:rPr>
                  <a:t>Similar can be done for the dominance GRM.</a:t>
                </a:r>
                <a:endParaRPr lang="en-US" sz="2000" dirty="0"/>
              </a:p>
            </p:txBody>
          </p:sp>
        </mc:Choice>
        <mc:Fallback xmlns="">
          <p:sp>
            <p:nvSpPr>
              <p:cNvPr id="30" name="TextBox 29">
                <a:extLst>
                  <a:ext uri="{FF2B5EF4-FFF2-40B4-BE49-F238E27FC236}">
                    <a16:creationId xmlns:a16="http://schemas.microsoft.com/office/drawing/2014/main" id="{2A5DE498-74DA-492C-A9DB-AC8F2C65002D}"/>
                  </a:ext>
                </a:extLst>
              </p:cNvPr>
              <p:cNvSpPr txBox="1">
                <a:spLocks noRot="1" noChangeAspect="1" noMove="1" noResize="1" noEditPoints="1" noAdjustHandles="1" noChangeArrowheads="1" noChangeShapeType="1" noTextEdit="1"/>
              </p:cNvSpPr>
              <p:nvPr/>
            </p:nvSpPr>
            <p:spPr>
              <a:xfrm>
                <a:off x="308325" y="4318832"/>
                <a:ext cx="8426099" cy="2155655"/>
              </a:xfrm>
              <a:prstGeom prst="rect">
                <a:avLst/>
              </a:prstGeom>
              <a:blipFill>
                <a:blip r:embed="rId2"/>
                <a:stretch>
                  <a:fillRect l="-796" r="-72" b="-367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723E653-B53B-7C55-0817-B7A06D555505}"/>
              </a:ext>
            </a:extLst>
          </p:cNvPr>
          <p:cNvSpPr txBox="1"/>
          <p:nvPr/>
        </p:nvSpPr>
        <p:spPr>
          <a:xfrm>
            <a:off x="223934" y="185986"/>
            <a:ext cx="905247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genetic relationship matrix (GRM) calculation</a:t>
            </a:r>
          </a:p>
        </p:txBody>
      </p:sp>
    </p:spTree>
    <p:extLst>
      <p:ext uri="{BB962C8B-B14F-4D97-AF65-F5344CB8AC3E}">
        <p14:creationId xmlns:p14="http://schemas.microsoft.com/office/powerpoint/2010/main" val="437601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ED7796-8FEF-4104-9972-D2B78E99DDB5}"/>
              </a:ext>
            </a:extLst>
          </p:cNvPr>
          <p:cNvPicPr>
            <a:picLocks noChangeAspect="1"/>
          </p:cNvPicPr>
          <p:nvPr/>
        </p:nvPicPr>
        <p:blipFill rotWithShape="1">
          <a:blip r:embed="rId2">
            <a:extLst>
              <a:ext uri="{28A0092B-C50C-407E-A947-70E740481C1C}">
                <a14:useLocalDpi xmlns:a14="http://schemas.microsoft.com/office/drawing/2010/main" val="0"/>
              </a:ext>
            </a:extLst>
          </a:blip>
          <a:srcRect b="40375"/>
          <a:stretch/>
        </p:blipFill>
        <p:spPr>
          <a:xfrm>
            <a:off x="785390" y="945697"/>
            <a:ext cx="8229600" cy="5285654"/>
          </a:xfrm>
          <a:prstGeom prst="rect">
            <a:avLst/>
          </a:prstGeom>
        </p:spPr>
      </p:pic>
      <p:sp>
        <p:nvSpPr>
          <p:cNvPr id="9" name="TextBox 8">
            <a:extLst>
              <a:ext uri="{FF2B5EF4-FFF2-40B4-BE49-F238E27FC236}">
                <a16:creationId xmlns:a16="http://schemas.microsoft.com/office/drawing/2014/main" id="{D2831F22-2792-475C-9908-5F3C1847730D}"/>
              </a:ext>
            </a:extLst>
          </p:cNvPr>
          <p:cNvSpPr txBox="1"/>
          <p:nvPr/>
        </p:nvSpPr>
        <p:spPr>
          <a:xfrm>
            <a:off x="785390" y="6231351"/>
            <a:ext cx="876070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Li et al (2019) The </a:t>
            </a:r>
            <a:r>
              <a:rPr lang="en-US" sz="1200" dirty="0" err="1">
                <a:latin typeface="Arial" panose="020B0604020202020204" pitchFamily="34" charset="0"/>
                <a:cs typeface="Arial" panose="020B0604020202020204" pitchFamily="34" charset="0"/>
              </a:rPr>
              <a:t>HuangZaoSi</a:t>
            </a:r>
            <a:r>
              <a:rPr lang="en-US" sz="1200" dirty="0">
                <a:latin typeface="Arial" panose="020B0604020202020204" pitchFamily="34" charset="0"/>
                <a:cs typeface="Arial" panose="020B0604020202020204" pitchFamily="34" charset="0"/>
              </a:rPr>
              <a:t> maize genome provides insights into genomic variation and improvement history of maize.</a:t>
            </a:r>
          </a:p>
        </p:txBody>
      </p:sp>
      <p:sp>
        <p:nvSpPr>
          <p:cNvPr id="5" name="TextBox 4">
            <a:extLst>
              <a:ext uri="{FF2B5EF4-FFF2-40B4-BE49-F238E27FC236}">
                <a16:creationId xmlns:a16="http://schemas.microsoft.com/office/drawing/2014/main" id="{1D5A2A1C-0F29-4168-948C-39B3F20D81F0}"/>
              </a:ext>
            </a:extLst>
          </p:cNvPr>
          <p:cNvSpPr txBox="1"/>
          <p:nvPr/>
        </p:nvSpPr>
        <p:spPr>
          <a:xfrm>
            <a:off x="9171992" y="1234866"/>
            <a:ext cx="2887155" cy="188199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This highlights the prevalence of a single variety in the Chinese maize breeding history.</a:t>
            </a:r>
          </a:p>
        </p:txBody>
      </p:sp>
      <p:sp>
        <p:nvSpPr>
          <p:cNvPr id="3" name="TextBox 2">
            <a:extLst>
              <a:ext uri="{FF2B5EF4-FFF2-40B4-BE49-F238E27FC236}">
                <a16:creationId xmlns:a16="http://schemas.microsoft.com/office/drawing/2014/main" id="{FFE76449-D8F9-7FC1-EFC0-7A075E33D105}"/>
              </a:ext>
            </a:extLst>
          </p:cNvPr>
          <p:cNvSpPr txBox="1"/>
          <p:nvPr/>
        </p:nvSpPr>
        <p:spPr>
          <a:xfrm>
            <a:off x="223934" y="185986"/>
            <a:ext cx="971131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breeding and evolutionary history understanding</a:t>
            </a:r>
          </a:p>
        </p:txBody>
      </p:sp>
    </p:spTree>
    <p:extLst>
      <p:ext uri="{BB962C8B-B14F-4D97-AF65-F5344CB8AC3E}">
        <p14:creationId xmlns:p14="http://schemas.microsoft.com/office/powerpoint/2010/main" val="2515318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5A2A1C-0F29-4168-948C-39B3F20D81F0}"/>
              </a:ext>
            </a:extLst>
          </p:cNvPr>
          <p:cNvSpPr txBox="1"/>
          <p:nvPr/>
        </p:nvSpPr>
        <p:spPr>
          <a:xfrm>
            <a:off x="7707086" y="1211117"/>
            <a:ext cx="4086808" cy="1420325"/>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Similar work in cattle, this shows the genome-wide Holstein introgression in Danish cattle.</a:t>
            </a:r>
          </a:p>
        </p:txBody>
      </p:sp>
      <p:sp>
        <p:nvSpPr>
          <p:cNvPr id="3" name="TextBox 2">
            <a:extLst>
              <a:ext uri="{FF2B5EF4-FFF2-40B4-BE49-F238E27FC236}">
                <a16:creationId xmlns:a16="http://schemas.microsoft.com/office/drawing/2014/main" id="{FFE76449-D8F9-7FC1-EFC0-7A075E33D105}"/>
              </a:ext>
            </a:extLst>
          </p:cNvPr>
          <p:cNvSpPr txBox="1"/>
          <p:nvPr/>
        </p:nvSpPr>
        <p:spPr>
          <a:xfrm>
            <a:off x="223934" y="185986"/>
            <a:ext cx="971131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breeding and evolutionary history understanding</a:t>
            </a:r>
          </a:p>
        </p:txBody>
      </p:sp>
      <p:pic>
        <p:nvPicPr>
          <p:cNvPr id="16" name="Picture 15">
            <a:extLst>
              <a:ext uri="{FF2B5EF4-FFF2-40B4-BE49-F238E27FC236}">
                <a16:creationId xmlns:a16="http://schemas.microsoft.com/office/drawing/2014/main" id="{B58BF795-0C44-49DC-B794-17CE2C3EE71E}"/>
              </a:ext>
            </a:extLst>
          </p:cNvPr>
          <p:cNvPicPr>
            <a:picLocks noChangeAspect="1"/>
          </p:cNvPicPr>
          <p:nvPr/>
        </p:nvPicPr>
        <p:blipFill rotWithShape="1">
          <a:blip r:embed="rId2">
            <a:extLst>
              <a:ext uri="{28A0092B-C50C-407E-A947-70E740481C1C}">
                <a14:useLocalDpi xmlns:a14="http://schemas.microsoft.com/office/drawing/2010/main" val="0"/>
              </a:ext>
            </a:extLst>
          </a:blip>
          <a:srcRect b="37910"/>
          <a:stretch/>
        </p:blipFill>
        <p:spPr>
          <a:xfrm>
            <a:off x="501438" y="959437"/>
            <a:ext cx="6802292" cy="5029200"/>
          </a:xfrm>
          <a:prstGeom prst="rect">
            <a:avLst/>
          </a:prstGeom>
        </p:spPr>
      </p:pic>
      <p:sp>
        <p:nvSpPr>
          <p:cNvPr id="17" name="TextBox 16">
            <a:extLst>
              <a:ext uri="{FF2B5EF4-FFF2-40B4-BE49-F238E27FC236}">
                <a16:creationId xmlns:a16="http://schemas.microsoft.com/office/drawing/2014/main" id="{63D4A823-36DD-4EF1-909C-69240BDDAA6E}"/>
              </a:ext>
            </a:extLst>
          </p:cNvPr>
          <p:cNvSpPr txBox="1"/>
          <p:nvPr/>
        </p:nvSpPr>
        <p:spPr>
          <a:xfrm>
            <a:off x="693033" y="5988637"/>
            <a:ext cx="661069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Zhang et al. (2018) Human-mediated introgression of haplotypes in a modern dairy cattle breed</a:t>
            </a:r>
          </a:p>
        </p:txBody>
      </p:sp>
    </p:spTree>
    <p:extLst>
      <p:ext uri="{BB962C8B-B14F-4D97-AF65-F5344CB8AC3E}">
        <p14:creationId xmlns:p14="http://schemas.microsoft.com/office/powerpoint/2010/main" val="760183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F6D60E-622C-4BF8-9EBA-3640D5DCF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39" y="974785"/>
            <a:ext cx="4621597" cy="5029200"/>
          </a:xfrm>
          <a:prstGeom prst="rect">
            <a:avLst/>
          </a:prstGeom>
        </p:spPr>
      </p:pic>
      <p:sp>
        <p:nvSpPr>
          <p:cNvPr id="9" name="TextBox 8">
            <a:extLst>
              <a:ext uri="{FF2B5EF4-FFF2-40B4-BE49-F238E27FC236}">
                <a16:creationId xmlns:a16="http://schemas.microsoft.com/office/drawing/2014/main" id="{133700EE-74F6-445F-832F-31EB466C5C24}"/>
              </a:ext>
            </a:extLst>
          </p:cNvPr>
          <p:cNvSpPr txBox="1"/>
          <p:nvPr/>
        </p:nvSpPr>
        <p:spPr>
          <a:xfrm>
            <a:off x="690588" y="6041837"/>
            <a:ext cx="4621597" cy="646331"/>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Saada</a:t>
            </a:r>
            <a:r>
              <a:rPr lang="en-US" sz="1200" dirty="0">
                <a:latin typeface="Arial" panose="020B0604020202020204" pitchFamily="34" charset="0"/>
                <a:cs typeface="Arial" panose="020B0604020202020204" pitchFamily="34" charset="0"/>
              </a:rPr>
              <a:t> et al. (2020) Identity-by-descent detection across 487,409 British samples reveals fine scale population structure and ultra-rare variant associations</a:t>
            </a:r>
          </a:p>
        </p:txBody>
      </p:sp>
      <p:sp>
        <p:nvSpPr>
          <p:cNvPr id="3" name="TextBox 2">
            <a:extLst>
              <a:ext uri="{FF2B5EF4-FFF2-40B4-BE49-F238E27FC236}">
                <a16:creationId xmlns:a16="http://schemas.microsoft.com/office/drawing/2014/main" id="{D44E4315-DA5E-15AD-D8F1-6652EECD1BDB}"/>
              </a:ext>
            </a:extLst>
          </p:cNvPr>
          <p:cNvSpPr txBox="1"/>
          <p:nvPr/>
        </p:nvSpPr>
        <p:spPr>
          <a:xfrm>
            <a:off x="223934" y="185986"/>
            <a:ext cx="721383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population demographic inference</a:t>
            </a:r>
          </a:p>
        </p:txBody>
      </p:sp>
      <p:sp>
        <p:nvSpPr>
          <p:cNvPr id="5" name="TextBox 4">
            <a:extLst>
              <a:ext uri="{FF2B5EF4-FFF2-40B4-BE49-F238E27FC236}">
                <a16:creationId xmlns:a16="http://schemas.microsoft.com/office/drawing/2014/main" id="{A5285150-9F9C-33A6-9C76-8ED8B0248C1E}"/>
              </a:ext>
            </a:extLst>
          </p:cNvPr>
          <p:cNvSpPr txBox="1"/>
          <p:nvPr/>
        </p:nvSpPr>
        <p:spPr>
          <a:xfrm>
            <a:off x="5714455" y="1049429"/>
            <a:ext cx="4086808" cy="14203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Historical migration patterns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Population admixture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Genetic diseases</a:t>
            </a:r>
          </a:p>
        </p:txBody>
      </p:sp>
    </p:spTree>
    <p:extLst>
      <p:ext uri="{BB962C8B-B14F-4D97-AF65-F5344CB8AC3E}">
        <p14:creationId xmlns:p14="http://schemas.microsoft.com/office/powerpoint/2010/main" val="99334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8671B-A7A6-C16E-7FC5-6A57CB0FA54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63254FC-42B8-6BB6-A7BF-FA14B32C434C}"/>
              </a:ext>
            </a:extLst>
          </p:cNvPr>
          <p:cNvSpPr txBox="1"/>
          <p:nvPr/>
        </p:nvSpPr>
        <p:spPr>
          <a:xfrm>
            <a:off x="308326" y="1239705"/>
            <a:ext cx="6653192"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IBD haplotype inference as a commercial product.</a:t>
            </a:r>
          </a:p>
        </p:txBody>
      </p:sp>
      <p:pic>
        <p:nvPicPr>
          <p:cNvPr id="14" name="Picture 13">
            <a:extLst>
              <a:ext uri="{FF2B5EF4-FFF2-40B4-BE49-F238E27FC236}">
                <a16:creationId xmlns:a16="http://schemas.microsoft.com/office/drawing/2014/main" id="{5DEB4DB4-F5B9-4B0D-05C8-996CCD008490}"/>
              </a:ext>
            </a:extLst>
          </p:cNvPr>
          <p:cNvPicPr>
            <a:picLocks noChangeAspect="1"/>
          </p:cNvPicPr>
          <p:nvPr/>
        </p:nvPicPr>
        <p:blipFill>
          <a:blip r:embed="rId2"/>
          <a:stretch>
            <a:fillRect/>
          </a:stretch>
        </p:blipFill>
        <p:spPr>
          <a:xfrm>
            <a:off x="7124058" y="226880"/>
            <a:ext cx="4347595" cy="3383280"/>
          </a:xfrm>
          <a:prstGeom prst="rect">
            <a:avLst/>
          </a:prstGeom>
        </p:spPr>
      </p:pic>
      <p:pic>
        <p:nvPicPr>
          <p:cNvPr id="16" name="Picture 15">
            <a:extLst>
              <a:ext uri="{FF2B5EF4-FFF2-40B4-BE49-F238E27FC236}">
                <a16:creationId xmlns:a16="http://schemas.microsoft.com/office/drawing/2014/main" id="{9C03C47B-1A7D-18E6-2A89-BCF4EB61C13A}"/>
              </a:ext>
            </a:extLst>
          </p:cNvPr>
          <p:cNvPicPr>
            <a:picLocks noChangeAspect="1"/>
          </p:cNvPicPr>
          <p:nvPr/>
        </p:nvPicPr>
        <p:blipFill>
          <a:blip r:embed="rId3"/>
          <a:stretch>
            <a:fillRect/>
          </a:stretch>
        </p:blipFill>
        <p:spPr>
          <a:xfrm>
            <a:off x="7124058" y="3640352"/>
            <a:ext cx="4639458" cy="2975106"/>
          </a:xfrm>
          <a:prstGeom prst="rect">
            <a:avLst/>
          </a:prstGeom>
        </p:spPr>
      </p:pic>
      <p:sp>
        <p:nvSpPr>
          <p:cNvPr id="4" name="TextBox 3">
            <a:extLst>
              <a:ext uri="{FF2B5EF4-FFF2-40B4-BE49-F238E27FC236}">
                <a16:creationId xmlns:a16="http://schemas.microsoft.com/office/drawing/2014/main" id="{099FD6FB-3357-B9CF-BE82-44BFFB66812C}"/>
              </a:ext>
            </a:extLst>
          </p:cNvPr>
          <p:cNvSpPr txBox="1"/>
          <p:nvPr/>
        </p:nvSpPr>
        <p:spPr>
          <a:xfrm>
            <a:off x="223934" y="185986"/>
            <a:ext cx="775725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genealogy and ancestry identification</a:t>
            </a:r>
          </a:p>
        </p:txBody>
      </p:sp>
      <p:pic>
        <p:nvPicPr>
          <p:cNvPr id="6" name="Picture 5">
            <a:extLst>
              <a:ext uri="{FF2B5EF4-FFF2-40B4-BE49-F238E27FC236}">
                <a16:creationId xmlns:a16="http://schemas.microsoft.com/office/drawing/2014/main" id="{EDA34731-48E6-82E6-0AB2-B5BB76B06E35}"/>
              </a:ext>
            </a:extLst>
          </p:cNvPr>
          <p:cNvPicPr>
            <a:picLocks noChangeAspect="1"/>
          </p:cNvPicPr>
          <p:nvPr/>
        </p:nvPicPr>
        <p:blipFill>
          <a:blip r:embed="rId4"/>
          <a:stretch>
            <a:fillRect/>
          </a:stretch>
        </p:blipFill>
        <p:spPr>
          <a:xfrm>
            <a:off x="838820" y="2133501"/>
            <a:ext cx="4572000" cy="3228813"/>
          </a:xfrm>
          <a:prstGeom prst="rect">
            <a:avLst/>
          </a:prstGeom>
        </p:spPr>
      </p:pic>
    </p:spTree>
    <p:extLst>
      <p:ext uri="{BB962C8B-B14F-4D97-AF65-F5344CB8AC3E}">
        <p14:creationId xmlns:p14="http://schemas.microsoft.com/office/powerpoint/2010/main" val="4039792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BC7188-7B92-4278-9112-45AC4F68D681}"/>
              </a:ext>
            </a:extLst>
          </p:cNvPr>
          <p:cNvSpPr txBox="1"/>
          <p:nvPr/>
        </p:nvSpPr>
        <p:spPr>
          <a:xfrm>
            <a:off x="8077363" y="1184296"/>
            <a:ext cx="3717823" cy="23436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Matching IBD segments between a sample and database/relatives.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Data privacy and public database.</a:t>
            </a:r>
          </a:p>
        </p:txBody>
      </p:sp>
      <p:sp>
        <p:nvSpPr>
          <p:cNvPr id="4" name="TextBox 3">
            <a:extLst>
              <a:ext uri="{FF2B5EF4-FFF2-40B4-BE49-F238E27FC236}">
                <a16:creationId xmlns:a16="http://schemas.microsoft.com/office/drawing/2014/main" id="{C060F613-6EC6-6401-3BBB-2AD8C2386AD2}"/>
              </a:ext>
            </a:extLst>
          </p:cNvPr>
          <p:cNvSpPr txBox="1"/>
          <p:nvPr/>
        </p:nvSpPr>
        <p:spPr>
          <a:xfrm>
            <a:off x="223934" y="185986"/>
            <a:ext cx="292099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IBD in forensics</a:t>
            </a:r>
          </a:p>
        </p:txBody>
      </p:sp>
      <p:pic>
        <p:nvPicPr>
          <p:cNvPr id="5" name="Picture 4">
            <a:extLst>
              <a:ext uri="{FF2B5EF4-FFF2-40B4-BE49-F238E27FC236}">
                <a16:creationId xmlns:a16="http://schemas.microsoft.com/office/drawing/2014/main" id="{83E713A7-EAEE-0D6A-D859-88AA958E62A3}"/>
              </a:ext>
            </a:extLst>
          </p:cNvPr>
          <p:cNvPicPr>
            <a:picLocks noChangeAspect="1"/>
          </p:cNvPicPr>
          <p:nvPr/>
        </p:nvPicPr>
        <p:blipFill>
          <a:blip r:embed="rId2"/>
          <a:stretch>
            <a:fillRect/>
          </a:stretch>
        </p:blipFill>
        <p:spPr>
          <a:xfrm>
            <a:off x="396814" y="831285"/>
            <a:ext cx="7547704" cy="5486400"/>
          </a:xfrm>
          <a:prstGeom prst="rect">
            <a:avLst/>
          </a:prstGeom>
        </p:spPr>
      </p:pic>
      <p:sp>
        <p:nvSpPr>
          <p:cNvPr id="6" name="TextBox 5">
            <a:extLst>
              <a:ext uri="{FF2B5EF4-FFF2-40B4-BE49-F238E27FC236}">
                <a16:creationId xmlns:a16="http://schemas.microsoft.com/office/drawing/2014/main" id="{90409478-3B89-610C-5A5B-7AE2FEF4108F}"/>
              </a:ext>
            </a:extLst>
          </p:cNvPr>
          <p:cNvSpPr txBox="1"/>
          <p:nvPr/>
        </p:nvSpPr>
        <p:spPr>
          <a:xfrm>
            <a:off x="396814" y="6179185"/>
            <a:ext cx="4621597"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Erlich et al (2018)</a:t>
            </a:r>
          </a:p>
        </p:txBody>
      </p:sp>
    </p:spTree>
    <p:extLst>
      <p:ext uri="{BB962C8B-B14F-4D97-AF65-F5344CB8AC3E}">
        <p14:creationId xmlns:p14="http://schemas.microsoft.com/office/powerpoint/2010/main" val="192792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553388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Challenges in working with IBD</a:t>
            </a:r>
          </a:p>
        </p:txBody>
      </p:sp>
      <p:sp>
        <p:nvSpPr>
          <p:cNvPr id="3" name="TextBox 2">
            <a:extLst>
              <a:ext uri="{FF2B5EF4-FFF2-40B4-BE49-F238E27FC236}">
                <a16:creationId xmlns:a16="http://schemas.microsoft.com/office/drawing/2014/main" id="{4D365D02-4B07-CCBE-591A-6AD990CE86E1}"/>
              </a:ext>
            </a:extLst>
          </p:cNvPr>
          <p:cNvSpPr txBox="1"/>
          <p:nvPr/>
        </p:nvSpPr>
        <p:spPr>
          <a:xfrm>
            <a:off x="571463" y="984379"/>
            <a:ext cx="6572633" cy="4455835"/>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Genotypic data quality (errors, missing data)</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Complicated population demography</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Assumptions in estimating coefficients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Small sample size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Recombination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Limitation in computational power</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Ethical concerns in data usage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It is average, at best</a:t>
            </a:r>
          </a:p>
        </p:txBody>
      </p:sp>
    </p:spTree>
    <p:extLst>
      <p:ext uri="{BB962C8B-B14F-4D97-AF65-F5344CB8AC3E}">
        <p14:creationId xmlns:p14="http://schemas.microsoft.com/office/powerpoint/2010/main" val="3774115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90363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Identity-by-state (IBS)</a:t>
            </a:r>
          </a:p>
        </p:txBody>
      </p:sp>
      <p:sp>
        <p:nvSpPr>
          <p:cNvPr id="3" name="TextBox 2">
            <a:extLst>
              <a:ext uri="{FF2B5EF4-FFF2-40B4-BE49-F238E27FC236}">
                <a16:creationId xmlns:a16="http://schemas.microsoft.com/office/drawing/2014/main" id="{4D365D02-4B07-CCBE-591A-6AD990CE86E1}"/>
              </a:ext>
            </a:extLst>
          </p:cNvPr>
          <p:cNvSpPr txBox="1"/>
          <p:nvPr/>
        </p:nvSpPr>
        <p:spPr>
          <a:xfrm>
            <a:off x="571463" y="984379"/>
            <a:ext cx="10531966"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Two of the same alleles regardless of their ancestral origins are considered </a:t>
            </a:r>
            <a:r>
              <a:rPr lang="en-US" sz="2400" dirty="0">
                <a:solidFill>
                  <a:srgbClr val="C00000"/>
                </a:solidFill>
                <a:latin typeface="Arial" panose="020B0604020202020204" pitchFamily="34" charset="0"/>
                <a:cs typeface="Arial" panose="020B0604020202020204" pitchFamily="34" charset="0"/>
              </a:rPr>
              <a:t>identical by state</a:t>
            </a:r>
            <a:r>
              <a:rPr lang="en-US" sz="2400"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69FC0BD1-09D2-C6C9-FE45-479FB1CD4EB8}"/>
              </a:ext>
            </a:extLst>
          </p:cNvPr>
          <p:cNvSpPr txBox="1"/>
          <p:nvPr/>
        </p:nvSpPr>
        <p:spPr>
          <a:xfrm>
            <a:off x="5165406" y="2813958"/>
            <a:ext cx="5617243" cy="958660"/>
          </a:xfrm>
          <a:prstGeom prst="rect">
            <a:avLst/>
          </a:prstGeom>
          <a:noFill/>
        </p:spPr>
        <p:txBody>
          <a:bodyPr wrap="none" rtlCol="0">
            <a:spAutoFit/>
          </a:bodyPr>
          <a:lstStyle/>
          <a:p>
            <a:pPr>
              <a:lnSpc>
                <a:spcPct val="150000"/>
              </a:lnSpc>
            </a:pPr>
            <a:r>
              <a:rPr lang="en-US" sz="2000" dirty="0">
                <a:latin typeface="Arial" panose="020B0604020202020204" pitchFamily="34" charset="0"/>
                <a:cs typeface="Arial" panose="020B0604020202020204" pitchFamily="34" charset="0"/>
              </a:rPr>
              <a:t>If the parents are “unrelated”, then they are IBS.</a:t>
            </a:r>
          </a:p>
          <a:p>
            <a:pPr>
              <a:lnSpc>
                <a:spcPct val="150000"/>
              </a:lnSpc>
            </a:pPr>
            <a:r>
              <a:rPr lang="en-US" sz="2000" dirty="0">
                <a:latin typeface="Arial" panose="020B0604020202020204" pitchFamily="34" charset="0"/>
                <a:cs typeface="Arial" panose="020B0604020202020204" pitchFamily="34" charset="0"/>
              </a:rPr>
              <a:t>If the parents are related, then they are IBD.</a:t>
            </a:r>
          </a:p>
        </p:txBody>
      </p:sp>
      <p:sp>
        <p:nvSpPr>
          <p:cNvPr id="5" name="TextBox 4">
            <a:extLst>
              <a:ext uri="{FF2B5EF4-FFF2-40B4-BE49-F238E27FC236}">
                <a16:creationId xmlns:a16="http://schemas.microsoft.com/office/drawing/2014/main" id="{CD466481-8C0C-A364-8BEC-A8D23009FD4D}"/>
              </a:ext>
            </a:extLst>
          </p:cNvPr>
          <p:cNvSpPr txBox="1"/>
          <p:nvPr/>
        </p:nvSpPr>
        <p:spPr>
          <a:xfrm>
            <a:off x="5165406" y="4092671"/>
            <a:ext cx="6449201" cy="958660"/>
          </a:xfrm>
          <a:prstGeom prst="rect">
            <a:avLst/>
          </a:prstGeom>
          <a:noFill/>
        </p:spPr>
        <p:txBody>
          <a:bodyPr wrap="none" rtlCol="0">
            <a:spAutoFit/>
          </a:bodyPr>
          <a:lstStyle/>
          <a:p>
            <a:pPr>
              <a:lnSpc>
                <a:spcPct val="150000"/>
              </a:lnSpc>
            </a:pPr>
            <a:r>
              <a:rPr lang="en-US" sz="2000" dirty="0">
                <a:latin typeface="Arial" panose="020B0604020202020204" pitchFamily="34" charset="0"/>
                <a:cs typeface="Arial" panose="020B0604020202020204" pitchFamily="34" charset="0"/>
              </a:rPr>
              <a:t>If two alleles are IBD, they are also IBS.</a:t>
            </a:r>
          </a:p>
          <a:p>
            <a:pPr>
              <a:lnSpc>
                <a:spcPct val="150000"/>
              </a:lnSpc>
            </a:pPr>
            <a:r>
              <a:rPr lang="en-US" sz="2000" dirty="0">
                <a:latin typeface="Arial" panose="020B0604020202020204" pitchFamily="34" charset="0"/>
                <a:cs typeface="Arial" panose="020B0604020202020204" pitchFamily="34" charset="0"/>
              </a:rPr>
              <a:t>But, if two alleles are IBS, they are not necessarily IBD.</a:t>
            </a:r>
          </a:p>
        </p:txBody>
      </p:sp>
      <p:grpSp>
        <p:nvGrpSpPr>
          <p:cNvPr id="16" name="Group 15">
            <a:extLst>
              <a:ext uri="{FF2B5EF4-FFF2-40B4-BE49-F238E27FC236}">
                <a16:creationId xmlns:a16="http://schemas.microsoft.com/office/drawing/2014/main" id="{51A1FE81-4AFE-2E3B-7750-8205504393DB}"/>
              </a:ext>
            </a:extLst>
          </p:cNvPr>
          <p:cNvGrpSpPr/>
          <p:nvPr/>
        </p:nvGrpSpPr>
        <p:grpSpPr>
          <a:xfrm>
            <a:off x="1063689" y="2929813"/>
            <a:ext cx="2945362" cy="2099388"/>
            <a:chOff x="1063689" y="2677886"/>
            <a:chExt cx="2945362" cy="2099388"/>
          </a:xfrm>
        </p:grpSpPr>
        <p:sp>
          <p:nvSpPr>
            <p:cNvPr id="6" name="Rectangle 5">
              <a:extLst>
                <a:ext uri="{FF2B5EF4-FFF2-40B4-BE49-F238E27FC236}">
                  <a16:creationId xmlns:a16="http://schemas.microsoft.com/office/drawing/2014/main" id="{225F00D6-3222-681E-9A88-CAF6637255FA}"/>
                </a:ext>
              </a:extLst>
            </p:cNvPr>
            <p:cNvSpPr/>
            <p:nvPr/>
          </p:nvSpPr>
          <p:spPr>
            <a:xfrm>
              <a:off x="1063689" y="2677886"/>
              <a:ext cx="457200" cy="457200"/>
            </a:xfrm>
            <a:prstGeom prst="rect">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0E08F3-A7F2-AB29-9D21-A7E1182CAB09}"/>
                </a:ext>
              </a:extLst>
            </p:cNvPr>
            <p:cNvSpPr/>
            <p:nvPr/>
          </p:nvSpPr>
          <p:spPr>
            <a:xfrm>
              <a:off x="3016896" y="2677886"/>
              <a:ext cx="457200" cy="457200"/>
            </a:xfrm>
            <a:prstGeom prst="rect">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36E24D-57F4-C368-2490-5A41954EDFA9}"/>
                </a:ext>
              </a:extLst>
            </p:cNvPr>
            <p:cNvSpPr/>
            <p:nvPr/>
          </p:nvSpPr>
          <p:spPr>
            <a:xfrm>
              <a:off x="1604861" y="2677886"/>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C24376C9-E74C-23A3-7A13-328C77FAB5FA}"/>
                </a:ext>
              </a:extLst>
            </p:cNvPr>
            <p:cNvSpPr/>
            <p:nvPr/>
          </p:nvSpPr>
          <p:spPr>
            <a:xfrm>
              <a:off x="3551851" y="2677886"/>
              <a:ext cx="457200" cy="457200"/>
            </a:xfrm>
            <a:prstGeom prst="triangl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3F238BB-D171-A942-DDF4-F9993A769814}"/>
                </a:ext>
              </a:extLst>
            </p:cNvPr>
            <p:cNvCxnSpPr/>
            <p:nvPr/>
          </p:nvCxnSpPr>
          <p:spPr>
            <a:xfrm>
              <a:off x="1604861" y="3256384"/>
              <a:ext cx="905074" cy="9423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F20BD9-718B-D4CB-7867-1B7F831CE124}"/>
                </a:ext>
              </a:extLst>
            </p:cNvPr>
            <p:cNvCxnSpPr>
              <a:cxnSpLocks/>
            </p:cNvCxnSpPr>
            <p:nvPr/>
          </p:nvCxnSpPr>
          <p:spPr>
            <a:xfrm flipH="1">
              <a:off x="2569022" y="3251719"/>
              <a:ext cx="905074" cy="9423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E098036-CFE1-F696-EE81-A7F41C0C609C}"/>
                </a:ext>
              </a:extLst>
            </p:cNvPr>
            <p:cNvSpPr/>
            <p:nvPr/>
          </p:nvSpPr>
          <p:spPr>
            <a:xfrm>
              <a:off x="2057398" y="4320074"/>
              <a:ext cx="457200" cy="457200"/>
            </a:xfrm>
            <a:prstGeom prst="rect">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5B096F-F8EF-6C53-94BD-437DB80039CE}"/>
                </a:ext>
              </a:extLst>
            </p:cNvPr>
            <p:cNvSpPr/>
            <p:nvPr/>
          </p:nvSpPr>
          <p:spPr>
            <a:xfrm>
              <a:off x="2569022" y="4320074"/>
              <a:ext cx="457200" cy="457200"/>
            </a:xfrm>
            <a:prstGeom prst="rect">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a:extLst>
              <a:ext uri="{FF2B5EF4-FFF2-40B4-BE49-F238E27FC236}">
                <a16:creationId xmlns:a16="http://schemas.microsoft.com/office/drawing/2014/main" id="{C0B50445-D8C5-9C4D-FEDB-B6BEAC1F72B2}"/>
              </a:ext>
            </a:extLst>
          </p:cNvPr>
          <p:cNvCxnSpPr>
            <a:cxnSpLocks/>
          </p:cNvCxnSpPr>
          <p:nvPr/>
        </p:nvCxnSpPr>
        <p:spPr>
          <a:xfrm flipH="1">
            <a:off x="3385133" y="3387013"/>
            <a:ext cx="1644067" cy="1083336"/>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89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381DD5-9B78-4543-A2F8-381DC687381A}"/>
              </a:ext>
            </a:extLst>
          </p:cNvPr>
          <p:cNvSpPr txBox="1"/>
          <p:nvPr/>
        </p:nvSpPr>
        <p:spPr>
          <a:xfrm>
            <a:off x="476056" y="1007632"/>
            <a:ext cx="11239887"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IBS is often described in the context of molecular markers.</a:t>
            </a:r>
          </a:p>
          <a:p>
            <a:pPr>
              <a:lnSpc>
                <a:spcPct val="150000"/>
              </a:lnSpc>
            </a:pPr>
            <a:r>
              <a:rPr lang="en-US" sz="2400" dirty="0">
                <a:latin typeface="Arial" panose="020B0604020202020204" pitchFamily="34" charset="0"/>
                <a:cs typeface="Arial" panose="020B0604020202020204" pitchFamily="34" charset="0"/>
              </a:rPr>
              <a:t>Biallelic single nucleotide polymorphisms (SNP) vs multiallelic gene.</a:t>
            </a:r>
          </a:p>
        </p:txBody>
      </p:sp>
      <p:sp>
        <p:nvSpPr>
          <p:cNvPr id="4" name="TextBox 3">
            <a:extLst>
              <a:ext uri="{FF2B5EF4-FFF2-40B4-BE49-F238E27FC236}">
                <a16:creationId xmlns:a16="http://schemas.microsoft.com/office/drawing/2014/main" id="{8AC0AEC1-605A-45C5-A792-BA3B8B13DE8B}"/>
              </a:ext>
            </a:extLst>
          </p:cNvPr>
          <p:cNvSpPr txBox="1"/>
          <p:nvPr/>
        </p:nvSpPr>
        <p:spPr>
          <a:xfrm>
            <a:off x="4274229" y="3393630"/>
            <a:ext cx="938676" cy="2554545"/>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AGC</a:t>
            </a:r>
          </a:p>
          <a:p>
            <a:r>
              <a:rPr lang="en-US" sz="3200" dirty="0">
                <a:latin typeface="Courier New" panose="02070309020205020404" pitchFamily="49" charset="0"/>
                <a:cs typeface="Courier New" panose="02070309020205020404" pitchFamily="49" charset="0"/>
              </a:rPr>
              <a:t>AGC</a:t>
            </a:r>
          </a:p>
          <a:p>
            <a:r>
              <a:rPr lang="en-US" sz="3200" dirty="0">
                <a:latin typeface="Courier New" panose="02070309020205020404" pitchFamily="49" charset="0"/>
                <a:cs typeface="Courier New" panose="02070309020205020404" pitchFamily="49" charset="0"/>
              </a:rPr>
              <a:t>AGC</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a:t>
            </a:r>
          </a:p>
        </p:txBody>
      </p:sp>
      <p:sp>
        <p:nvSpPr>
          <p:cNvPr id="5" name="Right Brace 4">
            <a:extLst>
              <a:ext uri="{FF2B5EF4-FFF2-40B4-BE49-F238E27FC236}">
                <a16:creationId xmlns:a16="http://schemas.microsoft.com/office/drawing/2014/main" id="{11A1A976-D30F-4207-9FD7-2229CFA2B56C}"/>
              </a:ext>
            </a:extLst>
          </p:cNvPr>
          <p:cNvSpPr/>
          <p:nvPr/>
        </p:nvSpPr>
        <p:spPr>
          <a:xfrm>
            <a:off x="5212905" y="3562066"/>
            <a:ext cx="155275" cy="125945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8D8D21FF-E722-4C31-810E-3B208DF8C1B9}"/>
              </a:ext>
            </a:extLst>
          </p:cNvPr>
          <p:cNvSpPr/>
          <p:nvPr/>
        </p:nvSpPr>
        <p:spPr>
          <a:xfrm>
            <a:off x="5212905" y="4989958"/>
            <a:ext cx="155275" cy="8229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538D5A4-D880-4F9A-8E90-0402FD256BF3}"/>
              </a:ext>
            </a:extLst>
          </p:cNvPr>
          <p:cNvSpPr txBox="1"/>
          <p:nvPr/>
        </p:nvSpPr>
        <p:spPr>
          <a:xfrm>
            <a:off x="5471697" y="3991739"/>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IBS</a:t>
            </a:r>
          </a:p>
        </p:txBody>
      </p:sp>
      <p:sp>
        <p:nvSpPr>
          <p:cNvPr id="8" name="TextBox 7">
            <a:extLst>
              <a:ext uri="{FF2B5EF4-FFF2-40B4-BE49-F238E27FC236}">
                <a16:creationId xmlns:a16="http://schemas.microsoft.com/office/drawing/2014/main" id="{31FBC7C6-8B03-4155-8CB5-EEE17F9503B0}"/>
              </a:ext>
            </a:extLst>
          </p:cNvPr>
          <p:cNvSpPr txBox="1"/>
          <p:nvPr/>
        </p:nvSpPr>
        <p:spPr>
          <a:xfrm>
            <a:off x="5471697" y="5197791"/>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IBS</a:t>
            </a:r>
          </a:p>
        </p:txBody>
      </p:sp>
      <p:sp>
        <p:nvSpPr>
          <p:cNvPr id="10" name="TextBox 9">
            <a:extLst>
              <a:ext uri="{FF2B5EF4-FFF2-40B4-BE49-F238E27FC236}">
                <a16:creationId xmlns:a16="http://schemas.microsoft.com/office/drawing/2014/main" id="{6F6D6D72-A8F9-4C74-BEFD-AF858495FE4A}"/>
              </a:ext>
            </a:extLst>
          </p:cNvPr>
          <p:cNvSpPr txBox="1"/>
          <p:nvPr/>
        </p:nvSpPr>
        <p:spPr>
          <a:xfrm>
            <a:off x="6427959" y="3393630"/>
            <a:ext cx="938676" cy="2554545"/>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TCG</a:t>
            </a:r>
          </a:p>
          <a:p>
            <a:r>
              <a:rPr lang="en-US" sz="3200" dirty="0">
                <a:latin typeface="Courier New" panose="02070309020205020404" pitchFamily="49" charset="0"/>
                <a:cs typeface="Courier New" panose="02070309020205020404" pitchFamily="49" charset="0"/>
              </a:rPr>
              <a:t>TCG</a:t>
            </a:r>
          </a:p>
          <a:p>
            <a:r>
              <a:rPr lang="en-US" sz="3200" dirty="0">
                <a:latin typeface="Courier New" panose="02070309020205020404" pitchFamily="49" charset="0"/>
                <a:cs typeface="Courier New" panose="02070309020205020404" pitchFamily="49" charset="0"/>
              </a:rPr>
              <a:t>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a:p>
            <a:r>
              <a:rPr lang="en-US" sz="3200" dirty="0">
                <a:latin typeface="Courier New" panose="02070309020205020404" pitchFamily="49" charset="0"/>
                <a:cs typeface="Courier New" panose="02070309020205020404" pitchFamily="49" charset="0"/>
              </a:rPr>
              <a:t>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a:p>
            <a:r>
              <a:rPr lang="en-US" sz="3200" dirty="0">
                <a:latin typeface="Courier New" panose="02070309020205020404" pitchFamily="49" charset="0"/>
                <a:cs typeface="Courier New" panose="02070309020205020404" pitchFamily="49" charset="0"/>
              </a:rPr>
              <a:t>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p:txBody>
      </p:sp>
      <p:sp>
        <p:nvSpPr>
          <p:cNvPr id="11" name="Right Brace 10">
            <a:extLst>
              <a:ext uri="{FF2B5EF4-FFF2-40B4-BE49-F238E27FC236}">
                <a16:creationId xmlns:a16="http://schemas.microsoft.com/office/drawing/2014/main" id="{F6293279-9624-4E51-832C-0F656EA5D737}"/>
              </a:ext>
            </a:extLst>
          </p:cNvPr>
          <p:cNvSpPr/>
          <p:nvPr/>
        </p:nvSpPr>
        <p:spPr>
          <a:xfrm>
            <a:off x="7366635" y="3562066"/>
            <a:ext cx="155275" cy="77724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EEE1A34D-ABC0-4C44-B554-F423CFBB400B}"/>
              </a:ext>
            </a:extLst>
          </p:cNvPr>
          <p:cNvSpPr/>
          <p:nvPr/>
        </p:nvSpPr>
        <p:spPr>
          <a:xfrm>
            <a:off x="7366635" y="4515503"/>
            <a:ext cx="155275" cy="12801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8BA1D9E-0FD2-4E77-9221-356995FDB64E}"/>
              </a:ext>
            </a:extLst>
          </p:cNvPr>
          <p:cNvSpPr txBox="1"/>
          <p:nvPr/>
        </p:nvSpPr>
        <p:spPr>
          <a:xfrm>
            <a:off x="7625427" y="3750631"/>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IBS</a:t>
            </a:r>
          </a:p>
        </p:txBody>
      </p:sp>
      <p:sp>
        <p:nvSpPr>
          <p:cNvPr id="14" name="TextBox 13">
            <a:extLst>
              <a:ext uri="{FF2B5EF4-FFF2-40B4-BE49-F238E27FC236}">
                <a16:creationId xmlns:a16="http://schemas.microsoft.com/office/drawing/2014/main" id="{84B6F835-C65D-4DCE-A5FF-ADF8ED992705}"/>
              </a:ext>
            </a:extLst>
          </p:cNvPr>
          <p:cNvSpPr txBox="1"/>
          <p:nvPr/>
        </p:nvSpPr>
        <p:spPr>
          <a:xfrm>
            <a:off x="7625427" y="4955528"/>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IBS</a:t>
            </a:r>
          </a:p>
        </p:txBody>
      </p:sp>
      <p:sp>
        <p:nvSpPr>
          <p:cNvPr id="15" name="TextBox 14">
            <a:extLst>
              <a:ext uri="{FF2B5EF4-FFF2-40B4-BE49-F238E27FC236}">
                <a16:creationId xmlns:a16="http://schemas.microsoft.com/office/drawing/2014/main" id="{150C4D3A-828D-427B-8AFA-131DA2FAF50D}"/>
              </a:ext>
            </a:extLst>
          </p:cNvPr>
          <p:cNvSpPr txBox="1"/>
          <p:nvPr/>
        </p:nvSpPr>
        <p:spPr>
          <a:xfrm>
            <a:off x="476056" y="3235363"/>
            <a:ext cx="2566193"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AGCTCG</a:t>
            </a:r>
          </a:p>
          <a:p>
            <a:r>
              <a:rPr lang="en-US" sz="3200" dirty="0">
                <a:latin typeface="Courier New" panose="02070309020205020404" pitchFamily="49" charset="0"/>
                <a:cs typeface="Courier New" panose="02070309020205020404" pitchFamily="49" charset="0"/>
              </a:rPr>
              <a:t>AGCT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CTCG</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p:txBody>
      </p:sp>
      <p:sp>
        <p:nvSpPr>
          <p:cNvPr id="16" name="TextBox 15">
            <a:extLst>
              <a:ext uri="{FF2B5EF4-FFF2-40B4-BE49-F238E27FC236}">
                <a16:creationId xmlns:a16="http://schemas.microsoft.com/office/drawing/2014/main" id="{46091FA9-302C-4B9F-BC5B-71F7572B6FB9}"/>
              </a:ext>
            </a:extLst>
          </p:cNvPr>
          <p:cNvSpPr txBox="1"/>
          <p:nvPr/>
        </p:nvSpPr>
        <p:spPr>
          <a:xfrm>
            <a:off x="476055" y="2452832"/>
            <a:ext cx="3504869"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For example, there are 4 alleles in the founders.</a:t>
            </a:r>
          </a:p>
        </p:txBody>
      </p:sp>
      <p:sp>
        <p:nvSpPr>
          <p:cNvPr id="17" name="TextBox 16">
            <a:extLst>
              <a:ext uri="{FF2B5EF4-FFF2-40B4-BE49-F238E27FC236}">
                <a16:creationId xmlns:a16="http://schemas.microsoft.com/office/drawing/2014/main" id="{2CB5995B-F2CF-41E7-92F0-7DE20660C572}"/>
              </a:ext>
            </a:extLst>
          </p:cNvPr>
          <p:cNvSpPr txBox="1"/>
          <p:nvPr/>
        </p:nvSpPr>
        <p:spPr>
          <a:xfrm>
            <a:off x="4282212" y="2452832"/>
            <a:ext cx="6846198"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Some generations later, we genotype the descendants and find these polymorphisms.</a:t>
            </a:r>
          </a:p>
        </p:txBody>
      </p:sp>
      <p:sp>
        <p:nvSpPr>
          <p:cNvPr id="18" name="TextBox 17">
            <a:extLst>
              <a:ext uri="{FF2B5EF4-FFF2-40B4-BE49-F238E27FC236}">
                <a16:creationId xmlns:a16="http://schemas.microsoft.com/office/drawing/2014/main" id="{0F9132C4-8983-4847-AF62-04303E11E7AE}"/>
              </a:ext>
            </a:extLst>
          </p:cNvPr>
          <p:cNvSpPr txBox="1"/>
          <p:nvPr/>
        </p:nvSpPr>
        <p:spPr>
          <a:xfrm>
            <a:off x="8581689" y="3393629"/>
            <a:ext cx="2546721" cy="2554545"/>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AGCTCG</a:t>
            </a:r>
          </a:p>
          <a:p>
            <a:r>
              <a:rPr lang="en-US" sz="3200" dirty="0">
                <a:latin typeface="Courier New" panose="02070309020205020404" pitchFamily="49" charset="0"/>
                <a:cs typeface="Courier New" panose="02070309020205020404" pitchFamily="49" charset="0"/>
              </a:rPr>
              <a:t>AGCTCG</a:t>
            </a:r>
          </a:p>
          <a:p>
            <a:r>
              <a:rPr lang="en-US" sz="3200" dirty="0">
                <a:latin typeface="Courier New" panose="02070309020205020404" pitchFamily="49" charset="0"/>
                <a:cs typeface="Courier New" panose="02070309020205020404" pitchFamily="49" charset="0"/>
              </a:rPr>
              <a:t>AGCT</a:t>
            </a:r>
            <a:r>
              <a:rPr lang="en-US" sz="3200" dirty="0">
                <a:solidFill>
                  <a:srgbClr val="FF0000"/>
                </a:solidFill>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G</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CTCG</a:t>
            </a:r>
          </a:p>
          <a:p>
            <a:r>
              <a:rPr lang="en-US" sz="3200" dirty="0">
                <a:latin typeface="Courier New" panose="02070309020205020404" pitchFamily="49" charset="0"/>
                <a:cs typeface="Courier New" panose="02070309020205020404" pitchFamily="49" charset="0"/>
              </a:rPr>
              <a:t>A</a:t>
            </a:r>
            <a:r>
              <a:rPr lang="en-US" sz="3200" dirty="0">
                <a:solidFill>
                  <a:srgbClr val="FF0000"/>
                </a:solidFill>
                <a:latin typeface="Courier New" panose="02070309020205020404" pitchFamily="49" charset="0"/>
                <a:cs typeface="Courier New" panose="02070309020205020404" pitchFamily="49" charset="0"/>
              </a:rPr>
              <a:t>T</a:t>
            </a:r>
            <a:r>
              <a:rPr lang="en-US" sz="3200" dirty="0">
                <a:latin typeface="Courier New" panose="02070309020205020404" pitchFamily="49" charset="0"/>
                <a:cs typeface="Courier New" panose="02070309020205020404" pitchFamily="49" charset="0"/>
              </a:rPr>
              <a:t>CTCG</a:t>
            </a:r>
          </a:p>
        </p:txBody>
      </p:sp>
      <p:sp>
        <p:nvSpPr>
          <p:cNvPr id="19" name="Right Brace 18">
            <a:extLst>
              <a:ext uri="{FF2B5EF4-FFF2-40B4-BE49-F238E27FC236}">
                <a16:creationId xmlns:a16="http://schemas.microsoft.com/office/drawing/2014/main" id="{C76F3C47-A4F1-44D3-8FDA-1E4FE2140830}"/>
              </a:ext>
            </a:extLst>
          </p:cNvPr>
          <p:cNvSpPr/>
          <p:nvPr/>
        </p:nvSpPr>
        <p:spPr>
          <a:xfrm>
            <a:off x="10250439" y="3562066"/>
            <a:ext cx="155275" cy="77724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D63D457-63C4-47D3-A722-CB4EE7D47C3C}"/>
              </a:ext>
            </a:extLst>
          </p:cNvPr>
          <p:cNvSpPr txBox="1"/>
          <p:nvPr/>
        </p:nvSpPr>
        <p:spPr>
          <a:xfrm>
            <a:off x="10509231" y="3750631"/>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IBD</a:t>
            </a:r>
          </a:p>
        </p:txBody>
      </p:sp>
      <p:sp>
        <p:nvSpPr>
          <p:cNvPr id="21" name="Right Brace 20">
            <a:extLst>
              <a:ext uri="{FF2B5EF4-FFF2-40B4-BE49-F238E27FC236}">
                <a16:creationId xmlns:a16="http://schemas.microsoft.com/office/drawing/2014/main" id="{9CCAC868-E7C8-407D-8CE4-4D663DC1C81E}"/>
              </a:ext>
            </a:extLst>
          </p:cNvPr>
          <p:cNvSpPr/>
          <p:nvPr/>
        </p:nvSpPr>
        <p:spPr>
          <a:xfrm>
            <a:off x="10250439" y="5018423"/>
            <a:ext cx="155275" cy="77724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5B34429-29A3-48F4-AB1A-501A0E102621}"/>
              </a:ext>
            </a:extLst>
          </p:cNvPr>
          <p:cNvSpPr txBox="1"/>
          <p:nvPr/>
        </p:nvSpPr>
        <p:spPr>
          <a:xfrm>
            <a:off x="10509231" y="5206988"/>
            <a:ext cx="67988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IBD</a:t>
            </a:r>
          </a:p>
        </p:txBody>
      </p:sp>
      <p:sp>
        <p:nvSpPr>
          <p:cNvPr id="9" name="TextBox 8">
            <a:extLst>
              <a:ext uri="{FF2B5EF4-FFF2-40B4-BE49-F238E27FC236}">
                <a16:creationId xmlns:a16="http://schemas.microsoft.com/office/drawing/2014/main" id="{A6135A4A-2D60-A05D-FB5B-685575587377}"/>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a:t>
            </a:r>
          </a:p>
        </p:txBody>
      </p:sp>
    </p:spTree>
    <p:extLst>
      <p:ext uri="{BB962C8B-B14F-4D97-AF65-F5344CB8AC3E}">
        <p14:creationId xmlns:p14="http://schemas.microsoft.com/office/powerpoint/2010/main" val="1497449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2829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Background</a:t>
            </a:r>
          </a:p>
        </p:txBody>
      </p:sp>
      <p:sp>
        <p:nvSpPr>
          <p:cNvPr id="20" name="TextBox 19">
            <a:extLst>
              <a:ext uri="{FF2B5EF4-FFF2-40B4-BE49-F238E27FC236}">
                <a16:creationId xmlns:a16="http://schemas.microsoft.com/office/drawing/2014/main" id="{4251ADAC-AF3D-8B5B-8546-3BACAD9388D6}"/>
              </a:ext>
            </a:extLst>
          </p:cNvPr>
          <p:cNvSpPr txBox="1"/>
          <p:nvPr/>
        </p:nvSpPr>
        <p:spPr>
          <a:xfrm>
            <a:off x="548338" y="1045408"/>
            <a:ext cx="230864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Genetic linkage</a:t>
            </a:r>
          </a:p>
        </p:txBody>
      </p:sp>
      <p:sp>
        <p:nvSpPr>
          <p:cNvPr id="23" name="TextBox 22">
            <a:extLst>
              <a:ext uri="{FF2B5EF4-FFF2-40B4-BE49-F238E27FC236}">
                <a16:creationId xmlns:a16="http://schemas.microsoft.com/office/drawing/2014/main" id="{BE278131-D9D5-B5E9-252C-D1FD8DE71734}"/>
              </a:ext>
            </a:extLst>
          </p:cNvPr>
          <p:cNvSpPr txBox="1"/>
          <p:nvPr/>
        </p:nvSpPr>
        <p:spPr>
          <a:xfrm>
            <a:off x="3950553" y="1045408"/>
            <a:ext cx="257955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Quantitative traits</a:t>
            </a:r>
          </a:p>
        </p:txBody>
      </p:sp>
      <p:sp>
        <p:nvSpPr>
          <p:cNvPr id="26" name="TextBox 25">
            <a:extLst>
              <a:ext uri="{FF2B5EF4-FFF2-40B4-BE49-F238E27FC236}">
                <a16:creationId xmlns:a16="http://schemas.microsoft.com/office/drawing/2014/main" id="{E897972D-0977-3DAE-59E1-9FB38DBD4977}"/>
              </a:ext>
            </a:extLst>
          </p:cNvPr>
          <p:cNvSpPr txBox="1"/>
          <p:nvPr/>
        </p:nvSpPr>
        <p:spPr>
          <a:xfrm>
            <a:off x="8007344" y="4902422"/>
            <a:ext cx="3798989"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https://www.pinterest.com/pin/570620215266518401/</a:t>
            </a:r>
          </a:p>
        </p:txBody>
      </p:sp>
      <p:pic>
        <p:nvPicPr>
          <p:cNvPr id="43" name="Picture 42">
            <a:extLst>
              <a:ext uri="{FF2B5EF4-FFF2-40B4-BE49-F238E27FC236}">
                <a16:creationId xmlns:a16="http://schemas.microsoft.com/office/drawing/2014/main" id="{BF29B7DF-F632-7139-8DBA-F5312BE26398}"/>
              </a:ext>
            </a:extLst>
          </p:cNvPr>
          <p:cNvPicPr>
            <a:picLocks noChangeAspect="1"/>
          </p:cNvPicPr>
          <p:nvPr/>
        </p:nvPicPr>
        <p:blipFill>
          <a:blip r:embed="rId2"/>
          <a:stretch>
            <a:fillRect/>
          </a:stretch>
        </p:blipFill>
        <p:spPr>
          <a:xfrm>
            <a:off x="8148733" y="1955578"/>
            <a:ext cx="3657600" cy="2946844"/>
          </a:xfrm>
          <a:prstGeom prst="rect">
            <a:avLst/>
          </a:prstGeom>
        </p:spPr>
      </p:pic>
      <p:sp>
        <p:nvSpPr>
          <p:cNvPr id="44" name="TextBox 43">
            <a:extLst>
              <a:ext uri="{FF2B5EF4-FFF2-40B4-BE49-F238E27FC236}">
                <a16:creationId xmlns:a16="http://schemas.microsoft.com/office/drawing/2014/main" id="{741BAF84-CF77-1180-E6E4-D8E882809551}"/>
              </a:ext>
            </a:extLst>
          </p:cNvPr>
          <p:cNvSpPr txBox="1"/>
          <p:nvPr/>
        </p:nvSpPr>
        <p:spPr>
          <a:xfrm>
            <a:off x="7947164" y="1045408"/>
            <a:ext cx="145264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Evolution</a:t>
            </a:r>
          </a:p>
        </p:txBody>
      </p:sp>
      <p:pic>
        <p:nvPicPr>
          <p:cNvPr id="5" name="Picture 4">
            <a:extLst>
              <a:ext uri="{FF2B5EF4-FFF2-40B4-BE49-F238E27FC236}">
                <a16:creationId xmlns:a16="http://schemas.microsoft.com/office/drawing/2014/main" id="{EE40C4B9-0A2D-DE2D-4F83-A0AC7B6A14D8}"/>
              </a:ext>
            </a:extLst>
          </p:cNvPr>
          <p:cNvPicPr>
            <a:picLocks noChangeAspect="1"/>
          </p:cNvPicPr>
          <p:nvPr/>
        </p:nvPicPr>
        <p:blipFill>
          <a:blip r:embed="rId3"/>
          <a:srcRect t="40019" r="51725"/>
          <a:stretch>
            <a:fillRect/>
          </a:stretch>
        </p:blipFill>
        <p:spPr>
          <a:xfrm>
            <a:off x="4184657" y="1720046"/>
            <a:ext cx="2743200" cy="4569648"/>
          </a:xfrm>
          <a:custGeom>
            <a:avLst/>
            <a:gdLst>
              <a:gd name="connsiteX0" fmla="*/ 0 w 2469371"/>
              <a:gd name="connsiteY0" fmla="*/ 0 h 4113500"/>
              <a:gd name="connsiteX1" fmla="*/ 2469371 w 2469371"/>
              <a:gd name="connsiteY1" fmla="*/ 0 h 4113500"/>
              <a:gd name="connsiteX2" fmla="*/ 2469371 w 2469371"/>
              <a:gd name="connsiteY2" fmla="*/ 4113500 h 4113500"/>
              <a:gd name="connsiteX3" fmla="*/ 0 w 2469371"/>
              <a:gd name="connsiteY3" fmla="*/ 4113500 h 4113500"/>
            </a:gdLst>
            <a:ahLst/>
            <a:cxnLst>
              <a:cxn ang="0">
                <a:pos x="connsiteX0" y="connsiteY0"/>
              </a:cxn>
              <a:cxn ang="0">
                <a:pos x="connsiteX1" y="connsiteY1"/>
              </a:cxn>
              <a:cxn ang="0">
                <a:pos x="connsiteX2" y="connsiteY2"/>
              </a:cxn>
              <a:cxn ang="0">
                <a:pos x="connsiteX3" y="connsiteY3"/>
              </a:cxn>
            </a:cxnLst>
            <a:rect l="l" t="t" r="r" b="b"/>
            <a:pathLst>
              <a:path w="2469371" h="4113500">
                <a:moveTo>
                  <a:pt x="0" y="0"/>
                </a:moveTo>
                <a:lnTo>
                  <a:pt x="2469371" y="0"/>
                </a:lnTo>
                <a:lnTo>
                  <a:pt x="2469371" y="4113500"/>
                </a:lnTo>
                <a:lnTo>
                  <a:pt x="0" y="4113500"/>
                </a:lnTo>
                <a:close/>
              </a:path>
            </a:pathLst>
          </a:custGeom>
        </p:spPr>
      </p:pic>
      <p:sp>
        <p:nvSpPr>
          <p:cNvPr id="6" name="TextBox 5">
            <a:extLst>
              <a:ext uri="{FF2B5EF4-FFF2-40B4-BE49-F238E27FC236}">
                <a16:creationId xmlns:a16="http://schemas.microsoft.com/office/drawing/2014/main" id="{26D2858B-B0EB-EE97-6E89-32EFA1CF6B95}"/>
              </a:ext>
            </a:extLst>
          </p:cNvPr>
          <p:cNvSpPr txBox="1"/>
          <p:nvPr/>
        </p:nvSpPr>
        <p:spPr>
          <a:xfrm>
            <a:off x="5395065" y="6289694"/>
            <a:ext cx="1532792"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Mackay et al (2021)</a:t>
            </a:r>
          </a:p>
        </p:txBody>
      </p:sp>
      <p:pic>
        <p:nvPicPr>
          <p:cNvPr id="9" name="Picture 8">
            <a:extLst>
              <a:ext uri="{FF2B5EF4-FFF2-40B4-BE49-F238E27FC236}">
                <a16:creationId xmlns:a16="http://schemas.microsoft.com/office/drawing/2014/main" id="{2559B31E-B407-829B-5DA1-E0C61E5A1C75}"/>
              </a:ext>
            </a:extLst>
          </p:cNvPr>
          <p:cNvPicPr>
            <a:picLocks noChangeAspect="1"/>
          </p:cNvPicPr>
          <p:nvPr/>
        </p:nvPicPr>
        <p:blipFill>
          <a:blip r:embed="rId4"/>
          <a:stretch>
            <a:fillRect/>
          </a:stretch>
        </p:blipFill>
        <p:spPr>
          <a:xfrm>
            <a:off x="601318" y="1955578"/>
            <a:ext cx="2644369" cy="3254022"/>
          </a:xfrm>
          <a:prstGeom prst="rect">
            <a:avLst/>
          </a:prstGeom>
        </p:spPr>
      </p:pic>
      <p:sp>
        <p:nvSpPr>
          <p:cNvPr id="10" name="TextBox 9">
            <a:extLst>
              <a:ext uri="{FF2B5EF4-FFF2-40B4-BE49-F238E27FC236}">
                <a16:creationId xmlns:a16="http://schemas.microsoft.com/office/drawing/2014/main" id="{16F005E0-0F32-56DA-57ED-9EA0813E1BD3}"/>
              </a:ext>
            </a:extLst>
          </p:cNvPr>
          <p:cNvSpPr txBox="1"/>
          <p:nvPr/>
        </p:nvSpPr>
        <p:spPr>
          <a:xfrm>
            <a:off x="1365432" y="5209600"/>
            <a:ext cx="1880644" cy="276999"/>
          </a:xfrm>
          <a:prstGeom prst="rect">
            <a:avLst/>
          </a:prstGeom>
          <a:noFill/>
        </p:spPr>
        <p:txBody>
          <a:bodyPr wrap="none" rtlCol="0">
            <a:spAutoFit/>
          </a:bodyPr>
          <a:lstStyle/>
          <a:p>
            <a:pPr algn="r"/>
            <a:r>
              <a:rPr lang="en-US" sz="1200" dirty="0" err="1">
                <a:latin typeface="Arial" panose="020B0604020202020204" pitchFamily="34" charset="0"/>
                <a:cs typeface="Arial" panose="020B0604020202020204" pitchFamily="34" charset="0"/>
              </a:rPr>
              <a:t>Doebley</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Stec</a:t>
            </a:r>
            <a:r>
              <a:rPr lang="en-US" sz="1200" dirty="0">
                <a:latin typeface="Arial" panose="020B0604020202020204" pitchFamily="34" charset="0"/>
                <a:cs typeface="Arial" panose="020B0604020202020204" pitchFamily="34" charset="0"/>
              </a:rPr>
              <a:t> (1991)</a:t>
            </a:r>
          </a:p>
        </p:txBody>
      </p:sp>
    </p:spTree>
    <p:extLst>
      <p:ext uri="{BB962C8B-B14F-4D97-AF65-F5344CB8AC3E}">
        <p14:creationId xmlns:p14="http://schemas.microsoft.com/office/powerpoint/2010/main" val="1336543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381DD5-9B78-4543-A2F8-381DC687381A}"/>
              </a:ext>
            </a:extLst>
          </p:cNvPr>
          <p:cNvSpPr txBox="1"/>
          <p:nvPr/>
        </p:nvSpPr>
        <p:spPr>
          <a:xfrm>
            <a:off x="476056" y="1007632"/>
            <a:ext cx="11239887" cy="577850"/>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IBS can happen due to convergent evolution.</a:t>
            </a:r>
          </a:p>
        </p:txBody>
      </p:sp>
      <p:sp>
        <p:nvSpPr>
          <p:cNvPr id="9" name="TextBox 8">
            <a:extLst>
              <a:ext uri="{FF2B5EF4-FFF2-40B4-BE49-F238E27FC236}">
                <a16:creationId xmlns:a16="http://schemas.microsoft.com/office/drawing/2014/main" id="{A6135A4A-2D60-A05D-FB5B-685575587377}"/>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2</a:t>
            </a:r>
          </a:p>
        </p:txBody>
      </p:sp>
      <p:sp>
        <p:nvSpPr>
          <p:cNvPr id="29" name="TextBox 28">
            <a:extLst>
              <a:ext uri="{FF2B5EF4-FFF2-40B4-BE49-F238E27FC236}">
                <a16:creationId xmlns:a16="http://schemas.microsoft.com/office/drawing/2014/main" id="{6A93B3D9-1E38-95CB-A175-35A2AF09C8A1}"/>
              </a:ext>
            </a:extLst>
          </p:cNvPr>
          <p:cNvSpPr txBox="1"/>
          <p:nvPr/>
        </p:nvSpPr>
        <p:spPr>
          <a:xfrm>
            <a:off x="704654" y="1905705"/>
            <a:ext cx="2227388" cy="577850"/>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Environment 1</a:t>
            </a:r>
          </a:p>
        </p:txBody>
      </p:sp>
      <p:grpSp>
        <p:nvGrpSpPr>
          <p:cNvPr id="58" name="Group 57">
            <a:extLst>
              <a:ext uri="{FF2B5EF4-FFF2-40B4-BE49-F238E27FC236}">
                <a16:creationId xmlns:a16="http://schemas.microsoft.com/office/drawing/2014/main" id="{D8BD294C-C4B4-4598-BAC5-4389F6EF65AC}"/>
              </a:ext>
            </a:extLst>
          </p:cNvPr>
          <p:cNvGrpSpPr/>
          <p:nvPr/>
        </p:nvGrpSpPr>
        <p:grpSpPr>
          <a:xfrm>
            <a:off x="764252" y="2663889"/>
            <a:ext cx="1706454" cy="3590062"/>
            <a:chOff x="764252" y="2663889"/>
            <a:chExt cx="1706454" cy="3590062"/>
          </a:xfrm>
        </p:grpSpPr>
        <p:grpSp>
          <p:nvGrpSpPr>
            <p:cNvPr id="25" name="Group 24">
              <a:extLst>
                <a:ext uri="{FF2B5EF4-FFF2-40B4-BE49-F238E27FC236}">
                  <a16:creationId xmlns:a16="http://schemas.microsoft.com/office/drawing/2014/main" id="{4C4DABC1-D22C-7E9B-6931-BE1D9BE47ADD}"/>
                </a:ext>
              </a:extLst>
            </p:cNvPr>
            <p:cNvGrpSpPr/>
            <p:nvPr/>
          </p:nvGrpSpPr>
          <p:grpSpPr>
            <a:xfrm>
              <a:off x="987488" y="2663889"/>
              <a:ext cx="914400" cy="914400"/>
              <a:chOff x="758890" y="2663889"/>
              <a:chExt cx="914400" cy="914400"/>
            </a:xfrm>
          </p:grpSpPr>
          <p:pic>
            <p:nvPicPr>
              <p:cNvPr id="23" name="Graphic 22" descr="Germ with solid fill">
                <a:extLst>
                  <a:ext uri="{FF2B5EF4-FFF2-40B4-BE49-F238E27FC236}">
                    <a16:creationId xmlns:a16="http://schemas.microsoft.com/office/drawing/2014/main" id="{EBC48123-2DE0-6209-D9F5-986A1EE11E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890" y="2663889"/>
                <a:ext cx="914400" cy="914400"/>
              </a:xfrm>
              <a:prstGeom prst="rect">
                <a:avLst/>
              </a:prstGeom>
            </p:spPr>
          </p:pic>
          <p:sp>
            <p:nvSpPr>
              <p:cNvPr id="24" name="TextBox 23">
                <a:extLst>
                  <a:ext uri="{FF2B5EF4-FFF2-40B4-BE49-F238E27FC236}">
                    <a16:creationId xmlns:a16="http://schemas.microsoft.com/office/drawing/2014/main" id="{4BE2C76F-4B49-CA05-C875-7E3915F890C9}"/>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A</a:t>
                </a:r>
              </a:p>
            </p:txBody>
          </p:sp>
        </p:grpSp>
        <p:grpSp>
          <p:nvGrpSpPr>
            <p:cNvPr id="26" name="Group 25">
              <a:extLst>
                <a:ext uri="{FF2B5EF4-FFF2-40B4-BE49-F238E27FC236}">
                  <a16:creationId xmlns:a16="http://schemas.microsoft.com/office/drawing/2014/main" id="{F5038CAE-A2DE-2851-5571-C959AF62EAA6}"/>
                </a:ext>
              </a:extLst>
            </p:cNvPr>
            <p:cNvGrpSpPr/>
            <p:nvPr/>
          </p:nvGrpSpPr>
          <p:grpSpPr>
            <a:xfrm>
              <a:off x="1556306" y="3190865"/>
              <a:ext cx="914400" cy="914400"/>
              <a:chOff x="758890" y="2663889"/>
              <a:chExt cx="914400" cy="914400"/>
            </a:xfrm>
          </p:grpSpPr>
          <p:pic>
            <p:nvPicPr>
              <p:cNvPr id="27" name="Graphic 26" descr="Germ with solid fill">
                <a:extLst>
                  <a:ext uri="{FF2B5EF4-FFF2-40B4-BE49-F238E27FC236}">
                    <a16:creationId xmlns:a16="http://schemas.microsoft.com/office/drawing/2014/main" id="{B1800BBD-5128-62B0-BE4F-8A6FD55132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890" y="2663889"/>
                <a:ext cx="914400" cy="914400"/>
              </a:xfrm>
              <a:prstGeom prst="rect">
                <a:avLst/>
              </a:prstGeom>
            </p:spPr>
          </p:pic>
          <p:sp>
            <p:nvSpPr>
              <p:cNvPr id="28" name="TextBox 27">
                <a:extLst>
                  <a:ext uri="{FF2B5EF4-FFF2-40B4-BE49-F238E27FC236}">
                    <a16:creationId xmlns:a16="http://schemas.microsoft.com/office/drawing/2014/main" id="{9A096C09-BB91-0F7F-8436-731EC229A89E}"/>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C</a:t>
                </a:r>
              </a:p>
            </p:txBody>
          </p:sp>
        </p:grpSp>
        <p:grpSp>
          <p:nvGrpSpPr>
            <p:cNvPr id="30" name="Group 29">
              <a:extLst>
                <a:ext uri="{FF2B5EF4-FFF2-40B4-BE49-F238E27FC236}">
                  <a16:creationId xmlns:a16="http://schemas.microsoft.com/office/drawing/2014/main" id="{64032E6E-FD69-C814-0C21-0117668FB069}"/>
                </a:ext>
              </a:extLst>
            </p:cNvPr>
            <p:cNvGrpSpPr/>
            <p:nvPr/>
          </p:nvGrpSpPr>
          <p:grpSpPr>
            <a:xfrm>
              <a:off x="764252" y="4812575"/>
              <a:ext cx="914400" cy="914400"/>
              <a:chOff x="758890" y="2663889"/>
              <a:chExt cx="914400" cy="914400"/>
            </a:xfrm>
          </p:grpSpPr>
          <p:pic>
            <p:nvPicPr>
              <p:cNvPr id="31" name="Graphic 30" descr="Germ with solid fill">
                <a:extLst>
                  <a:ext uri="{FF2B5EF4-FFF2-40B4-BE49-F238E27FC236}">
                    <a16:creationId xmlns:a16="http://schemas.microsoft.com/office/drawing/2014/main" id="{1A570D79-95D0-4EE5-6C7B-5CD2A1FE7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890" y="2663889"/>
                <a:ext cx="914400" cy="914400"/>
              </a:xfrm>
              <a:prstGeom prst="rect">
                <a:avLst/>
              </a:prstGeom>
            </p:spPr>
          </p:pic>
          <p:sp>
            <p:nvSpPr>
              <p:cNvPr id="32" name="TextBox 31">
                <a:extLst>
                  <a:ext uri="{FF2B5EF4-FFF2-40B4-BE49-F238E27FC236}">
                    <a16:creationId xmlns:a16="http://schemas.microsoft.com/office/drawing/2014/main" id="{6BC9EA45-9FD8-6B29-3BB8-F2E52B0E70A6}"/>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A</a:t>
                </a:r>
              </a:p>
            </p:txBody>
          </p:sp>
        </p:grpSp>
        <p:grpSp>
          <p:nvGrpSpPr>
            <p:cNvPr id="33" name="Group 32">
              <a:extLst>
                <a:ext uri="{FF2B5EF4-FFF2-40B4-BE49-F238E27FC236}">
                  <a16:creationId xmlns:a16="http://schemas.microsoft.com/office/drawing/2014/main" id="{E2020A57-AB56-F65F-C1AB-1A53714ACE10}"/>
                </a:ext>
              </a:extLst>
            </p:cNvPr>
            <p:cNvGrpSpPr/>
            <p:nvPr/>
          </p:nvGrpSpPr>
          <p:grpSpPr>
            <a:xfrm>
              <a:off x="1333070" y="5339551"/>
              <a:ext cx="914400" cy="914400"/>
              <a:chOff x="758890" y="2663889"/>
              <a:chExt cx="914400" cy="914400"/>
            </a:xfrm>
          </p:grpSpPr>
          <p:pic>
            <p:nvPicPr>
              <p:cNvPr id="34" name="Graphic 33" descr="Germ with solid fill">
                <a:extLst>
                  <a:ext uri="{FF2B5EF4-FFF2-40B4-BE49-F238E27FC236}">
                    <a16:creationId xmlns:a16="http://schemas.microsoft.com/office/drawing/2014/main" id="{6083B51A-1EF8-7FF4-BA50-69B084CCA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890" y="2663889"/>
                <a:ext cx="914400" cy="914400"/>
              </a:xfrm>
              <a:prstGeom prst="rect">
                <a:avLst/>
              </a:prstGeom>
            </p:spPr>
          </p:pic>
          <p:sp>
            <p:nvSpPr>
              <p:cNvPr id="35" name="TextBox 34">
                <a:extLst>
                  <a:ext uri="{FF2B5EF4-FFF2-40B4-BE49-F238E27FC236}">
                    <a16:creationId xmlns:a16="http://schemas.microsoft.com/office/drawing/2014/main" id="{89B85B7C-0D41-39E4-F9D3-C3F4186EBD6D}"/>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C</a:t>
                </a:r>
              </a:p>
            </p:txBody>
          </p:sp>
        </p:grpSp>
        <p:sp>
          <p:nvSpPr>
            <p:cNvPr id="38" name="Arrow: Down 37">
              <a:extLst>
                <a:ext uri="{FF2B5EF4-FFF2-40B4-BE49-F238E27FC236}">
                  <a16:creationId xmlns:a16="http://schemas.microsoft.com/office/drawing/2014/main" id="{EA707C41-4CF7-8CD2-D60A-978DED7A653B}"/>
                </a:ext>
              </a:extLst>
            </p:cNvPr>
            <p:cNvSpPr/>
            <p:nvPr/>
          </p:nvSpPr>
          <p:spPr>
            <a:xfrm>
              <a:off x="1373426" y="4156570"/>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359AFF3F-F617-7680-E366-0C72FDE444FF}"/>
              </a:ext>
            </a:extLst>
          </p:cNvPr>
          <p:cNvSpPr txBox="1"/>
          <p:nvPr/>
        </p:nvSpPr>
        <p:spPr>
          <a:xfrm>
            <a:off x="3774290" y="1905705"/>
            <a:ext cx="2227388" cy="577850"/>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Environment 2</a:t>
            </a:r>
          </a:p>
        </p:txBody>
      </p:sp>
      <p:grpSp>
        <p:nvGrpSpPr>
          <p:cNvPr id="57" name="Group 56">
            <a:extLst>
              <a:ext uri="{FF2B5EF4-FFF2-40B4-BE49-F238E27FC236}">
                <a16:creationId xmlns:a16="http://schemas.microsoft.com/office/drawing/2014/main" id="{E45C775F-37B4-B9E0-0890-CBB79F43E8B3}"/>
              </a:ext>
            </a:extLst>
          </p:cNvPr>
          <p:cNvGrpSpPr/>
          <p:nvPr/>
        </p:nvGrpSpPr>
        <p:grpSpPr>
          <a:xfrm>
            <a:off x="3833888" y="2663889"/>
            <a:ext cx="1706454" cy="3590062"/>
            <a:chOff x="4216443" y="2663889"/>
            <a:chExt cx="1706454" cy="3590062"/>
          </a:xfrm>
        </p:grpSpPr>
        <p:grpSp>
          <p:nvGrpSpPr>
            <p:cNvPr id="39" name="Group 38">
              <a:extLst>
                <a:ext uri="{FF2B5EF4-FFF2-40B4-BE49-F238E27FC236}">
                  <a16:creationId xmlns:a16="http://schemas.microsoft.com/office/drawing/2014/main" id="{878B51DD-85E1-123C-73B9-4F4513BA953C}"/>
                </a:ext>
              </a:extLst>
            </p:cNvPr>
            <p:cNvGrpSpPr/>
            <p:nvPr/>
          </p:nvGrpSpPr>
          <p:grpSpPr>
            <a:xfrm>
              <a:off x="4439679" y="2663889"/>
              <a:ext cx="914400" cy="914400"/>
              <a:chOff x="758890" y="2663889"/>
              <a:chExt cx="914400" cy="914400"/>
            </a:xfrm>
          </p:grpSpPr>
          <p:pic>
            <p:nvPicPr>
              <p:cNvPr id="40" name="Graphic 39" descr="Germ with solid fill">
                <a:extLst>
                  <a:ext uri="{FF2B5EF4-FFF2-40B4-BE49-F238E27FC236}">
                    <a16:creationId xmlns:a16="http://schemas.microsoft.com/office/drawing/2014/main" id="{12598FA8-20D3-5629-EBAA-BCF6E99E06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890" y="2663889"/>
                <a:ext cx="914400" cy="914400"/>
              </a:xfrm>
              <a:prstGeom prst="rect">
                <a:avLst/>
              </a:prstGeom>
            </p:spPr>
          </p:pic>
          <p:sp>
            <p:nvSpPr>
              <p:cNvPr id="41" name="TextBox 40">
                <a:extLst>
                  <a:ext uri="{FF2B5EF4-FFF2-40B4-BE49-F238E27FC236}">
                    <a16:creationId xmlns:a16="http://schemas.microsoft.com/office/drawing/2014/main" id="{CCEFD74F-8495-5016-10CD-10290F52C551}"/>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A</a:t>
                </a:r>
              </a:p>
            </p:txBody>
          </p:sp>
        </p:grpSp>
        <p:grpSp>
          <p:nvGrpSpPr>
            <p:cNvPr id="42" name="Group 41">
              <a:extLst>
                <a:ext uri="{FF2B5EF4-FFF2-40B4-BE49-F238E27FC236}">
                  <a16:creationId xmlns:a16="http://schemas.microsoft.com/office/drawing/2014/main" id="{EE0EF4A5-5DB1-EE6A-6364-C308C1E52195}"/>
                </a:ext>
              </a:extLst>
            </p:cNvPr>
            <p:cNvGrpSpPr/>
            <p:nvPr/>
          </p:nvGrpSpPr>
          <p:grpSpPr>
            <a:xfrm>
              <a:off x="5008497" y="3190865"/>
              <a:ext cx="914400" cy="914400"/>
              <a:chOff x="758890" y="2663889"/>
              <a:chExt cx="914400" cy="914400"/>
            </a:xfrm>
          </p:grpSpPr>
          <p:pic>
            <p:nvPicPr>
              <p:cNvPr id="43" name="Graphic 42" descr="Germ with solid fill">
                <a:extLst>
                  <a:ext uri="{FF2B5EF4-FFF2-40B4-BE49-F238E27FC236}">
                    <a16:creationId xmlns:a16="http://schemas.microsoft.com/office/drawing/2014/main" id="{61FE7DDE-15B7-C214-F3C4-E421AAD7B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8890" y="2663889"/>
                <a:ext cx="914400" cy="914400"/>
              </a:xfrm>
              <a:prstGeom prst="rect">
                <a:avLst/>
              </a:prstGeom>
            </p:spPr>
          </p:pic>
          <p:sp>
            <p:nvSpPr>
              <p:cNvPr id="44" name="TextBox 43">
                <a:extLst>
                  <a:ext uri="{FF2B5EF4-FFF2-40B4-BE49-F238E27FC236}">
                    <a16:creationId xmlns:a16="http://schemas.microsoft.com/office/drawing/2014/main" id="{002F54B9-538F-3BE5-D2FB-7C184382E3E1}"/>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A</a:t>
                </a:r>
              </a:p>
            </p:txBody>
          </p:sp>
        </p:grpSp>
        <p:grpSp>
          <p:nvGrpSpPr>
            <p:cNvPr id="46" name="Group 45">
              <a:extLst>
                <a:ext uri="{FF2B5EF4-FFF2-40B4-BE49-F238E27FC236}">
                  <a16:creationId xmlns:a16="http://schemas.microsoft.com/office/drawing/2014/main" id="{1B216B79-4BB2-0648-D0F1-AFDC98926A5F}"/>
                </a:ext>
              </a:extLst>
            </p:cNvPr>
            <p:cNvGrpSpPr/>
            <p:nvPr/>
          </p:nvGrpSpPr>
          <p:grpSpPr>
            <a:xfrm>
              <a:off x="4216443" y="4812575"/>
              <a:ext cx="914400" cy="914400"/>
              <a:chOff x="758890" y="2663889"/>
              <a:chExt cx="914400" cy="914400"/>
            </a:xfrm>
          </p:grpSpPr>
          <p:pic>
            <p:nvPicPr>
              <p:cNvPr id="47" name="Graphic 46" descr="Germ with solid fill">
                <a:extLst>
                  <a:ext uri="{FF2B5EF4-FFF2-40B4-BE49-F238E27FC236}">
                    <a16:creationId xmlns:a16="http://schemas.microsoft.com/office/drawing/2014/main" id="{E04FF78A-E44B-FA70-B63D-139B729C80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890" y="2663889"/>
                <a:ext cx="914400" cy="914400"/>
              </a:xfrm>
              <a:prstGeom prst="rect">
                <a:avLst/>
              </a:prstGeom>
            </p:spPr>
          </p:pic>
          <p:sp>
            <p:nvSpPr>
              <p:cNvPr id="48" name="TextBox 47">
                <a:extLst>
                  <a:ext uri="{FF2B5EF4-FFF2-40B4-BE49-F238E27FC236}">
                    <a16:creationId xmlns:a16="http://schemas.microsoft.com/office/drawing/2014/main" id="{69E48F28-FF0C-CC32-E130-B55FE73D04EE}"/>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C</a:t>
                </a:r>
              </a:p>
            </p:txBody>
          </p:sp>
        </p:grpSp>
        <p:grpSp>
          <p:nvGrpSpPr>
            <p:cNvPr id="49" name="Group 48">
              <a:extLst>
                <a:ext uri="{FF2B5EF4-FFF2-40B4-BE49-F238E27FC236}">
                  <a16:creationId xmlns:a16="http://schemas.microsoft.com/office/drawing/2014/main" id="{1F139A4B-B9F0-EAFB-E7D7-FA4CF6C16CA8}"/>
                </a:ext>
              </a:extLst>
            </p:cNvPr>
            <p:cNvGrpSpPr/>
            <p:nvPr/>
          </p:nvGrpSpPr>
          <p:grpSpPr>
            <a:xfrm>
              <a:off x="4785261" y="5339551"/>
              <a:ext cx="914400" cy="914400"/>
              <a:chOff x="758890" y="2663889"/>
              <a:chExt cx="914400" cy="914400"/>
            </a:xfrm>
          </p:grpSpPr>
          <p:pic>
            <p:nvPicPr>
              <p:cNvPr id="50" name="Graphic 49" descr="Germ with solid fill">
                <a:extLst>
                  <a:ext uri="{FF2B5EF4-FFF2-40B4-BE49-F238E27FC236}">
                    <a16:creationId xmlns:a16="http://schemas.microsoft.com/office/drawing/2014/main" id="{7107987E-F53D-DF66-E3DE-C9D428BFC9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8890" y="2663889"/>
                <a:ext cx="914400" cy="914400"/>
              </a:xfrm>
              <a:prstGeom prst="rect">
                <a:avLst/>
              </a:prstGeom>
            </p:spPr>
          </p:pic>
          <p:sp>
            <p:nvSpPr>
              <p:cNvPr id="51" name="TextBox 50">
                <a:extLst>
                  <a:ext uri="{FF2B5EF4-FFF2-40B4-BE49-F238E27FC236}">
                    <a16:creationId xmlns:a16="http://schemas.microsoft.com/office/drawing/2014/main" id="{1D8DF2CD-AF48-FC15-23B1-099144D1F12F}"/>
                  </a:ext>
                </a:extLst>
              </p:cNvPr>
              <p:cNvSpPr txBox="1"/>
              <p:nvPr/>
            </p:nvSpPr>
            <p:spPr>
              <a:xfrm>
                <a:off x="1079440" y="2950851"/>
                <a:ext cx="370614" cy="400110"/>
              </a:xfrm>
              <a:prstGeom prst="rect">
                <a:avLst/>
              </a:prstGeom>
              <a:noFill/>
            </p:spPr>
            <p:txBody>
              <a:bodyPr wrap="none" rtlCol="0">
                <a:spAutoFit/>
              </a:bodyPr>
              <a:lstStyle/>
              <a:p>
                <a:r>
                  <a:rPr lang="en-US" sz="2000" b="1" dirty="0">
                    <a:effectLst>
                      <a:glow rad="254000">
                        <a:schemeClr val="bg1"/>
                      </a:glow>
                    </a:effectLst>
                    <a:latin typeface="Arial" panose="020B0604020202020204" pitchFamily="34" charset="0"/>
                    <a:cs typeface="Arial" panose="020B0604020202020204" pitchFamily="34" charset="0"/>
                  </a:rPr>
                  <a:t>C</a:t>
                </a:r>
              </a:p>
            </p:txBody>
          </p:sp>
        </p:grpSp>
        <p:sp>
          <p:nvSpPr>
            <p:cNvPr id="52" name="Arrow: Down 51">
              <a:extLst>
                <a:ext uri="{FF2B5EF4-FFF2-40B4-BE49-F238E27FC236}">
                  <a16:creationId xmlns:a16="http://schemas.microsoft.com/office/drawing/2014/main" id="{D9CEE6A7-4EE0-F546-C8ED-0F1C6685828F}"/>
                </a:ext>
              </a:extLst>
            </p:cNvPr>
            <p:cNvSpPr/>
            <p:nvPr/>
          </p:nvSpPr>
          <p:spPr>
            <a:xfrm>
              <a:off x="4825617" y="4156570"/>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74318EEC-69C1-A5EC-FBBF-B4D412AE7148}"/>
              </a:ext>
            </a:extLst>
          </p:cNvPr>
          <p:cNvGrpSpPr/>
          <p:nvPr/>
        </p:nvGrpSpPr>
        <p:grpSpPr>
          <a:xfrm>
            <a:off x="6925136" y="1059019"/>
            <a:ext cx="4562210" cy="4837616"/>
            <a:chOff x="6334706" y="1036895"/>
            <a:chExt cx="4562210" cy="4837616"/>
          </a:xfrm>
        </p:grpSpPr>
        <p:pic>
          <p:nvPicPr>
            <p:cNvPr id="54" name="Picture 53">
              <a:extLst>
                <a:ext uri="{FF2B5EF4-FFF2-40B4-BE49-F238E27FC236}">
                  <a16:creationId xmlns:a16="http://schemas.microsoft.com/office/drawing/2014/main" id="{B35B0AD1-2C6E-F2A5-21B7-F661507F2C49}"/>
                </a:ext>
              </a:extLst>
            </p:cNvPr>
            <p:cNvPicPr>
              <a:picLocks noChangeAspect="1"/>
            </p:cNvPicPr>
            <p:nvPr/>
          </p:nvPicPr>
          <p:blipFill rotWithShape="1">
            <a:blip r:embed="rId6"/>
            <a:srcRect l="50000"/>
            <a:stretch/>
          </p:blipFill>
          <p:spPr>
            <a:xfrm>
              <a:off x="9174647" y="3466382"/>
              <a:ext cx="1722269" cy="2408129"/>
            </a:xfrm>
            <a:prstGeom prst="rect">
              <a:avLst/>
            </a:prstGeom>
          </p:spPr>
        </p:pic>
        <p:pic>
          <p:nvPicPr>
            <p:cNvPr id="56" name="Picture 55">
              <a:extLst>
                <a:ext uri="{FF2B5EF4-FFF2-40B4-BE49-F238E27FC236}">
                  <a16:creationId xmlns:a16="http://schemas.microsoft.com/office/drawing/2014/main" id="{EBA62FC5-6502-7688-6EBC-A636D2A167EA}"/>
                </a:ext>
              </a:extLst>
            </p:cNvPr>
            <p:cNvPicPr>
              <a:picLocks noChangeAspect="1"/>
            </p:cNvPicPr>
            <p:nvPr/>
          </p:nvPicPr>
          <p:blipFill>
            <a:blip r:embed="rId7"/>
            <a:stretch>
              <a:fillRect/>
            </a:stretch>
          </p:blipFill>
          <p:spPr>
            <a:xfrm>
              <a:off x="6334706" y="1585482"/>
              <a:ext cx="2286000" cy="4052009"/>
            </a:xfrm>
            <a:prstGeom prst="rect">
              <a:avLst/>
            </a:prstGeom>
          </p:spPr>
        </p:pic>
        <p:pic>
          <p:nvPicPr>
            <p:cNvPr id="59" name="Picture 58">
              <a:extLst>
                <a:ext uri="{FF2B5EF4-FFF2-40B4-BE49-F238E27FC236}">
                  <a16:creationId xmlns:a16="http://schemas.microsoft.com/office/drawing/2014/main" id="{E4E94901-7FE5-385D-62B9-402230644778}"/>
                </a:ext>
              </a:extLst>
            </p:cNvPr>
            <p:cNvPicPr>
              <a:picLocks noChangeAspect="1"/>
            </p:cNvPicPr>
            <p:nvPr/>
          </p:nvPicPr>
          <p:blipFill rotWithShape="1">
            <a:blip r:embed="rId6"/>
            <a:srcRect r="50013"/>
            <a:stretch/>
          </p:blipFill>
          <p:spPr>
            <a:xfrm>
              <a:off x="9175090" y="1036895"/>
              <a:ext cx="1721826" cy="2408129"/>
            </a:xfrm>
            <a:prstGeom prst="rect">
              <a:avLst/>
            </a:prstGeom>
          </p:spPr>
        </p:pic>
      </p:grpSp>
      <p:sp>
        <p:nvSpPr>
          <p:cNvPr id="61" name="TextBox 60">
            <a:extLst>
              <a:ext uri="{FF2B5EF4-FFF2-40B4-BE49-F238E27FC236}">
                <a16:creationId xmlns:a16="http://schemas.microsoft.com/office/drawing/2014/main" id="{43CB8FA4-C315-730A-86B1-E822B263690A}"/>
              </a:ext>
            </a:extLst>
          </p:cNvPr>
          <p:cNvSpPr txBox="1"/>
          <p:nvPr/>
        </p:nvSpPr>
        <p:spPr>
          <a:xfrm>
            <a:off x="10449883" y="6026623"/>
            <a:ext cx="1037463"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Stern (2013)</a:t>
            </a:r>
          </a:p>
        </p:txBody>
      </p:sp>
      <p:sp>
        <p:nvSpPr>
          <p:cNvPr id="62" name="TextBox 61">
            <a:extLst>
              <a:ext uri="{FF2B5EF4-FFF2-40B4-BE49-F238E27FC236}">
                <a16:creationId xmlns:a16="http://schemas.microsoft.com/office/drawing/2014/main" id="{013DE50E-1165-A90D-32FC-58E80D667E65}"/>
              </a:ext>
            </a:extLst>
          </p:cNvPr>
          <p:cNvSpPr txBox="1"/>
          <p:nvPr/>
        </p:nvSpPr>
        <p:spPr>
          <a:xfrm>
            <a:off x="7274306" y="613702"/>
            <a:ext cx="444163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Ability to feed on poisonous milkweed</a:t>
            </a:r>
          </a:p>
        </p:txBody>
      </p:sp>
    </p:spTree>
    <p:extLst>
      <p:ext uri="{BB962C8B-B14F-4D97-AF65-F5344CB8AC3E}">
        <p14:creationId xmlns:p14="http://schemas.microsoft.com/office/powerpoint/2010/main" val="87252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FD96863-B658-45D8-90E8-1C93EDE82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3" y="1493093"/>
            <a:ext cx="7315200" cy="34890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E3CC88-546A-DB2B-E79E-E0AA503D8E36}"/>
              </a:ext>
            </a:extLst>
          </p:cNvPr>
          <p:cNvSpPr txBox="1"/>
          <p:nvPr/>
        </p:nvSpPr>
        <p:spPr>
          <a:xfrm>
            <a:off x="4206019" y="4982106"/>
            <a:ext cx="500329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https://knowyourmeme.com/memes/spider-man-pointing-at-spider-man</a:t>
            </a:r>
          </a:p>
        </p:txBody>
      </p:sp>
      <p:sp>
        <p:nvSpPr>
          <p:cNvPr id="7" name="TextBox 6">
            <a:extLst>
              <a:ext uri="{FF2B5EF4-FFF2-40B4-BE49-F238E27FC236}">
                <a16:creationId xmlns:a16="http://schemas.microsoft.com/office/drawing/2014/main" id="{E529DAD5-E4E7-E106-2E96-578EFED89032}"/>
              </a:ext>
            </a:extLst>
          </p:cNvPr>
          <p:cNvSpPr txBox="1"/>
          <p:nvPr/>
        </p:nvSpPr>
        <p:spPr>
          <a:xfrm>
            <a:off x="223934" y="185986"/>
            <a:ext cx="307808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IBS, in a nutshell</a:t>
            </a:r>
          </a:p>
        </p:txBody>
      </p:sp>
      <p:sp>
        <p:nvSpPr>
          <p:cNvPr id="2" name="TextBox 1">
            <a:extLst>
              <a:ext uri="{FF2B5EF4-FFF2-40B4-BE49-F238E27FC236}">
                <a16:creationId xmlns:a16="http://schemas.microsoft.com/office/drawing/2014/main" id="{AA543633-5121-A0E1-3E7B-317414F7E2D1}"/>
              </a:ext>
            </a:extLst>
          </p:cNvPr>
          <p:cNvSpPr txBox="1"/>
          <p:nvPr/>
        </p:nvSpPr>
        <p:spPr>
          <a:xfrm>
            <a:off x="4206019" y="1726884"/>
            <a:ext cx="1190929" cy="461665"/>
          </a:xfrm>
          <a:prstGeom prst="rect">
            <a:avLst/>
          </a:prstGeom>
          <a:noFill/>
        </p:spPr>
        <p:txBody>
          <a:bodyPr wrap="square" rtlCol="0">
            <a:spAutoFit/>
          </a:bodyPr>
          <a:lstStyle/>
          <a:p>
            <a:r>
              <a:rPr lang="en-US" sz="2400" dirty="0">
                <a:effectLst>
                  <a:glow rad="317500">
                    <a:schemeClr val="bg1"/>
                  </a:glow>
                </a:effectLst>
                <a:latin typeface="Arial" panose="020B0604020202020204" pitchFamily="34" charset="0"/>
                <a:cs typeface="Arial" panose="020B0604020202020204" pitchFamily="34" charset="0"/>
              </a:rPr>
              <a:t>SNP A</a:t>
            </a:r>
          </a:p>
        </p:txBody>
      </p:sp>
      <p:sp>
        <p:nvSpPr>
          <p:cNvPr id="4" name="TextBox 3">
            <a:extLst>
              <a:ext uri="{FF2B5EF4-FFF2-40B4-BE49-F238E27FC236}">
                <a16:creationId xmlns:a16="http://schemas.microsoft.com/office/drawing/2014/main" id="{779A8766-6046-7146-6704-9DC3DEA14433}"/>
              </a:ext>
            </a:extLst>
          </p:cNvPr>
          <p:cNvSpPr txBox="1"/>
          <p:nvPr/>
        </p:nvSpPr>
        <p:spPr>
          <a:xfrm>
            <a:off x="5918862" y="1957716"/>
            <a:ext cx="1190929" cy="461665"/>
          </a:xfrm>
          <a:prstGeom prst="rect">
            <a:avLst/>
          </a:prstGeom>
          <a:noFill/>
        </p:spPr>
        <p:txBody>
          <a:bodyPr wrap="square" rtlCol="0">
            <a:spAutoFit/>
          </a:bodyPr>
          <a:lstStyle/>
          <a:p>
            <a:r>
              <a:rPr lang="en-US" sz="2400" dirty="0">
                <a:effectLst>
                  <a:glow rad="317500">
                    <a:schemeClr val="bg1"/>
                  </a:glow>
                </a:effectLst>
                <a:latin typeface="Arial" panose="020B0604020202020204" pitchFamily="34" charset="0"/>
                <a:cs typeface="Arial" panose="020B0604020202020204" pitchFamily="34" charset="0"/>
              </a:rPr>
              <a:t>SNP A</a:t>
            </a:r>
          </a:p>
        </p:txBody>
      </p:sp>
    </p:spTree>
    <p:extLst>
      <p:ext uri="{BB962C8B-B14F-4D97-AF65-F5344CB8AC3E}">
        <p14:creationId xmlns:p14="http://schemas.microsoft.com/office/powerpoint/2010/main" val="1929538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47883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Applications of IBS</a:t>
            </a:r>
          </a:p>
        </p:txBody>
      </p:sp>
      <p:sp>
        <p:nvSpPr>
          <p:cNvPr id="4" name="TextBox 3">
            <a:extLst>
              <a:ext uri="{FF2B5EF4-FFF2-40B4-BE49-F238E27FC236}">
                <a16:creationId xmlns:a16="http://schemas.microsoft.com/office/drawing/2014/main" id="{F26D2892-1D0F-063F-BB8A-597D28A5E6A5}"/>
              </a:ext>
            </a:extLst>
          </p:cNvPr>
          <p:cNvSpPr txBox="1"/>
          <p:nvPr/>
        </p:nvSpPr>
        <p:spPr>
          <a:xfrm>
            <a:off x="571463" y="984379"/>
            <a:ext cx="6843540" cy="2239844"/>
          </a:xfrm>
          <a:prstGeom prst="rect">
            <a:avLst/>
          </a:prstGeom>
          <a:noFill/>
        </p:spPr>
        <p:txBody>
          <a:bodyPr wrap="none" rtlCol="0">
            <a:spAutoFit/>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Genetic relationship matrix (GRM) calculation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Linkage disequilibrium identification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IBD inference</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Association mapping</a:t>
            </a:r>
          </a:p>
        </p:txBody>
      </p:sp>
    </p:spTree>
    <p:extLst>
      <p:ext uri="{BB962C8B-B14F-4D97-AF65-F5344CB8AC3E}">
        <p14:creationId xmlns:p14="http://schemas.microsoft.com/office/powerpoint/2010/main" val="3887728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34CC4E-2F6B-4344-9AF1-0A39FBFDD17A}"/>
              </a:ext>
            </a:extLst>
          </p:cNvPr>
          <p:cNvSpPr txBox="1"/>
          <p:nvPr/>
        </p:nvSpPr>
        <p:spPr>
          <a:xfrm>
            <a:off x="308326" y="2333249"/>
            <a:ext cx="6112571" cy="2031325"/>
          </a:xfrm>
          <a:prstGeom prst="rect">
            <a:avLst/>
          </a:prstGeom>
          <a:noFill/>
        </p:spPr>
        <p:txBody>
          <a:bodyPr wrap="none" rtlCol="0">
            <a:spAutoFit/>
          </a:bodyPr>
          <a:lstStyle/>
          <a:p>
            <a:r>
              <a:rPr lang="en-US" dirty="0">
                <a:latin typeface="Courier New" panose="02070309020205020404" pitchFamily="49" charset="0"/>
                <a:ea typeface="Microsoft Sans Serif" panose="020B0604020202020204" pitchFamily="34" charset="0"/>
                <a:cs typeface="Courier New" panose="02070309020205020404" pitchFamily="49" charset="0"/>
              </a:rPr>
              <a:t>    m01 m02 m03 m04 m05 m06 m07 m08 m09 m10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id1   2   2   0   0   0   2   0   0   2   2</a:t>
            </a:r>
          </a:p>
          <a:p>
            <a:r>
              <a:rPr lang="en-US" dirty="0">
                <a:latin typeface="Courier New" panose="02070309020205020404" pitchFamily="49" charset="0"/>
                <a:ea typeface="Microsoft Sans Serif" panose="020B0604020202020204" pitchFamily="34" charset="0"/>
                <a:cs typeface="Courier New" panose="02070309020205020404" pitchFamily="49" charset="0"/>
              </a:rPr>
              <a:t>id2   2   2   0   0   0   2   2   2   0   2</a:t>
            </a:r>
          </a:p>
          <a:p>
            <a:r>
              <a:rPr lang="en-US" dirty="0">
                <a:latin typeface="Courier New" panose="02070309020205020404" pitchFamily="49" charset="0"/>
                <a:ea typeface="Microsoft Sans Serif" panose="020B0604020202020204" pitchFamily="34" charset="0"/>
                <a:cs typeface="Courier New" panose="02070309020205020404" pitchFamily="49" charset="0"/>
              </a:rPr>
              <a:t>id3   0   2   0   2   0   0   0   2   0   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id4   0   0   0   0   2   0   0   0   0   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id5   2   0   2   2   0   0   2   2   0   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id6   0   0   2   0   2   0   0   0   0   0</a:t>
            </a:r>
          </a:p>
        </p:txBody>
      </p:sp>
      <p:sp>
        <p:nvSpPr>
          <p:cNvPr id="14" name="TextBox 13">
            <a:extLst>
              <a:ext uri="{FF2B5EF4-FFF2-40B4-BE49-F238E27FC236}">
                <a16:creationId xmlns:a16="http://schemas.microsoft.com/office/drawing/2014/main" id="{95FE9091-DDCF-4F46-A8E0-A8EEB33F3B77}"/>
              </a:ext>
            </a:extLst>
          </p:cNvPr>
          <p:cNvSpPr txBox="1"/>
          <p:nvPr/>
        </p:nvSpPr>
        <p:spPr>
          <a:xfrm>
            <a:off x="308325" y="903803"/>
            <a:ext cx="8117217" cy="577850"/>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Genomic-based (vs pedigree-based)</a:t>
            </a:r>
          </a:p>
        </p:txBody>
      </p:sp>
      <p:sp>
        <p:nvSpPr>
          <p:cNvPr id="17" name="TextBox 16">
            <a:extLst>
              <a:ext uri="{FF2B5EF4-FFF2-40B4-BE49-F238E27FC236}">
                <a16:creationId xmlns:a16="http://schemas.microsoft.com/office/drawing/2014/main" id="{A492C604-6AD1-4F09-992B-4809D3F51C7C}"/>
              </a:ext>
            </a:extLst>
          </p:cNvPr>
          <p:cNvSpPr txBox="1"/>
          <p:nvPr/>
        </p:nvSpPr>
        <p:spPr>
          <a:xfrm>
            <a:off x="6516974" y="4299718"/>
            <a:ext cx="5561138" cy="2031325"/>
          </a:xfrm>
          <a:prstGeom prst="rect">
            <a:avLst/>
          </a:prstGeom>
          <a:solidFill>
            <a:schemeClr val="accent3">
              <a:lumMod val="20000"/>
              <a:lumOff val="80000"/>
            </a:schemeClr>
          </a:solidFill>
        </p:spPr>
        <p:txBody>
          <a:bodyPr wrap="none" rtlCol="0">
            <a:spAutoFit/>
          </a:bodyPr>
          <a:lstStyle/>
          <a:p>
            <a:r>
              <a:rPr lang="en-US" dirty="0">
                <a:latin typeface="Courier New" panose="02070309020205020404" pitchFamily="49" charset="0"/>
                <a:ea typeface="Microsoft Sans Serif" panose="020B0604020202020204" pitchFamily="34" charset="0"/>
                <a:cs typeface="Courier New" panose="02070309020205020404" pitchFamily="49" charset="0"/>
              </a:rPr>
              <a:t>      id1   id2   id3   id4   id5   id6</a:t>
            </a:r>
          </a:p>
          <a:p>
            <a:r>
              <a:rPr lang="en-US" dirty="0">
                <a:latin typeface="Courier New" panose="02070309020205020404" pitchFamily="49" charset="0"/>
                <a:ea typeface="Microsoft Sans Serif" panose="020B0604020202020204" pitchFamily="34" charset="0"/>
                <a:cs typeface="Courier New" panose="02070309020205020404" pitchFamily="49" charset="0"/>
              </a:rPr>
              <a:t>id1  2.50  1.00 -0.65 -0.65 -1.25 -0.95</a:t>
            </a:r>
          </a:p>
          <a:p>
            <a:r>
              <a:rPr lang="en-US" dirty="0">
                <a:latin typeface="Courier New" panose="02070309020205020404" pitchFamily="49" charset="0"/>
                <a:ea typeface="Microsoft Sans Serif" panose="020B0604020202020204" pitchFamily="34" charset="0"/>
                <a:cs typeface="Courier New" panose="02070309020205020404" pitchFamily="49" charset="0"/>
              </a:rPr>
              <a:t>id2  1.00  2.20 -0.35 -1.25 -0.05 -1.55</a:t>
            </a:r>
          </a:p>
          <a:p>
            <a:r>
              <a:rPr lang="en-US" dirty="0">
                <a:latin typeface="Courier New" panose="02070309020205020404" pitchFamily="49" charset="0"/>
                <a:ea typeface="Microsoft Sans Serif" panose="020B0604020202020204" pitchFamily="34" charset="0"/>
                <a:cs typeface="Courier New" panose="02070309020205020404" pitchFamily="49" charset="0"/>
              </a:rPr>
              <a:t>id3 -0.65 -0.35  1.60 -0.20  0.10 -0.50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id4 -0.65 -1.25 -0.20  1.60 -0.80  1.30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id5 -1.25 -0.05  0.10 -0.80  2.20 -0.20</a:t>
            </a:r>
          </a:p>
          <a:p>
            <a:r>
              <a:rPr lang="en-US" dirty="0">
                <a:latin typeface="Courier New" panose="02070309020205020404" pitchFamily="49" charset="0"/>
                <a:ea typeface="Microsoft Sans Serif" panose="020B0604020202020204" pitchFamily="34" charset="0"/>
                <a:cs typeface="Courier New" panose="02070309020205020404" pitchFamily="49" charset="0"/>
              </a:rPr>
              <a:t>id6 -0.95 -1.55 -0.50  1.30 -0.20  1.90</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B4CB5A-B4FB-4F13-85B5-7CF9B65ED029}"/>
                  </a:ext>
                </a:extLst>
              </p:cNvPr>
              <p:cNvSpPr txBox="1"/>
              <p:nvPr/>
            </p:nvSpPr>
            <p:spPr>
              <a:xfrm>
                <a:off x="4118358" y="4626923"/>
                <a:ext cx="2083391" cy="6884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𝑊𝑊</m:t>
                          </m:r>
                          <m:r>
                            <a:rPr lang="en-US" sz="2000" i="1">
                              <a:latin typeface="Cambria Math" panose="02040503050406030204" pitchFamily="18" charset="0"/>
                            </a:rPr>
                            <m:t>′</m:t>
                          </m:r>
                        </m:num>
                        <m:den>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e>
                          </m:nary>
                        </m:den>
                      </m:f>
                    </m:oMath>
                  </m:oMathPara>
                </a14:m>
                <a:endParaRPr lang="en-US" sz="2000" dirty="0"/>
              </a:p>
            </p:txBody>
          </p:sp>
        </mc:Choice>
        <mc:Fallback xmlns="">
          <p:sp>
            <p:nvSpPr>
              <p:cNvPr id="18" name="TextBox 17">
                <a:extLst>
                  <a:ext uri="{FF2B5EF4-FFF2-40B4-BE49-F238E27FC236}">
                    <a16:creationId xmlns:a16="http://schemas.microsoft.com/office/drawing/2014/main" id="{F3B4CB5A-B4FB-4F13-85B5-7CF9B65ED029}"/>
                  </a:ext>
                </a:extLst>
              </p:cNvPr>
              <p:cNvSpPr txBox="1">
                <a:spLocks noRot="1" noChangeAspect="1" noMove="1" noResize="1" noEditPoints="1" noAdjustHandles="1" noChangeArrowheads="1" noChangeShapeType="1" noTextEdit="1"/>
              </p:cNvSpPr>
              <p:nvPr/>
            </p:nvSpPr>
            <p:spPr>
              <a:xfrm>
                <a:off x="4118358" y="4626923"/>
                <a:ext cx="2083391" cy="688458"/>
              </a:xfrm>
              <a:prstGeom prst="rect">
                <a:avLst/>
              </a:prstGeom>
              <a:blipFill>
                <a:blip r:embed="rId2"/>
                <a:stretch>
                  <a:fillRect b="-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6220D4-5F64-4136-B77B-9287F7274EB0}"/>
                  </a:ext>
                </a:extLst>
              </p:cNvPr>
              <p:cNvSpPr txBox="1"/>
              <p:nvPr/>
            </p:nvSpPr>
            <p:spPr>
              <a:xfrm>
                <a:off x="1197547" y="5650432"/>
                <a:ext cx="1784784" cy="332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2</m:t>
                          </m:r>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19" name="TextBox 18">
                <a:extLst>
                  <a:ext uri="{FF2B5EF4-FFF2-40B4-BE49-F238E27FC236}">
                    <a16:creationId xmlns:a16="http://schemas.microsoft.com/office/drawing/2014/main" id="{866220D4-5F64-4136-B77B-9287F7274EB0}"/>
                  </a:ext>
                </a:extLst>
              </p:cNvPr>
              <p:cNvSpPr txBox="1">
                <a:spLocks noRot="1" noChangeAspect="1" noMove="1" noResize="1" noEditPoints="1" noAdjustHandles="1" noChangeArrowheads="1" noChangeShapeType="1" noTextEdit="1"/>
              </p:cNvSpPr>
              <p:nvPr/>
            </p:nvSpPr>
            <p:spPr>
              <a:xfrm>
                <a:off x="1197547" y="5650432"/>
                <a:ext cx="1784784" cy="332463"/>
              </a:xfrm>
              <a:prstGeom prst="rect">
                <a:avLst/>
              </a:prstGeom>
              <a:blipFill>
                <a:blip r:embed="rId3"/>
                <a:stretch>
                  <a:fillRect l="-2730" r="-1706" b="-27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E9A1447-5DA6-49AE-8BBF-F4CD725DE86B}"/>
              </a:ext>
            </a:extLst>
          </p:cNvPr>
          <p:cNvSpPr txBox="1"/>
          <p:nvPr/>
        </p:nvSpPr>
        <p:spPr>
          <a:xfrm>
            <a:off x="308326" y="1637370"/>
            <a:ext cx="8723707"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Suppose we have a genotype matrix (X) with 6 individuals and 10 markers,</a:t>
            </a:r>
          </a:p>
        </p:txBody>
      </p:sp>
      <p:sp>
        <p:nvSpPr>
          <p:cNvPr id="21" name="TextBox 20">
            <a:extLst>
              <a:ext uri="{FF2B5EF4-FFF2-40B4-BE49-F238E27FC236}">
                <a16:creationId xmlns:a16="http://schemas.microsoft.com/office/drawing/2014/main" id="{15F82F10-373D-49C4-B73E-C83351AC973E}"/>
              </a:ext>
            </a:extLst>
          </p:cNvPr>
          <p:cNvSpPr txBox="1"/>
          <p:nvPr/>
        </p:nvSpPr>
        <p:spPr>
          <a:xfrm>
            <a:off x="308326" y="4652801"/>
            <a:ext cx="3890450"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we can calculate the K matrix as </a:t>
            </a:r>
          </a:p>
        </p:txBody>
      </p:sp>
      <p:sp>
        <p:nvSpPr>
          <p:cNvPr id="22" name="TextBox 21">
            <a:extLst>
              <a:ext uri="{FF2B5EF4-FFF2-40B4-BE49-F238E27FC236}">
                <a16:creationId xmlns:a16="http://schemas.microsoft.com/office/drawing/2014/main" id="{FFDF0582-D5E7-4FD6-BF86-4ADF85FCE963}"/>
              </a:ext>
            </a:extLst>
          </p:cNvPr>
          <p:cNvSpPr txBox="1"/>
          <p:nvPr/>
        </p:nvSpPr>
        <p:spPr>
          <a:xfrm>
            <a:off x="308325" y="5524989"/>
            <a:ext cx="1109927"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where</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EACA94-C869-445E-93C4-1AC48CEAE53D}"/>
                  </a:ext>
                </a:extLst>
              </p:cNvPr>
              <p:cNvSpPr txBox="1"/>
              <p:nvPr/>
            </p:nvSpPr>
            <p:spPr>
              <a:xfrm>
                <a:off x="308325" y="6043051"/>
                <a:ext cx="5323193" cy="549509"/>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oMath>
                </a14:m>
                <a:r>
                  <a:rPr lang="en-US" sz="2000" dirty="0">
                    <a:latin typeface="Arial" panose="020B0604020202020204" pitchFamily="34" charset="0"/>
                    <a:cs typeface="Arial" panose="020B0604020202020204" pitchFamily="34" charset="0"/>
                  </a:rPr>
                  <a:t> is the allele frequency for </a:t>
                </a:r>
                <a14:m>
                  <m:oMath xmlns:m="http://schemas.openxmlformats.org/officeDocument/2006/math">
                    <m:sSup>
                      <m:sSupPr>
                        <m:ctrlPr>
                          <a:rPr lang="en-US" sz="200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𝑗</m:t>
                        </m:r>
                      </m:e>
                      <m:sup>
                        <m:r>
                          <a:rPr lang="en-US" sz="2000" b="0" i="1" smtClean="0">
                            <a:latin typeface="Cambria Math" panose="02040503050406030204" pitchFamily="18" charset="0"/>
                            <a:cs typeface="Arial" panose="020B0604020202020204" pitchFamily="34" charset="0"/>
                          </a:rPr>
                          <m:t>𝑡h</m:t>
                        </m:r>
                      </m:sup>
                    </m:sSup>
                  </m:oMath>
                </a14:m>
                <a:r>
                  <a:rPr lang="en-US" sz="2000" dirty="0">
                    <a:latin typeface="Arial" panose="020B0604020202020204" pitchFamily="34" charset="0"/>
                    <a:cs typeface="Arial" panose="020B0604020202020204" pitchFamily="34" charset="0"/>
                  </a:rPr>
                  <a:t> marker.</a:t>
                </a:r>
              </a:p>
            </p:txBody>
          </p:sp>
        </mc:Choice>
        <mc:Fallback xmlns="">
          <p:sp>
            <p:nvSpPr>
              <p:cNvPr id="23" name="TextBox 22">
                <a:extLst>
                  <a:ext uri="{FF2B5EF4-FFF2-40B4-BE49-F238E27FC236}">
                    <a16:creationId xmlns:a16="http://schemas.microsoft.com/office/drawing/2014/main" id="{EFEACA94-C869-445E-93C4-1AC48CEAE53D}"/>
                  </a:ext>
                </a:extLst>
              </p:cNvPr>
              <p:cNvSpPr txBox="1">
                <a:spLocks noRot="1" noChangeAspect="1" noMove="1" noResize="1" noEditPoints="1" noAdjustHandles="1" noChangeArrowheads="1" noChangeShapeType="1" noTextEdit="1"/>
              </p:cNvSpPr>
              <p:nvPr/>
            </p:nvSpPr>
            <p:spPr>
              <a:xfrm>
                <a:off x="308325" y="6043051"/>
                <a:ext cx="5323193" cy="549509"/>
              </a:xfrm>
              <a:prstGeom prst="rect">
                <a:avLst/>
              </a:prstGeom>
              <a:blipFill>
                <a:blip r:embed="rId4"/>
                <a:stretch>
                  <a:fillRect l="-1260" b="-1444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53DDDA4-B70F-7188-D3E4-A24A953661B7}"/>
              </a:ext>
            </a:extLst>
          </p:cNvPr>
          <p:cNvSpPr txBox="1"/>
          <p:nvPr/>
        </p:nvSpPr>
        <p:spPr>
          <a:xfrm>
            <a:off x="223934" y="185986"/>
            <a:ext cx="903164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IBS in genetic relationship matrix (GRM) calculation</a:t>
            </a:r>
          </a:p>
        </p:txBody>
      </p:sp>
    </p:spTree>
    <p:extLst>
      <p:ext uri="{BB962C8B-B14F-4D97-AF65-F5344CB8AC3E}">
        <p14:creationId xmlns:p14="http://schemas.microsoft.com/office/powerpoint/2010/main" val="4202233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EC9278-055F-475C-8DB1-0EAE63E8BA65}"/>
                  </a:ext>
                </a:extLst>
              </p:cNvPr>
              <p:cNvSpPr txBox="1"/>
              <p:nvPr/>
            </p:nvSpPr>
            <p:spPr>
              <a:xfrm>
                <a:off x="308326" y="1239705"/>
                <a:ext cx="5850934"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Additive GRM is often denoted as </a:t>
                </a:r>
                <a14:m>
                  <m:oMath xmlns:m="http://schemas.openxmlformats.org/officeDocument/2006/math">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𝑲</m:t>
                        </m:r>
                      </m:e>
                      <m:sub>
                        <m:r>
                          <a:rPr lang="en-US" sz="2000" b="1" i="1" smtClean="0">
                            <a:latin typeface="Cambria Math" panose="02040503050406030204" pitchFamily="18" charset="0"/>
                            <a:cs typeface="Arial" panose="020B0604020202020204" pitchFamily="34" charset="0"/>
                          </a:rPr>
                          <m:t>𝑨</m:t>
                        </m:r>
                      </m:sub>
                    </m:sSub>
                  </m:oMath>
                </a14:m>
                <a:r>
                  <a:rPr lang="en-US" sz="2000" dirty="0">
                    <a:latin typeface="Arial" panose="020B0604020202020204" pitchFamily="34" charset="0"/>
                    <a:cs typeface="Arial" panose="020B0604020202020204" pitchFamily="34" charset="0"/>
                  </a:rPr>
                  <a:t>.</a:t>
                </a:r>
              </a:p>
            </p:txBody>
          </p:sp>
        </mc:Choice>
        <mc:Fallback xmlns="">
          <p:sp>
            <p:nvSpPr>
              <p:cNvPr id="3" name="TextBox 2">
                <a:extLst>
                  <a:ext uri="{FF2B5EF4-FFF2-40B4-BE49-F238E27FC236}">
                    <a16:creationId xmlns:a16="http://schemas.microsoft.com/office/drawing/2014/main" id="{DDEC9278-055F-475C-8DB1-0EAE63E8BA65}"/>
                  </a:ext>
                </a:extLst>
              </p:cNvPr>
              <p:cNvSpPr txBox="1">
                <a:spLocks noRot="1" noChangeAspect="1" noMove="1" noResize="1" noEditPoints="1" noAdjustHandles="1" noChangeArrowheads="1" noChangeShapeType="1" noTextEdit="1"/>
              </p:cNvSpPr>
              <p:nvPr/>
            </p:nvSpPr>
            <p:spPr>
              <a:xfrm>
                <a:off x="308326" y="1239705"/>
                <a:ext cx="5850934" cy="496996"/>
              </a:xfrm>
              <a:prstGeom prst="rect">
                <a:avLst/>
              </a:prstGeom>
              <a:blipFill>
                <a:blip r:embed="rId2"/>
                <a:stretch>
                  <a:fillRect l="-1147" b="-20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8621DE-5D4F-43B0-9F82-9AB499912D2F}"/>
                  </a:ext>
                </a:extLst>
              </p:cNvPr>
              <p:cNvSpPr txBox="1"/>
              <p:nvPr/>
            </p:nvSpPr>
            <p:spPr>
              <a:xfrm>
                <a:off x="308326" y="1878386"/>
                <a:ext cx="4907486" cy="188199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Given a genotype matrix </a:t>
                </a:r>
                <a14:m>
                  <m:oMath xmlns:m="http://schemas.openxmlformats.org/officeDocument/2006/math">
                    <m:r>
                      <a:rPr lang="en-US" sz="2000" b="1" i="1" smtClean="0">
                        <a:latin typeface="Cambria Math" panose="02040503050406030204" pitchFamily="18" charset="0"/>
                        <a:cs typeface="Arial" panose="020B0604020202020204" pitchFamily="34" charset="0"/>
                      </a:rPr>
                      <m:t>𝑿</m:t>
                    </m:r>
                  </m:oMath>
                </a14:m>
                <a:r>
                  <a:rPr lang="en-US" sz="2000" dirty="0">
                    <a:latin typeface="Arial" panose="020B0604020202020204" pitchFamily="34" charset="0"/>
                    <a:cs typeface="Arial" panose="020B0604020202020204" pitchFamily="34" charset="0"/>
                  </a:rPr>
                  <a:t> with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 rows of individuals and </a:t>
                </a:r>
                <a14:m>
                  <m:oMath xmlns:m="http://schemas.openxmlformats.org/officeDocument/2006/math">
                    <m:r>
                      <a:rPr lang="en-US" sz="2000" b="0" i="1" smtClean="0">
                        <a:latin typeface="Cambria Math" panose="02040503050406030204" pitchFamily="18" charset="0"/>
                        <a:cs typeface="Arial" panose="020B0604020202020204" pitchFamily="34" charset="0"/>
                      </a:rPr>
                      <m:t>𝑚</m:t>
                    </m:r>
                  </m:oMath>
                </a14:m>
                <a:r>
                  <a:rPr lang="en-US" sz="2000" dirty="0">
                    <a:latin typeface="Arial" panose="020B0604020202020204" pitchFamily="34" charset="0"/>
                    <a:cs typeface="Arial" panose="020B0604020202020204" pitchFamily="34" charset="0"/>
                  </a:rPr>
                  <a:t> columns of markers coded as 0/1/2, there are several variants of how </a:t>
                </a:r>
                <a14:m>
                  <m:oMath xmlns:m="http://schemas.openxmlformats.org/officeDocument/2006/math">
                    <m:sSub>
                      <m:sSubPr>
                        <m:ctrlPr>
                          <a:rPr lang="en-US" sz="2000" b="1" i="1">
                            <a:latin typeface="Cambria Math" panose="02040503050406030204" pitchFamily="18" charset="0"/>
                            <a:cs typeface="Arial" panose="020B0604020202020204" pitchFamily="34" charset="0"/>
                          </a:rPr>
                        </m:ctrlPr>
                      </m:sSubPr>
                      <m:e>
                        <m:r>
                          <a:rPr lang="en-US" sz="2000" b="1" i="1">
                            <a:latin typeface="Cambria Math" panose="02040503050406030204" pitchFamily="18" charset="0"/>
                            <a:cs typeface="Arial" panose="020B0604020202020204" pitchFamily="34" charset="0"/>
                          </a:rPr>
                          <m:t>𝑲</m:t>
                        </m:r>
                      </m:e>
                      <m:sub>
                        <m:r>
                          <a:rPr lang="en-US" sz="2000" b="1" i="1">
                            <a:latin typeface="Cambria Math" panose="02040503050406030204" pitchFamily="18" charset="0"/>
                            <a:cs typeface="Arial" panose="020B0604020202020204" pitchFamily="34" charset="0"/>
                          </a:rPr>
                          <m:t>𝑨</m:t>
                        </m:r>
                      </m:sub>
                    </m:sSub>
                  </m:oMath>
                </a14:m>
                <a:r>
                  <a:rPr lang="en-US" sz="2000" dirty="0">
                    <a:latin typeface="Arial" panose="020B0604020202020204" pitchFamily="34" charset="0"/>
                    <a:cs typeface="Arial" panose="020B0604020202020204" pitchFamily="34" charset="0"/>
                  </a:rPr>
                  <a:t> can be calculated.</a:t>
                </a:r>
              </a:p>
            </p:txBody>
          </p:sp>
        </mc:Choice>
        <mc:Fallback xmlns="">
          <p:sp>
            <p:nvSpPr>
              <p:cNvPr id="4" name="TextBox 3">
                <a:extLst>
                  <a:ext uri="{FF2B5EF4-FFF2-40B4-BE49-F238E27FC236}">
                    <a16:creationId xmlns:a16="http://schemas.microsoft.com/office/drawing/2014/main" id="{558621DE-5D4F-43B0-9F82-9AB499912D2F}"/>
                  </a:ext>
                </a:extLst>
              </p:cNvPr>
              <p:cNvSpPr txBox="1">
                <a:spLocks noRot="1" noChangeAspect="1" noMove="1" noResize="1" noEditPoints="1" noAdjustHandles="1" noChangeArrowheads="1" noChangeShapeType="1" noTextEdit="1"/>
              </p:cNvSpPr>
              <p:nvPr/>
            </p:nvSpPr>
            <p:spPr>
              <a:xfrm>
                <a:off x="308326" y="1878386"/>
                <a:ext cx="4907486" cy="1881990"/>
              </a:xfrm>
              <a:prstGeom prst="rect">
                <a:avLst/>
              </a:prstGeom>
              <a:blipFill>
                <a:blip r:embed="rId3"/>
                <a:stretch>
                  <a:fillRect l="-1366" r="-1491" b="-4854"/>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4EFAFD7B-CEE4-6495-3ACE-68268BA002C4}"/>
              </a:ext>
            </a:extLst>
          </p:cNvPr>
          <p:cNvGrpSpPr/>
          <p:nvPr/>
        </p:nvGrpSpPr>
        <p:grpSpPr>
          <a:xfrm>
            <a:off x="6096000" y="2420163"/>
            <a:ext cx="5486400" cy="1828800"/>
            <a:chOff x="6357666" y="2942084"/>
            <a:chExt cx="5486400" cy="182880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5B66EC-41B3-40F4-A10C-685D2F55D81A}"/>
                    </a:ext>
                  </a:extLst>
                </p:cNvPr>
                <p:cNvSpPr txBox="1"/>
                <p:nvPr/>
              </p:nvSpPr>
              <p:spPr>
                <a:xfrm>
                  <a:off x="6579022" y="3857488"/>
                  <a:ext cx="3930307" cy="8860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𝑨</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𝑾𝑾</m:t>
                            </m:r>
                            <m:r>
                              <a:rPr lang="en-US" b="1" i="1">
                                <a:latin typeface="Cambria Math" panose="02040503050406030204" pitchFamily="18" charset="0"/>
                              </a:rPr>
                              <m:t>′</m:t>
                            </m:r>
                          </m:num>
                          <m:den>
                            <m:r>
                              <a:rPr lang="en-US" b="0" i="1" smtClean="0">
                                <a:latin typeface="Cambria Math" panose="02040503050406030204" pitchFamily="18" charset="0"/>
                              </a:rPr>
                              <m:t>𝑚</m:t>
                            </m:r>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𝑖𝑗</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e>
                                </m:d>
                              </m:e>
                            </m:rad>
                          </m:den>
                        </m:f>
                      </m:oMath>
                    </m:oMathPara>
                  </a14:m>
                  <a:endParaRPr lang="en-US" dirty="0"/>
                </a:p>
              </p:txBody>
            </p:sp>
          </mc:Choice>
          <mc:Fallback xmlns="">
            <p:sp>
              <p:nvSpPr>
                <p:cNvPr id="7" name="TextBox 6">
                  <a:extLst>
                    <a:ext uri="{FF2B5EF4-FFF2-40B4-BE49-F238E27FC236}">
                      <a16:creationId xmlns:a16="http://schemas.microsoft.com/office/drawing/2014/main" id="{7F5B66EC-41B3-40F4-A10C-685D2F55D81A}"/>
                    </a:ext>
                  </a:extLst>
                </p:cNvPr>
                <p:cNvSpPr txBox="1">
                  <a:spLocks noRot="1" noChangeAspect="1" noMove="1" noResize="1" noEditPoints="1" noAdjustHandles="1" noChangeArrowheads="1" noChangeShapeType="1" noTextEdit="1"/>
                </p:cNvSpPr>
                <p:nvPr/>
              </p:nvSpPr>
              <p:spPr>
                <a:xfrm>
                  <a:off x="6579022" y="3857488"/>
                  <a:ext cx="3930307" cy="886012"/>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F245F21-72D8-49A9-B7EC-6A75E1402BA6}"/>
                </a:ext>
              </a:extLst>
            </p:cNvPr>
            <p:cNvSpPr txBox="1"/>
            <p:nvPr/>
          </p:nvSpPr>
          <p:spPr>
            <a:xfrm>
              <a:off x="6579022" y="2980133"/>
              <a:ext cx="2700547" cy="785343"/>
            </a:xfrm>
            <a:prstGeom prst="rect">
              <a:avLst/>
            </a:prstGeom>
            <a:noFill/>
          </p:spPr>
          <p:txBody>
            <a:bodyPr wrap="none" rtlCol="0">
              <a:spAutoFit/>
            </a:bodyPr>
            <a:lstStyle/>
            <a:p>
              <a:pPr>
                <a:lnSpc>
                  <a:spcPct val="150000"/>
                </a:lnSpc>
              </a:pPr>
              <a:r>
                <a:rPr lang="en-US" sz="1600" dirty="0" err="1">
                  <a:latin typeface="Arial" panose="020B0604020202020204" pitchFamily="34" charset="0"/>
                  <a:cs typeface="Arial" panose="020B0604020202020204" pitchFamily="34" charset="0"/>
                </a:rPr>
                <a:t>VanRaden</a:t>
              </a:r>
              <a:r>
                <a:rPr lang="en-US" sz="1600" dirty="0">
                  <a:latin typeface="Arial" panose="020B0604020202020204" pitchFamily="34" charset="0"/>
                  <a:cs typeface="Arial" panose="020B0604020202020204" pitchFamily="34" charset="0"/>
                </a:rPr>
                <a:t> (2008) method 2</a:t>
              </a:r>
            </a:p>
            <a:p>
              <a:pPr>
                <a:lnSpc>
                  <a:spcPct val="150000"/>
                </a:lnSpc>
              </a:pPr>
              <a:r>
                <a:rPr lang="en-US" sz="1600" dirty="0">
                  <a:latin typeface="Arial" panose="020B0604020202020204" pitchFamily="34" charset="0"/>
                  <a:cs typeface="Arial" panose="020B0604020202020204" pitchFamily="34" charset="0"/>
                </a:rPr>
                <a:t>Yang et al. (2011) GCTA</a:t>
              </a:r>
            </a:p>
          </p:txBody>
        </p:sp>
        <p:sp>
          <p:nvSpPr>
            <p:cNvPr id="13" name="Rectangle 12">
              <a:extLst>
                <a:ext uri="{FF2B5EF4-FFF2-40B4-BE49-F238E27FC236}">
                  <a16:creationId xmlns:a16="http://schemas.microsoft.com/office/drawing/2014/main" id="{350EA381-0BD7-42C7-95BE-35A131ADD457}"/>
                </a:ext>
              </a:extLst>
            </p:cNvPr>
            <p:cNvSpPr/>
            <p:nvPr/>
          </p:nvSpPr>
          <p:spPr>
            <a:xfrm>
              <a:off x="6357666" y="2942084"/>
              <a:ext cx="54864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0828BF-6146-F39B-29DD-CF35AAECB1B1}"/>
              </a:ext>
            </a:extLst>
          </p:cNvPr>
          <p:cNvGrpSpPr/>
          <p:nvPr/>
        </p:nvGrpSpPr>
        <p:grpSpPr>
          <a:xfrm>
            <a:off x="6096000" y="447596"/>
            <a:ext cx="5486400" cy="1828800"/>
            <a:chOff x="6357666" y="986991"/>
            <a:chExt cx="5486400" cy="18288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F85C55-7159-4E22-B1E3-A7999DC438D5}"/>
                    </a:ext>
                  </a:extLst>
                </p:cNvPr>
                <p:cNvSpPr txBox="1"/>
                <p:nvPr/>
              </p:nvSpPr>
              <p:spPr>
                <a:xfrm>
                  <a:off x="6485905" y="1954150"/>
                  <a:ext cx="4338688" cy="61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𝑨</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𝑾𝑾</m:t>
                            </m:r>
                            <m:r>
                              <a:rPr lang="en-US" b="1" i="1">
                                <a:latin typeface="Cambria Math" panose="02040503050406030204" pitchFamily="18" charset="0"/>
                              </a:rPr>
                              <m:t>′</m:t>
                            </m:r>
                          </m:num>
                          <m:den>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oMath>
                    </m:oMathPara>
                  </a14:m>
                  <a:endParaRPr lang="en-US" dirty="0"/>
                </a:p>
              </p:txBody>
            </p:sp>
          </mc:Choice>
          <mc:Fallback xmlns="">
            <p:sp>
              <p:nvSpPr>
                <p:cNvPr id="6" name="TextBox 5">
                  <a:extLst>
                    <a:ext uri="{FF2B5EF4-FFF2-40B4-BE49-F238E27FC236}">
                      <a16:creationId xmlns:a16="http://schemas.microsoft.com/office/drawing/2014/main" id="{EAF85C55-7159-4E22-B1E3-A7999DC438D5}"/>
                    </a:ext>
                  </a:extLst>
                </p:cNvPr>
                <p:cNvSpPr txBox="1">
                  <a:spLocks noRot="1" noChangeAspect="1" noMove="1" noResize="1" noEditPoints="1" noAdjustHandles="1" noChangeArrowheads="1" noChangeShapeType="1" noTextEdit="1"/>
                </p:cNvSpPr>
                <p:nvPr/>
              </p:nvSpPr>
              <p:spPr>
                <a:xfrm>
                  <a:off x="6485905" y="1954150"/>
                  <a:ext cx="4338688" cy="619593"/>
                </a:xfrm>
                <a:prstGeom prst="rect">
                  <a:avLst/>
                </a:prstGeom>
                <a:blipFill>
                  <a:blip r:embed="rId5"/>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3355C0A-1C68-4883-B697-F3B06E0916B8}"/>
                </a:ext>
              </a:extLst>
            </p:cNvPr>
            <p:cNvSpPr txBox="1"/>
            <p:nvPr/>
          </p:nvSpPr>
          <p:spPr>
            <a:xfrm>
              <a:off x="6541615" y="1025040"/>
              <a:ext cx="3648756" cy="785343"/>
            </a:xfrm>
            <a:prstGeom prst="rect">
              <a:avLst/>
            </a:prstGeom>
            <a:noFill/>
          </p:spPr>
          <p:txBody>
            <a:bodyPr wrap="none" rtlCol="0">
              <a:spAutoFit/>
            </a:bodyPr>
            <a:lstStyle/>
            <a:p>
              <a:pPr>
                <a:lnSpc>
                  <a:spcPct val="150000"/>
                </a:lnSpc>
              </a:pPr>
              <a:r>
                <a:rPr lang="en-US" sz="1600" dirty="0" err="1">
                  <a:latin typeface="Arial" panose="020B0604020202020204" pitchFamily="34" charset="0"/>
                  <a:cs typeface="Arial" panose="020B0604020202020204" pitchFamily="34" charset="0"/>
                </a:rPr>
                <a:t>VanRaden</a:t>
              </a:r>
              <a:r>
                <a:rPr lang="en-US" sz="1600" dirty="0">
                  <a:latin typeface="Arial" panose="020B0604020202020204" pitchFamily="34" charset="0"/>
                  <a:cs typeface="Arial" panose="020B0604020202020204" pitchFamily="34" charset="0"/>
                </a:rPr>
                <a:t> (2008) method 1</a:t>
              </a:r>
            </a:p>
            <a:p>
              <a:pPr>
                <a:lnSpc>
                  <a:spcPct val="150000"/>
                </a:lnSpc>
              </a:pPr>
              <a:r>
                <a:rPr lang="en-US" sz="1600" dirty="0" err="1">
                  <a:latin typeface="Arial" panose="020B0604020202020204" pitchFamily="34" charset="0"/>
                  <a:cs typeface="Arial" panose="020B0604020202020204" pitchFamily="34" charset="0"/>
                </a:rPr>
                <a:t>Endelman</a:t>
              </a:r>
              <a:r>
                <a:rPr lang="en-US" sz="1600" dirty="0">
                  <a:latin typeface="Arial" panose="020B0604020202020204" pitchFamily="34" charset="0"/>
                  <a:cs typeface="Arial" panose="020B0604020202020204" pitchFamily="34" charset="0"/>
                </a:rPr>
                <a:t> and </a:t>
              </a:r>
              <a:r>
                <a:rPr lang="en-US" sz="1600" dirty="0" err="1">
                  <a:latin typeface="Arial" panose="020B0604020202020204" pitchFamily="34" charset="0"/>
                  <a:cs typeface="Arial" panose="020B0604020202020204" pitchFamily="34" charset="0"/>
                </a:rPr>
                <a:t>Jannink</a:t>
              </a:r>
              <a:r>
                <a:rPr lang="en-US" sz="1600" dirty="0">
                  <a:latin typeface="Arial" panose="020B0604020202020204" pitchFamily="34" charset="0"/>
                  <a:cs typeface="Arial" panose="020B0604020202020204" pitchFamily="34" charset="0"/>
                </a:rPr>
                <a:t> (2012) </a:t>
              </a:r>
              <a:r>
                <a:rPr lang="en-US" sz="1600" dirty="0" err="1">
                  <a:latin typeface="Arial" panose="020B0604020202020204" pitchFamily="34" charset="0"/>
                  <a:cs typeface="Arial" panose="020B0604020202020204" pitchFamily="34" charset="0"/>
                </a:rPr>
                <a:t>rrBLUP</a:t>
              </a:r>
              <a:endParaRPr lang="en-US" sz="16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D9B43D9-00E5-4A16-9ED9-E13FD29A99E3}"/>
                </a:ext>
              </a:extLst>
            </p:cNvPr>
            <p:cNvSpPr/>
            <p:nvPr/>
          </p:nvSpPr>
          <p:spPr>
            <a:xfrm>
              <a:off x="6357666" y="986991"/>
              <a:ext cx="5486400"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00C6E39-47BF-966A-491F-B63682C6A996}"/>
              </a:ext>
            </a:extLst>
          </p:cNvPr>
          <p:cNvGrpSpPr/>
          <p:nvPr/>
        </p:nvGrpSpPr>
        <p:grpSpPr>
          <a:xfrm>
            <a:off x="6096000" y="4392730"/>
            <a:ext cx="5486400" cy="2017674"/>
            <a:chOff x="6096000" y="4392730"/>
            <a:chExt cx="5486400" cy="201767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1838EB-6177-4691-862B-94EF0B166460}"/>
                    </a:ext>
                  </a:extLst>
                </p:cNvPr>
                <p:cNvSpPr txBox="1"/>
                <p:nvPr/>
              </p:nvSpPr>
              <p:spPr>
                <a:xfrm>
                  <a:off x="6317356" y="4930100"/>
                  <a:ext cx="4717253" cy="978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𝑨</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𝑾𝑾</m:t>
                            </m:r>
                            <m:r>
                              <a:rPr lang="en-US" b="1" i="1">
                                <a:latin typeface="Cambria Math" panose="02040503050406030204" pitchFamily="18" charset="0"/>
                              </a:rPr>
                              <m:t>′</m:t>
                            </m:r>
                          </m:num>
                          <m:den>
                            <m:r>
                              <a:rPr lang="en-US" b="0" i="1" smtClean="0">
                                <a:latin typeface="Cambria Math" panose="02040503050406030204" pitchFamily="18" charset="0"/>
                              </a:rPr>
                              <m:t>𝑚</m:t>
                            </m:r>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𝑖𝑗</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e>
                                </m:d>
                              </m:e>
                            </m:rad>
                          </m:den>
                        </m:f>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𝑚</m:t>
                                </m:r>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𝑗</m:t>
                                        </m:r>
                                      </m:sub>
                                    </m:sSub>
                                  </m:e>
                                </m:nary>
                              </m:den>
                            </m:f>
                          </m:e>
                        </m:rad>
                      </m:oMath>
                    </m:oMathPara>
                  </a14:m>
                  <a:endParaRPr lang="en-US" dirty="0"/>
                </a:p>
              </p:txBody>
            </p:sp>
          </mc:Choice>
          <mc:Fallback xmlns="">
            <p:sp>
              <p:nvSpPr>
                <p:cNvPr id="8" name="TextBox 7">
                  <a:extLst>
                    <a:ext uri="{FF2B5EF4-FFF2-40B4-BE49-F238E27FC236}">
                      <a16:creationId xmlns:a16="http://schemas.microsoft.com/office/drawing/2014/main" id="{161838EB-6177-4691-862B-94EF0B166460}"/>
                    </a:ext>
                  </a:extLst>
                </p:cNvPr>
                <p:cNvSpPr txBox="1">
                  <a:spLocks noRot="1" noChangeAspect="1" noMove="1" noResize="1" noEditPoints="1" noAdjustHandles="1" noChangeArrowheads="1" noChangeShapeType="1" noTextEdit="1"/>
                </p:cNvSpPr>
                <p:nvPr/>
              </p:nvSpPr>
              <p:spPr>
                <a:xfrm>
                  <a:off x="6317356" y="4930100"/>
                  <a:ext cx="4717253" cy="978345"/>
                </a:xfrm>
                <a:prstGeom prst="rect">
                  <a:avLst/>
                </a:prstGeom>
                <a:blipFill>
                  <a:blip r:embed="rId6"/>
                  <a:stretch>
                    <a:fillRect b="-62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F0AF3A7-D080-4D10-BE93-DE3FA406448E}"/>
                </a:ext>
              </a:extLst>
            </p:cNvPr>
            <p:cNvSpPr txBox="1"/>
            <p:nvPr/>
          </p:nvSpPr>
          <p:spPr>
            <a:xfrm>
              <a:off x="6317356" y="4426915"/>
              <a:ext cx="2521844" cy="416011"/>
            </a:xfrm>
            <a:prstGeom prst="rect">
              <a:avLst/>
            </a:prstGeom>
            <a:noFill/>
          </p:spPr>
          <p:txBody>
            <a:bodyPr wrap="none" rtlCol="0">
              <a:spAutoFit/>
            </a:bodyPr>
            <a:lstStyle/>
            <a:p>
              <a:pPr>
                <a:lnSpc>
                  <a:spcPct val="150000"/>
                </a:lnSpc>
              </a:pPr>
              <a:r>
                <a:rPr lang="en-US" sz="1600" dirty="0">
                  <a:latin typeface="Arial" panose="020B0604020202020204" pitchFamily="34" charset="0"/>
                  <a:cs typeface="Arial" panose="020B0604020202020204" pitchFamily="34" charset="0"/>
                </a:rPr>
                <a:t>Speed et al. (2012) LDAK</a:t>
              </a:r>
            </a:p>
          </p:txBody>
        </p:sp>
        <p:sp>
          <p:nvSpPr>
            <p:cNvPr id="12" name="Rectangle 11">
              <a:extLst>
                <a:ext uri="{FF2B5EF4-FFF2-40B4-BE49-F238E27FC236}">
                  <a16:creationId xmlns:a16="http://schemas.microsoft.com/office/drawing/2014/main" id="{B4A68436-BF76-4B18-A56F-7D89FB622435}"/>
                </a:ext>
              </a:extLst>
            </p:cNvPr>
            <p:cNvSpPr/>
            <p:nvPr/>
          </p:nvSpPr>
          <p:spPr>
            <a:xfrm>
              <a:off x="6096000" y="4392730"/>
              <a:ext cx="5486400" cy="20176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AE330E3-1DA3-496E-9CF4-D5BDAEF8B870}"/>
                    </a:ext>
                  </a:extLst>
                </p:cNvPr>
                <p:cNvSpPr txBox="1"/>
                <p:nvPr/>
              </p:nvSpPr>
              <p:spPr>
                <a:xfrm>
                  <a:off x="6279949" y="5995619"/>
                  <a:ext cx="4325479" cy="358368"/>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Note: </a:t>
                  </a:r>
                  <a14:m>
                    <m:oMath xmlns:m="http://schemas.openxmlformats.org/officeDocument/2006/math">
                      <m:sSub>
                        <m:sSubPr>
                          <m:ctrlPr>
                            <a:rPr lang="en-US" sz="1600" i="1" smtClean="0">
                              <a:latin typeface="Cambria Math" panose="02040503050406030204" pitchFamily="18" charset="0"/>
                              <a:cs typeface="Arial" panose="020B0604020202020204" pitchFamily="34" charset="0"/>
                            </a:rPr>
                          </m:ctrlPr>
                        </m:sSubPr>
                        <m:e>
                          <m:r>
                            <a:rPr lang="en-US" sz="1600" i="1" smtClean="0">
                              <a:latin typeface="Cambria Math" panose="02040503050406030204" pitchFamily="18" charset="0"/>
                              <a:ea typeface="Cambria Math" panose="02040503050406030204" pitchFamily="18" charset="0"/>
                              <a:cs typeface="Arial" panose="020B0604020202020204" pitchFamily="34" charset="0"/>
                            </a:rPr>
                            <m:t>𝜔</m:t>
                          </m:r>
                        </m:e>
                        <m:sub>
                          <m:r>
                            <a:rPr lang="en-US" sz="1600" b="0" i="1" smtClean="0">
                              <a:latin typeface="Cambria Math" panose="02040503050406030204" pitchFamily="18" charset="0"/>
                              <a:cs typeface="Arial" panose="020B0604020202020204" pitchFamily="34" charset="0"/>
                            </a:rPr>
                            <m:t>𝑗</m:t>
                          </m:r>
                        </m:sub>
                      </m:sSub>
                    </m:oMath>
                  </a14:m>
                  <a:r>
                    <a:rPr lang="en-US" sz="1600" dirty="0">
                      <a:latin typeface="Arial" panose="020B0604020202020204" pitchFamily="34" charset="0"/>
                      <a:cs typeface="Arial" panose="020B0604020202020204" pitchFamily="34" charset="0"/>
                    </a:rPr>
                    <a:t> is the marker weight adjusted by LD.</a:t>
                  </a:r>
                </a:p>
              </p:txBody>
            </p:sp>
          </mc:Choice>
          <mc:Fallback xmlns="">
            <p:sp>
              <p:nvSpPr>
                <p:cNvPr id="16" name="TextBox 15">
                  <a:extLst>
                    <a:ext uri="{FF2B5EF4-FFF2-40B4-BE49-F238E27FC236}">
                      <a16:creationId xmlns:a16="http://schemas.microsoft.com/office/drawing/2014/main" id="{2AE330E3-1DA3-496E-9CF4-D5BDAEF8B870}"/>
                    </a:ext>
                  </a:extLst>
                </p:cNvPr>
                <p:cNvSpPr txBox="1">
                  <a:spLocks noRot="1" noChangeAspect="1" noMove="1" noResize="1" noEditPoints="1" noAdjustHandles="1" noChangeArrowheads="1" noChangeShapeType="1" noTextEdit="1"/>
                </p:cNvSpPr>
                <p:nvPr/>
              </p:nvSpPr>
              <p:spPr>
                <a:xfrm>
                  <a:off x="6279949" y="5995619"/>
                  <a:ext cx="4325479" cy="358368"/>
                </a:xfrm>
                <a:prstGeom prst="rect">
                  <a:avLst/>
                </a:prstGeom>
                <a:blipFill>
                  <a:blip r:embed="rId7"/>
                  <a:stretch>
                    <a:fillRect l="-704" t="-5172" b="-17241"/>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10CB4203-7A48-6B05-D62E-814BD0A0CCC6}"/>
              </a:ext>
            </a:extLst>
          </p:cNvPr>
          <p:cNvSpPr txBox="1"/>
          <p:nvPr/>
        </p:nvSpPr>
        <p:spPr>
          <a:xfrm>
            <a:off x="223934" y="185986"/>
            <a:ext cx="254108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Additive GRM</a:t>
            </a:r>
          </a:p>
        </p:txBody>
      </p:sp>
    </p:spTree>
    <p:extLst>
      <p:ext uri="{BB962C8B-B14F-4D97-AF65-F5344CB8AC3E}">
        <p14:creationId xmlns:p14="http://schemas.microsoft.com/office/powerpoint/2010/main" val="3719400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1B5666-6AEB-4666-94F3-BBB987FDBB84}"/>
                  </a:ext>
                </a:extLst>
              </p:cNvPr>
              <p:cNvSpPr txBox="1"/>
              <p:nvPr/>
            </p:nvSpPr>
            <p:spPr>
              <a:xfrm>
                <a:off x="718568" y="2754311"/>
                <a:ext cx="7364708" cy="6413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𝑫</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𝑾𝑾</m:t>
                          </m:r>
                          <m:r>
                            <a:rPr lang="en-US" b="1" i="1">
                              <a:latin typeface="Cambria Math" panose="02040503050406030204" pitchFamily="18" charset="0"/>
                            </a:rPr>
                            <m:t>′</m:t>
                          </m:r>
                        </m:num>
                        <m:den>
                          <m:nary>
                            <m:naryPr>
                              <m:chr m:val="∑"/>
                              <m:subHide m:val="on"/>
                              <m:supHide m:val="on"/>
                              <m:ctrlPr>
                                <a:rPr lang="en-US" b="0" i="1" smtClean="0">
                                  <a:latin typeface="Cambria Math" panose="02040503050406030204" pitchFamily="18" charset="0"/>
                                </a:rPr>
                              </m:ctrlPr>
                            </m:naryPr>
                            <m:sub/>
                            <m:sup/>
                            <m:e>
                              <m:d>
                                <m:dPr>
                                  <m:ctrlPr>
                                    <a:rPr lang="en-US" b="0" i="1" smtClean="0">
                                      <a:latin typeface="Cambria Math" panose="02040503050406030204" pitchFamily="18" charset="0"/>
                                    </a:rPr>
                                  </m:ctrlPr>
                                </m:dPr>
                                <m:e>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r>
                                    <a:rPr lang="en-US" i="1">
                                      <a:latin typeface="Cambria Math" panose="02040503050406030204" pitchFamily="18" charset="0"/>
                                    </a:rPr>
                                    <m:t>)</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r>
                                    <a:rPr lang="en-US" i="1">
                                      <a:latin typeface="Cambria Math" panose="02040503050406030204" pitchFamily="18" charset="0"/>
                                    </a:rPr>
                                    <m:t>)</m:t>
                                  </m:r>
                                </m:e>
                              </m:d>
                            </m:e>
                          </m:nary>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𝑖𝑗</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e>
                      </m:d>
                    </m:oMath>
                  </m:oMathPara>
                </a14:m>
                <a:endParaRPr lang="en-US" dirty="0"/>
              </a:p>
            </p:txBody>
          </p:sp>
        </mc:Choice>
        <mc:Fallback xmlns="">
          <p:sp>
            <p:nvSpPr>
              <p:cNvPr id="5" name="TextBox 4">
                <a:extLst>
                  <a:ext uri="{FF2B5EF4-FFF2-40B4-BE49-F238E27FC236}">
                    <a16:creationId xmlns:a16="http://schemas.microsoft.com/office/drawing/2014/main" id="{AE1B5666-6AEB-4666-94F3-BBB987FDBB84}"/>
                  </a:ext>
                </a:extLst>
              </p:cNvPr>
              <p:cNvSpPr txBox="1">
                <a:spLocks noRot="1" noChangeAspect="1" noMove="1" noResize="1" noEditPoints="1" noAdjustHandles="1" noChangeArrowheads="1" noChangeShapeType="1" noTextEdit="1"/>
              </p:cNvSpPr>
              <p:nvPr/>
            </p:nvSpPr>
            <p:spPr>
              <a:xfrm>
                <a:off x="718568" y="2754311"/>
                <a:ext cx="7364708" cy="6413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0A3FC4-83EF-433B-8E11-BC39A16F5848}"/>
                  </a:ext>
                </a:extLst>
              </p:cNvPr>
              <p:cNvSpPr txBox="1"/>
              <p:nvPr/>
            </p:nvSpPr>
            <p:spPr>
              <a:xfrm>
                <a:off x="811684" y="4972357"/>
                <a:ext cx="3771482" cy="663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𝑲</m:t>
                          </m:r>
                        </m:e>
                        <m:sub>
                          <m:r>
                            <a:rPr lang="en-US" b="1" i="1" smtClean="0">
                              <a:latin typeface="Cambria Math" panose="02040503050406030204" pitchFamily="18" charset="0"/>
                            </a:rPr>
                            <m:t>𝑫</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1" i="1">
                              <a:latin typeface="Cambria Math" panose="02040503050406030204" pitchFamily="18" charset="0"/>
                            </a:rPr>
                            <m:t>𝑾𝑾</m:t>
                          </m:r>
                          <m:r>
                            <a:rPr lang="en-US" b="1" i="1">
                              <a:latin typeface="Cambria Math" panose="02040503050406030204" pitchFamily="18" charset="0"/>
                            </a:rPr>
                            <m:t>′</m:t>
                          </m:r>
                        </m:num>
                        <m:den>
                          <m:r>
                            <a:rPr lang="en-US" b="0" i="1" smtClean="0">
                              <a:latin typeface="Cambria Math" panose="02040503050406030204" pitchFamily="18" charset="0"/>
                            </a:rPr>
                            <m:t>𝑚</m:t>
                          </m:r>
                        </m:den>
                      </m:f>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𝐻</m:t>
                              </m:r>
                            </m:e>
                            <m:sub>
                              <m:r>
                                <a:rPr lang="en-US" i="1">
                                  <a:latin typeface="Cambria Math" panose="02040503050406030204" pitchFamily="18" charset="0"/>
                                </a:rPr>
                                <m:t>𝑖𝑗</m:t>
                              </m:r>
                            </m:sub>
                          </m:sSub>
                          <m:r>
                            <a:rPr lang="en-US" i="1">
                              <a:latin typeface="Cambria Math" panose="02040503050406030204" pitchFamily="18" charset="0"/>
                            </a:rPr>
                            <m:t>−2</m:t>
                          </m:r>
                          <m:sSup>
                            <m:sSupPr>
                              <m:ctrlPr>
                                <a:rPr lang="en-US"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sup>
                              <m:r>
                                <a:rPr lang="en-US" b="0" i="1" smtClean="0">
                                  <a:latin typeface="Cambria Math" panose="02040503050406030204" pitchFamily="18" charset="0"/>
                                </a:rPr>
                                <m:t>2</m:t>
                              </m:r>
                            </m:sup>
                          </m:sSup>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sub>
                              </m:sSub>
                            </m:e>
                          </m:d>
                        </m:den>
                      </m:f>
                    </m:oMath>
                  </m:oMathPara>
                </a14:m>
                <a:endParaRPr lang="en-US" dirty="0"/>
              </a:p>
            </p:txBody>
          </p:sp>
        </mc:Choice>
        <mc:Fallback xmlns="">
          <p:sp>
            <p:nvSpPr>
              <p:cNvPr id="6" name="TextBox 5">
                <a:extLst>
                  <a:ext uri="{FF2B5EF4-FFF2-40B4-BE49-F238E27FC236}">
                    <a16:creationId xmlns:a16="http://schemas.microsoft.com/office/drawing/2014/main" id="{350A3FC4-83EF-433B-8E11-BC39A16F5848}"/>
                  </a:ext>
                </a:extLst>
              </p:cNvPr>
              <p:cNvSpPr txBox="1">
                <a:spLocks noRot="1" noChangeAspect="1" noMove="1" noResize="1" noEditPoints="1" noAdjustHandles="1" noChangeArrowheads="1" noChangeShapeType="1" noTextEdit="1"/>
              </p:cNvSpPr>
              <p:nvPr/>
            </p:nvSpPr>
            <p:spPr>
              <a:xfrm>
                <a:off x="811684" y="4972357"/>
                <a:ext cx="3771482" cy="663708"/>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C026538-2B6C-4BA5-BFC6-39BC011D0A8E}"/>
              </a:ext>
            </a:extLst>
          </p:cNvPr>
          <p:cNvSpPr txBox="1"/>
          <p:nvPr/>
        </p:nvSpPr>
        <p:spPr>
          <a:xfrm>
            <a:off x="811684" y="4284784"/>
            <a:ext cx="2303003" cy="416011"/>
          </a:xfrm>
          <a:prstGeom prst="rect">
            <a:avLst/>
          </a:prstGeom>
          <a:noFill/>
        </p:spPr>
        <p:txBody>
          <a:bodyPr wrap="none" rtlCol="0">
            <a:spAutoFit/>
          </a:bodyPr>
          <a:lstStyle/>
          <a:p>
            <a:pPr>
              <a:lnSpc>
                <a:spcPct val="150000"/>
              </a:lnSpc>
            </a:pPr>
            <a:r>
              <a:rPr lang="en-US" sz="1600" dirty="0">
                <a:latin typeface="Arial" panose="020B0604020202020204" pitchFamily="34" charset="0"/>
                <a:cs typeface="Arial" panose="020B0604020202020204" pitchFamily="34" charset="0"/>
              </a:rPr>
              <a:t>Zhu et al. (2015) GCTA</a:t>
            </a:r>
          </a:p>
        </p:txBody>
      </p:sp>
      <p:sp>
        <p:nvSpPr>
          <p:cNvPr id="8" name="TextBox 7">
            <a:extLst>
              <a:ext uri="{FF2B5EF4-FFF2-40B4-BE49-F238E27FC236}">
                <a16:creationId xmlns:a16="http://schemas.microsoft.com/office/drawing/2014/main" id="{6101E101-E354-440C-9856-8DCAFDB12BB4}"/>
              </a:ext>
            </a:extLst>
          </p:cNvPr>
          <p:cNvSpPr txBox="1"/>
          <p:nvPr/>
        </p:nvSpPr>
        <p:spPr>
          <a:xfrm>
            <a:off x="774278" y="2127122"/>
            <a:ext cx="1588897" cy="416011"/>
          </a:xfrm>
          <a:prstGeom prst="rect">
            <a:avLst/>
          </a:prstGeom>
          <a:noFill/>
        </p:spPr>
        <p:txBody>
          <a:bodyPr wrap="none" rtlCol="0">
            <a:spAutoFit/>
          </a:bodyPr>
          <a:lstStyle/>
          <a:p>
            <a:pPr>
              <a:lnSpc>
                <a:spcPct val="150000"/>
              </a:lnSpc>
            </a:pPr>
            <a:r>
              <a:rPr lang="en-US" sz="1600" dirty="0" err="1">
                <a:latin typeface="Arial" panose="020B0604020202020204" pitchFamily="34" charset="0"/>
                <a:cs typeface="Arial" panose="020B0604020202020204" pitchFamily="34" charset="0"/>
              </a:rPr>
              <a:t>Su</a:t>
            </a:r>
            <a:r>
              <a:rPr lang="en-US" sz="1600" dirty="0">
                <a:latin typeface="Arial" panose="020B0604020202020204" pitchFamily="34" charset="0"/>
                <a:cs typeface="Arial" panose="020B0604020202020204" pitchFamily="34" charset="0"/>
              </a:rPr>
              <a:t> et al. (2012)</a:t>
            </a:r>
          </a:p>
        </p:txBody>
      </p:sp>
      <p:sp>
        <p:nvSpPr>
          <p:cNvPr id="9" name="Rectangle 8">
            <a:extLst>
              <a:ext uri="{FF2B5EF4-FFF2-40B4-BE49-F238E27FC236}">
                <a16:creationId xmlns:a16="http://schemas.microsoft.com/office/drawing/2014/main" id="{70BC82F7-7832-4BC2-83D8-349D95C77BFF}"/>
              </a:ext>
            </a:extLst>
          </p:cNvPr>
          <p:cNvSpPr/>
          <p:nvPr/>
        </p:nvSpPr>
        <p:spPr>
          <a:xfrm>
            <a:off x="590328" y="4246735"/>
            <a:ext cx="11011342"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C14149-D51E-4DFA-9A11-C5F65F3E7B6E}"/>
              </a:ext>
            </a:extLst>
          </p:cNvPr>
          <p:cNvSpPr/>
          <p:nvPr/>
        </p:nvSpPr>
        <p:spPr>
          <a:xfrm>
            <a:off x="590328" y="2089073"/>
            <a:ext cx="11011343" cy="1828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645129-FA2A-4108-961B-0FB70525D4EF}"/>
                  </a:ext>
                </a:extLst>
              </p:cNvPr>
              <p:cNvSpPr txBox="1"/>
              <p:nvPr/>
            </p:nvSpPr>
            <p:spPr>
              <a:xfrm>
                <a:off x="8535260" y="2505096"/>
                <a:ext cx="2022220"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0 </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=1</m:t>
                                    </m:r>
                                  </m:e>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=2</m:t>
                                    </m:r>
                                  </m:e>
                                </m:eqArr>
                              </m:e>
                            </m:mr>
                          </m:m>
                        </m:e>
                      </m:d>
                    </m:oMath>
                  </m:oMathPara>
                </a14:m>
                <a:endParaRPr lang="en-US" dirty="0"/>
              </a:p>
            </p:txBody>
          </p:sp>
        </mc:Choice>
        <mc:Fallback xmlns="">
          <p:sp>
            <p:nvSpPr>
              <p:cNvPr id="2" name="TextBox 1">
                <a:extLst>
                  <a:ext uri="{FF2B5EF4-FFF2-40B4-BE49-F238E27FC236}">
                    <a16:creationId xmlns:a16="http://schemas.microsoft.com/office/drawing/2014/main" id="{56645129-FA2A-4108-961B-0FB70525D4EF}"/>
                  </a:ext>
                </a:extLst>
              </p:cNvPr>
              <p:cNvSpPr txBox="1">
                <a:spLocks noRot="1" noChangeAspect="1" noMove="1" noResize="1" noEditPoints="1" noAdjustHandles="1" noChangeArrowheads="1" noChangeShapeType="1" noTextEdit="1"/>
              </p:cNvSpPr>
              <p:nvPr/>
            </p:nvSpPr>
            <p:spPr>
              <a:xfrm>
                <a:off x="8535260" y="2505096"/>
                <a:ext cx="2022220" cy="1025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155FB6-EBEB-4177-B6C5-15E437ABC170}"/>
                  </a:ext>
                </a:extLst>
              </p:cNvPr>
              <p:cNvSpPr txBox="1"/>
              <p:nvPr/>
            </p:nvSpPr>
            <p:spPr>
              <a:xfrm>
                <a:off x="8535260" y="4648302"/>
                <a:ext cx="2587953"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m:rPr>
                                    <m:brk m:alnAt="7"/>
                                  </m:rPr>
                                  <a:rPr lang="en-US" b="0" i="1" smtClean="0">
                                    <a:latin typeface="Cambria Math" panose="02040503050406030204" pitchFamily="18" charset="0"/>
                                  </a:rPr>
                                  <m:t>=</m:t>
                                </m:r>
                                <m:r>
                                  <a:rPr lang="en-US" b="0" i="1" smtClean="0">
                                    <a:latin typeface="Cambria Math" panose="02040503050406030204" pitchFamily="18" charset="0"/>
                                  </a:rPr>
                                  <m:t>0            </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=1        </m:t>
                                    </m:r>
                                  </m:e>
                                  <m:e>
                                    <m:r>
                                      <a:rPr lang="en-US" b="0" i="1" smtClean="0">
                                        <a:latin typeface="Cambria Math" panose="02040503050406030204" pitchFamily="18" charset="0"/>
                                      </a:rPr>
                                      <m:t>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−2 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𝑖𝑗</m:t>
                                        </m:r>
                                      </m:sub>
                                    </m:sSub>
                                    <m:r>
                                      <a:rPr lang="en-US" b="0" i="1" smtClean="0">
                                        <a:latin typeface="Cambria Math" panose="02040503050406030204" pitchFamily="18" charset="0"/>
                                      </a:rPr>
                                      <m:t>=2</m:t>
                                    </m:r>
                                  </m:e>
                                </m:eqArr>
                              </m:e>
                            </m:mr>
                          </m:m>
                        </m:e>
                      </m:d>
                    </m:oMath>
                  </m:oMathPara>
                </a14:m>
                <a:endParaRPr lang="en-US" dirty="0"/>
              </a:p>
            </p:txBody>
          </p:sp>
        </mc:Choice>
        <mc:Fallback xmlns="">
          <p:sp>
            <p:nvSpPr>
              <p:cNvPr id="11" name="TextBox 10">
                <a:extLst>
                  <a:ext uri="{FF2B5EF4-FFF2-40B4-BE49-F238E27FC236}">
                    <a16:creationId xmlns:a16="http://schemas.microsoft.com/office/drawing/2014/main" id="{15155FB6-EBEB-4177-B6C5-15E437ABC170}"/>
                  </a:ext>
                </a:extLst>
              </p:cNvPr>
              <p:cNvSpPr txBox="1">
                <a:spLocks noRot="1" noChangeAspect="1" noMove="1" noResize="1" noEditPoints="1" noAdjustHandles="1" noChangeArrowheads="1" noChangeShapeType="1" noTextEdit="1"/>
              </p:cNvSpPr>
              <p:nvPr/>
            </p:nvSpPr>
            <p:spPr>
              <a:xfrm>
                <a:off x="8535260" y="4648302"/>
                <a:ext cx="2587953" cy="1025665"/>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95AC6D1-B8AE-19E4-F5A0-69B376ACA5F3}"/>
              </a:ext>
            </a:extLst>
          </p:cNvPr>
          <p:cNvSpPr txBox="1"/>
          <p:nvPr/>
        </p:nvSpPr>
        <p:spPr>
          <a:xfrm>
            <a:off x="223934" y="185986"/>
            <a:ext cx="306045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Dominance GRM</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1CC0FA-77ED-5700-417C-0BCFECFEC86B}"/>
                  </a:ext>
                </a:extLst>
              </p:cNvPr>
              <p:cNvSpPr txBox="1"/>
              <p:nvPr/>
            </p:nvSpPr>
            <p:spPr>
              <a:xfrm>
                <a:off x="308326" y="1239705"/>
                <a:ext cx="5850934"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Dominance GRM is often denoted as </a:t>
                </a:r>
                <a14:m>
                  <m:oMath xmlns:m="http://schemas.openxmlformats.org/officeDocument/2006/math">
                    <m:sSub>
                      <m:sSubPr>
                        <m:ctrlPr>
                          <a:rPr lang="en-US" sz="2000" b="1" i="1" smtClean="0">
                            <a:latin typeface="Cambria Math" panose="02040503050406030204" pitchFamily="18" charset="0"/>
                            <a:cs typeface="Arial" panose="020B0604020202020204" pitchFamily="34" charset="0"/>
                          </a:rPr>
                        </m:ctrlPr>
                      </m:sSubPr>
                      <m:e>
                        <m:r>
                          <a:rPr lang="en-US" sz="2000" b="1" i="1" smtClean="0">
                            <a:latin typeface="Cambria Math" panose="02040503050406030204" pitchFamily="18" charset="0"/>
                            <a:cs typeface="Arial" panose="020B0604020202020204" pitchFamily="34" charset="0"/>
                          </a:rPr>
                          <m:t>𝑲</m:t>
                        </m:r>
                      </m:e>
                      <m:sub>
                        <m:r>
                          <a:rPr lang="en-US" sz="2000" b="1" i="1" smtClean="0">
                            <a:latin typeface="Cambria Math" panose="02040503050406030204" pitchFamily="18" charset="0"/>
                            <a:cs typeface="Arial" panose="020B0604020202020204" pitchFamily="34" charset="0"/>
                          </a:rPr>
                          <m:t>𝑫</m:t>
                        </m:r>
                      </m:sub>
                    </m:sSub>
                  </m:oMath>
                </a14:m>
                <a:r>
                  <a:rPr lang="en-US" sz="2000" dirty="0">
                    <a:latin typeface="Arial" panose="020B0604020202020204" pitchFamily="34" charset="0"/>
                    <a:cs typeface="Arial" panose="020B0604020202020204" pitchFamily="34" charset="0"/>
                  </a:rPr>
                  <a:t>.</a:t>
                </a:r>
              </a:p>
            </p:txBody>
          </p:sp>
        </mc:Choice>
        <mc:Fallback xmlns="">
          <p:sp>
            <p:nvSpPr>
              <p:cNvPr id="13" name="TextBox 12">
                <a:extLst>
                  <a:ext uri="{FF2B5EF4-FFF2-40B4-BE49-F238E27FC236}">
                    <a16:creationId xmlns:a16="http://schemas.microsoft.com/office/drawing/2014/main" id="{FA1CC0FA-77ED-5700-417C-0BCFECFEC86B}"/>
                  </a:ext>
                </a:extLst>
              </p:cNvPr>
              <p:cNvSpPr txBox="1">
                <a:spLocks noRot="1" noChangeAspect="1" noMove="1" noResize="1" noEditPoints="1" noAdjustHandles="1" noChangeArrowheads="1" noChangeShapeType="1" noTextEdit="1"/>
              </p:cNvSpPr>
              <p:nvPr/>
            </p:nvSpPr>
            <p:spPr>
              <a:xfrm>
                <a:off x="308326" y="1239705"/>
                <a:ext cx="5850934" cy="496996"/>
              </a:xfrm>
              <a:prstGeom prst="rect">
                <a:avLst/>
              </a:prstGeom>
              <a:blipFill>
                <a:blip r:embed="rId6"/>
                <a:stretch>
                  <a:fillRect l="-1147" b="-20732"/>
                </a:stretch>
              </a:blipFill>
            </p:spPr>
            <p:txBody>
              <a:bodyPr/>
              <a:lstStyle/>
              <a:p>
                <a:r>
                  <a:rPr lang="en-US">
                    <a:noFill/>
                  </a:rPr>
                  <a:t> </a:t>
                </a:r>
              </a:p>
            </p:txBody>
          </p:sp>
        </mc:Fallback>
      </mc:AlternateContent>
    </p:spTree>
    <p:extLst>
      <p:ext uri="{BB962C8B-B14F-4D97-AF65-F5344CB8AC3E}">
        <p14:creationId xmlns:p14="http://schemas.microsoft.com/office/powerpoint/2010/main" val="3855799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C69923-8B23-4035-B990-925E272263B5}"/>
                  </a:ext>
                </a:extLst>
              </p:cNvPr>
              <p:cNvSpPr txBox="1"/>
              <p:nvPr/>
            </p:nvSpPr>
            <p:spPr>
              <a:xfrm>
                <a:off x="308325" y="1239705"/>
                <a:ext cx="11354940"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Typically, any quantitative trait can be partitioned into mean (</a:t>
                </a:r>
                <a14:m>
                  <m:oMath xmlns:m="http://schemas.openxmlformats.org/officeDocument/2006/math">
                    <m:r>
                      <a:rPr lang="en-US" sz="2000" i="1" smtClean="0">
                        <a:latin typeface="Cambria Math" panose="02040503050406030204" pitchFamily="18" charset="0"/>
                        <a:ea typeface="Cambria Math" panose="02040503050406030204" pitchFamily="18" charset="0"/>
                      </a:rPr>
                      <m:t>𝜇</m:t>
                    </m:r>
                  </m:oMath>
                </a14:m>
                <a:r>
                  <a:rPr lang="en-US" sz="2000" dirty="0">
                    <a:latin typeface="Arial" panose="020B0604020202020204" pitchFamily="34" charset="0"/>
                    <a:cs typeface="Arial" panose="020B0604020202020204" pitchFamily="34" charset="0"/>
                  </a:rPr>
                  <a:t>), genetic (</a:t>
                </a:r>
                <a14:m>
                  <m:oMath xmlns:m="http://schemas.openxmlformats.org/officeDocument/2006/math">
                    <m:r>
                      <a:rPr lang="en-US" sz="2000" b="0" i="1" smtClean="0">
                        <a:latin typeface="Cambria Math" panose="02040503050406030204" pitchFamily="18" charset="0"/>
                        <a:ea typeface="Cambria Math" panose="02040503050406030204" pitchFamily="18" charset="0"/>
                      </a:rPr>
                      <m:t>𝑔</m:t>
                    </m:r>
                  </m:oMath>
                </a14:m>
                <a:r>
                  <a:rPr lang="en-US" sz="2000" dirty="0">
                    <a:latin typeface="Arial" panose="020B0604020202020204" pitchFamily="34" charset="0"/>
                    <a:cs typeface="Arial" panose="020B0604020202020204" pitchFamily="34" charset="0"/>
                  </a:rPr>
                  <a:t>) and residual (</a:t>
                </a:r>
                <a14:m>
                  <m:oMath xmlns:m="http://schemas.openxmlformats.org/officeDocument/2006/math">
                    <m:r>
                      <a:rPr lang="en-US" sz="2000" b="0" i="1" smtClean="0">
                        <a:latin typeface="Cambria Math" panose="02040503050406030204" pitchFamily="18" charset="0"/>
                        <a:ea typeface="Cambria Math" panose="02040503050406030204" pitchFamily="18" charset="0"/>
                      </a:rPr>
                      <m:t>𝑒</m:t>
                    </m:r>
                  </m:oMath>
                </a14:m>
                <a:r>
                  <a:rPr lang="en-US" sz="2000" dirty="0">
                    <a:latin typeface="Arial" panose="020B0604020202020204" pitchFamily="34" charset="0"/>
                    <a:cs typeface="Arial" panose="020B0604020202020204" pitchFamily="34" charset="0"/>
                  </a:rPr>
                  <a:t>) effects.</a:t>
                </a:r>
              </a:p>
            </p:txBody>
          </p:sp>
        </mc:Choice>
        <mc:Fallback xmlns="">
          <p:sp>
            <p:nvSpPr>
              <p:cNvPr id="3" name="TextBox 2">
                <a:extLst>
                  <a:ext uri="{FF2B5EF4-FFF2-40B4-BE49-F238E27FC236}">
                    <a16:creationId xmlns:a16="http://schemas.microsoft.com/office/drawing/2014/main" id="{67C69923-8B23-4035-B990-925E272263B5}"/>
                  </a:ext>
                </a:extLst>
              </p:cNvPr>
              <p:cNvSpPr txBox="1">
                <a:spLocks noRot="1" noChangeAspect="1" noMove="1" noResize="1" noEditPoints="1" noAdjustHandles="1" noChangeArrowheads="1" noChangeShapeType="1" noTextEdit="1"/>
              </p:cNvSpPr>
              <p:nvPr/>
            </p:nvSpPr>
            <p:spPr>
              <a:xfrm>
                <a:off x="308325" y="1239705"/>
                <a:ext cx="11354940" cy="496996"/>
              </a:xfrm>
              <a:prstGeom prst="rect">
                <a:avLst/>
              </a:prstGeom>
              <a:blipFill>
                <a:blip r:embed="rId2"/>
                <a:stretch>
                  <a:fillRect l="-591" b="-20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82E450-2D7F-4783-93C5-B3EDA55CC43D}"/>
                  </a:ext>
                </a:extLst>
              </p:cNvPr>
              <p:cNvSpPr txBox="1"/>
              <p:nvPr/>
            </p:nvSpPr>
            <p:spPr>
              <a:xfrm>
                <a:off x="348582" y="2229845"/>
                <a:ext cx="19831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𝑒</m:t>
                      </m:r>
                    </m:oMath>
                  </m:oMathPara>
                </a14:m>
                <a:endParaRPr lang="en-US" sz="2400" dirty="0"/>
              </a:p>
            </p:txBody>
          </p:sp>
        </mc:Choice>
        <mc:Fallback xmlns="">
          <p:sp>
            <p:nvSpPr>
              <p:cNvPr id="4" name="TextBox 3">
                <a:extLst>
                  <a:ext uri="{FF2B5EF4-FFF2-40B4-BE49-F238E27FC236}">
                    <a16:creationId xmlns:a16="http://schemas.microsoft.com/office/drawing/2014/main" id="{4382E450-2D7F-4783-93C5-B3EDA55CC43D}"/>
                  </a:ext>
                </a:extLst>
              </p:cNvPr>
              <p:cNvSpPr txBox="1">
                <a:spLocks noRot="1" noChangeAspect="1" noMove="1" noResize="1" noEditPoints="1" noAdjustHandles="1" noChangeArrowheads="1" noChangeShapeType="1" noTextEdit="1"/>
              </p:cNvSpPr>
              <p:nvPr/>
            </p:nvSpPr>
            <p:spPr>
              <a:xfrm>
                <a:off x="348582" y="2229845"/>
                <a:ext cx="1983172" cy="369332"/>
              </a:xfrm>
              <a:prstGeom prst="rect">
                <a:avLst/>
              </a:prstGeom>
              <a:blipFill>
                <a:blip r:embed="rId3"/>
                <a:stretch>
                  <a:fillRect l="-153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58CE68-51B6-4AC8-A190-BA784CABE723}"/>
                  </a:ext>
                </a:extLst>
              </p:cNvPr>
              <p:cNvSpPr txBox="1"/>
              <p:nvPr/>
            </p:nvSpPr>
            <p:spPr>
              <a:xfrm>
                <a:off x="308325" y="2972465"/>
                <a:ext cx="11156181" cy="49699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To do that, we need to know the relationships of </a:t>
                </a:r>
                <a14:m>
                  <m:oMath xmlns:m="http://schemas.openxmlformats.org/officeDocument/2006/math">
                    <m:r>
                      <a:rPr lang="en-US" sz="2000" b="0" i="1" smtClean="0">
                        <a:latin typeface="Cambria Math" panose="02040503050406030204" pitchFamily="18" charset="0"/>
                        <a:ea typeface="Cambria Math" panose="02040503050406030204" pitchFamily="18" charset="0"/>
                      </a:rPr>
                      <m:t>𝑔</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ea typeface="Cambria Math" panose="02040503050406030204" pitchFamily="18" charset="0"/>
                      </a:rPr>
                      <m:t>𝑒</m:t>
                    </m:r>
                  </m:oMath>
                </a14:m>
                <a:r>
                  <a:rPr lang="en-US" sz="2000" dirty="0">
                    <a:latin typeface="Arial" panose="020B0604020202020204" pitchFamily="34" charset="0"/>
                    <a:cs typeface="Arial" panose="020B0604020202020204" pitchFamily="34" charset="0"/>
                  </a:rPr>
                  <a:t> among the individuals in a population.</a:t>
                </a:r>
              </a:p>
            </p:txBody>
          </p:sp>
        </mc:Choice>
        <mc:Fallback xmlns="">
          <p:sp>
            <p:nvSpPr>
              <p:cNvPr id="5" name="TextBox 4">
                <a:extLst>
                  <a:ext uri="{FF2B5EF4-FFF2-40B4-BE49-F238E27FC236}">
                    <a16:creationId xmlns:a16="http://schemas.microsoft.com/office/drawing/2014/main" id="{C958CE68-51B6-4AC8-A190-BA784CABE723}"/>
                  </a:ext>
                </a:extLst>
              </p:cNvPr>
              <p:cNvSpPr txBox="1">
                <a:spLocks noRot="1" noChangeAspect="1" noMove="1" noResize="1" noEditPoints="1" noAdjustHandles="1" noChangeArrowheads="1" noChangeShapeType="1" noTextEdit="1"/>
              </p:cNvSpPr>
              <p:nvPr/>
            </p:nvSpPr>
            <p:spPr>
              <a:xfrm>
                <a:off x="308325" y="2972465"/>
                <a:ext cx="11156181" cy="496996"/>
              </a:xfrm>
              <a:prstGeom prst="rect">
                <a:avLst/>
              </a:prstGeom>
              <a:blipFill>
                <a:blip r:embed="rId4"/>
                <a:stretch>
                  <a:fillRect l="-601"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ABF1E1-B8D7-478A-88E5-D23B6981540C}"/>
                  </a:ext>
                </a:extLst>
              </p:cNvPr>
              <p:cNvSpPr txBox="1"/>
              <p:nvPr/>
            </p:nvSpPr>
            <p:spPr>
              <a:xfrm>
                <a:off x="308325" y="3647134"/>
                <a:ext cx="11492611" cy="2343655"/>
              </a:xfrm>
              <a:prstGeom prst="rect">
                <a:avLst/>
              </a:prstGeom>
              <a:noFill/>
            </p:spPr>
            <p:txBody>
              <a:bodyPr wrap="square" rtlCol="0">
                <a:spAutoFit/>
              </a:bodyPr>
              <a:lstStyle/>
              <a:p>
                <a:pPr>
                  <a:lnSpc>
                    <a:spcPct val="150000"/>
                  </a:lnSpc>
                </a:pPr>
                <a14:m>
                  <m:oMath xmlns:m="http://schemas.openxmlformats.org/officeDocument/2006/math">
                    <m:r>
                      <a:rPr lang="en-US" sz="2000" b="0" i="1" smtClean="0">
                        <a:latin typeface="Cambria Math" panose="02040503050406030204" pitchFamily="18" charset="0"/>
                        <a:ea typeface="Cambria Math" panose="02040503050406030204" pitchFamily="18" charset="0"/>
                      </a:rPr>
                      <m:t>𝑒</m:t>
                    </m:r>
                  </m:oMath>
                </a14:m>
                <a:r>
                  <a:rPr lang="en-US" sz="2000" dirty="0">
                    <a:latin typeface="Arial" panose="020B0604020202020204" pitchFamily="34" charset="0"/>
                    <a:cs typeface="Arial" panose="020B0604020202020204" pitchFamily="34" charset="0"/>
                  </a:rPr>
                  <a:t> is assumed uncorrelated among the individuals, so the relationship is just an identity matrix.</a:t>
                </a:r>
              </a:p>
              <a:p>
                <a:pPr>
                  <a:lnSpc>
                    <a:spcPct val="150000"/>
                  </a:lnSpc>
                </a:pPr>
                <a14:m>
                  <m:oMath xmlns:m="http://schemas.openxmlformats.org/officeDocument/2006/math">
                    <m:r>
                      <a:rPr lang="en-US" sz="2000" b="0" i="1" smtClean="0">
                        <a:latin typeface="Cambria Math" panose="02040503050406030204" pitchFamily="18" charset="0"/>
                        <a:ea typeface="Cambria Math" panose="02040503050406030204" pitchFamily="18" charset="0"/>
                      </a:rPr>
                      <m:t>𝑔</m:t>
                    </m:r>
                  </m:oMath>
                </a14:m>
                <a:r>
                  <a:rPr lang="en-US" sz="2000" dirty="0">
                    <a:latin typeface="Arial" panose="020B0604020202020204" pitchFamily="34" charset="0"/>
                    <a:cs typeface="Arial" panose="020B0604020202020204" pitchFamily="34" charset="0"/>
                  </a:rPr>
                  <a:t> is assumed correlated among the individuals, and the relationship is the GRM.</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So, GRM is important in modern quantitative genetics – principal components, GWAS, genomic prediction, variance components, etc.</a:t>
                </a:r>
              </a:p>
            </p:txBody>
          </p:sp>
        </mc:Choice>
        <mc:Fallback xmlns="">
          <p:sp>
            <p:nvSpPr>
              <p:cNvPr id="7" name="TextBox 6">
                <a:extLst>
                  <a:ext uri="{FF2B5EF4-FFF2-40B4-BE49-F238E27FC236}">
                    <a16:creationId xmlns:a16="http://schemas.microsoft.com/office/drawing/2014/main" id="{83ABF1E1-B8D7-478A-88E5-D23B6981540C}"/>
                  </a:ext>
                </a:extLst>
              </p:cNvPr>
              <p:cNvSpPr txBox="1">
                <a:spLocks noRot="1" noChangeAspect="1" noMove="1" noResize="1" noEditPoints="1" noAdjustHandles="1" noChangeArrowheads="1" noChangeShapeType="1" noTextEdit="1"/>
              </p:cNvSpPr>
              <p:nvPr/>
            </p:nvSpPr>
            <p:spPr>
              <a:xfrm>
                <a:off x="308325" y="3647134"/>
                <a:ext cx="11492611" cy="2343655"/>
              </a:xfrm>
              <a:prstGeom prst="rect">
                <a:avLst/>
              </a:prstGeom>
              <a:blipFill>
                <a:blip r:embed="rId5"/>
                <a:stretch>
                  <a:fillRect l="-584" b="-36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AC0D5E0-B529-2FCB-C0F4-8DB9C77089BA}"/>
              </a:ext>
            </a:extLst>
          </p:cNvPr>
          <p:cNvSpPr txBox="1"/>
          <p:nvPr/>
        </p:nvSpPr>
        <p:spPr>
          <a:xfrm>
            <a:off x="223934" y="185986"/>
            <a:ext cx="242245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Uses of GRM</a:t>
            </a:r>
          </a:p>
        </p:txBody>
      </p:sp>
    </p:spTree>
    <p:extLst>
      <p:ext uri="{BB962C8B-B14F-4D97-AF65-F5344CB8AC3E}">
        <p14:creationId xmlns:p14="http://schemas.microsoft.com/office/powerpoint/2010/main" val="2658779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824937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IBS in linkage disequilibrium (LD) identification</a:t>
            </a:r>
          </a:p>
        </p:txBody>
      </p:sp>
      <p:sp>
        <p:nvSpPr>
          <p:cNvPr id="3" name="TextBox 2">
            <a:extLst>
              <a:ext uri="{FF2B5EF4-FFF2-40B4-BE49-F238E27FC236}">
                <a16:creationId xmlns:a16="http://schemas.microsoft.com/office/drawing/2014/main" id="{4D365D02-4B07-CCBE-591A-6AD990CE86E1}"/>
              </a:ext>
            </a:extLst>
          </p:cNvPr>
          <p:cNvSpPr txBox="1"/>
          <p:nvPr/>
        </p:nvSpPr>
        <p:spPr>
          <a:xfrm>
            <a:off x="613086" y="1151539"/>
            <a:ext cx="153760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LD blocks</a:t>
            </a:r>
          </a:p>
        </p:txBody>
      </p:sp>
      <p:sp>
        <p:nvSpPr>
          <p:cNvPr id="10" name="TextBox 9">
            <a:extLst>
              <a:ext uri="{FF2B5EF4-FFF2-40B4-BE49-F238E27FC236}">
                <a16:creationId xmlns:a16="http://schemas.microsoft.com/office/drawing/2014/main" id="{A98E68E1-7892-9BDE-D439-891D3C0E4220}"/>
              </a:ext>
            </a:extLst>
          </p:cNvPr>
          <p:cNvSpPr txBox="1"/>
          <p:nvPr/>
        </p:nvSpPr>
        <p:spPr>
          <a:xfrm>
            <a:off x="9958762" y="5812889"/>
            <a:ext cx="1453090"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Weber et al (2007)</a:t>
            </a:r>
          </a:p>
        </p:txBody>
      </p:sp>
      <p:pic>
        <p:nvPicPr>
          <p:cNvPr id="6" name="Picture 5" descr="A diagram of a graph&#10;&#10;Description automatically generated">
            <a:extLst>
              <a:ext uri="{FF2B5EF4-FFF2-40B4-BE49-F238E27FC236}">
                <a16:creationId xmlns:a16="http://schemas.microsoft.com/office/drawing/2014/main" id="{5359ED51-35FF-2DB5-2A6C-A5A86B9A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052" y="2056793"/>
            <a:ext cx="6400800" cy="3756096"/>
          </a:xfrm>
          <a:prstGeom prst="rect">
            <a:avLst/>
          </a:prstGeom>
        </p:spPr>
      </p:pic>
      <p:sp>
        <p:nvSpPr>
          <p:cNvPr id="7" name="TextBox 6">
            <a:extLst>
              <a:ext uri="{FF2B5EF4-FFF2-40B4-BE49-F238E27FC236}">
                <a16:creationId xmlns:a16="http://schemas.microsoft.com/office/drawing/2014/main" id="{408EE615-CAD6-CACA-A2AD-4E47FF6A7D49}"/>
              </a:ext>
            </a:extLst>
          </p:cNvPr>
          <p:cNvSpPr txBox="1"/>
          <p:nvPr/>
        </p:nvSpPr>
        <p:spPr>
          <a:xfrm>
            <a:off x="4927077" y="1152167"/>
            <a:ext cx="383310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LD in a teosinte population</a:t>
            </a:r>
          </a:p>
        </p:txBody>
      </p:sp>
      <p:grpSp>
        <p:nvGrpSpPr>
          <p:cNvPr id="57" name="Group 56">
            <a:extLst>
              <a:ext uri="{FF2B5EF4-FFF2-40B4-BE49-F238E27FC236}">
                <a16:creationId xmlns:a16="http://schemas.microsoft.com/office/drawing/2014/main" id="{AEC7E040-B631-DC0A-7393-4194AEBB3562}"/>
              </a:ext>
            </a:extLst>
          </p:cNvPr>
          <p:cNvGrpSpPr/>
          <p:nvPr/>
        </p:nvGrpSpPr>
        <p:grpSpPr>
          <a:xfrm>
            <a:off x="716327" y="1763119"/>
            <a:ext cx="3582955" cy="2265199"/>
            <a:chOff x="716327" y="1996387"/>
            <a:chExt cx="3582955" cy="2265199"/>
          </a:xfrm>
        </p:grpSpPr>
        <p:sp>
          <p:nvSpPr>
            <p:cNvPr id="11" name="Rectangle 10">
              <a:extLst>
                <a:ext uri="{FF2B5EF4-FFF2-40B4-BE49-F238E27FC236}">
                  <a16:creationId xmlns:a16="http://schemas.microsoft.com/office/drawing/2014/main" id="{083C1C5E-B56F-1B43-F3C8-1C7E1AEB5C11}"/>
                </a:ext>
              </a:extLst>
            </p:cNvPr>
            <p:cNvSpPr/>
            <p:nvPr/>
          </p:nvSpPr>
          <p:spPr>
            <a:xfrm>
              <a:off x="718458" y="1996387"/>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sp>
          <p:nvSpPr>
            <p:cNvPr id="12" name="Rectangle 11">
              <a:extLst>
                <a:ext uri="{FF2B5EF4-FFF2-40B4-BE49-F238E27FC236}">
                  <a16:creationId xmlns:a16="http://schemas.microsoft.com/office/drawing/2014/main" id="{7EC8BACB-22C8-4629-2D6E-C92CAEAB53A4}"/>
                </a:ext>
              </a:extLst>
            </p:cNvPr>
            <p:cNvSpPr/>
            <p:nvPr/>
          </p:nvSpPr>
          <p:spPr>
            <a:xfrm>
              <a:off x="1499364" y="1996387"/>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sp>
          <p:nvSpPr>
            <p:cNvPr id="13" name="Rectangle 12">
              <a:extLst>
                <a:ext uri="{FF2B5EF4-FFF2-40B4-BE49-F238E27FC236}">
                  <a16:creationId xmlns:a16="http://schemas.microsoft.com/office/drawing/2014/main" id="{861ECC43-A46D-3274-3781-85D3790F1C2F}"/>
                </a:ext>
              </a:extLst>
            </p:cNvPr>
            <p:cNvSpPr/>
            <p:nvPr/>
          </p:nvSpPr>
          <p:spPr>
            <a:xfrm>
              <a:off x="2280270" y="1996387"/>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sp>
          <p:nvSpPr>
            <p:cNvPr id="14" name="Rectangle 13">
              <a:extLst>
                <a:ext uri="{FF2B5EF4-FFF2-40B4-BE49-F238E27FC236}">
                  <a16:creationId xmlns:a16="http://schemas.microsoft.com/office/drawing/2014/main" id="{5319B348-DD20-9303-39C3-5FE4C1A3B5B8}"/>
                </a:ext>
              </a:extLst>
            </p:cNvPr>
            <p:cNvSpPr/>
            <p:nvPr/>
          </p:nvSpPr>
          <p:spPr>
            <a:xfrm>
              <a:off x="3061176" y="1996387"/>
              <a:ext cx="457200" cy="457200"/>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T</a:t>
              </a:r>
            </a:p>
          </p:txBody>
        </p:sp>
        <p:sp>
          <p:nvSpPr>
            <p:cNvPr id="15" name="Rectangle 14">
              <a:extLst>
                <a:ext uri="{FF2B5EF4-FFF2-40B4-BE49-F238E27FC236}">
                  <a16:creationId xmlns:a16="http://schemas.microsoft.com/office/drawing/2014/main" id="{2251FEA4-A866-BE3C-E92D-F1ECC97C7EF4}"/>
                </a:ext>
              </a:extLst>
            </p:cNvPr>
            <p:cNvSpPr/>
            <p:nvPr/>
          </p:nvSpPr>
          <p:spPr>
            <a:xfrm>
              <a:off x="3842082" y="1996387"/>
              <a:ext cx="457200" cy="457200"/>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a:t>
              </a:r>
            </a:p>
          </p:txBody>
        </p:sp>
        <p:sp>
          <p:nvSpPr>
            <p:cNvPr id="16" name="Rectangle 15">
              <a:extLst>
                <a:ext uri="{FF2B5EF4-FFF2-40B4-BE49-F238E27FC236}">
                  <a16:creationId xmlns:a16="http://schemas.microsoft.com/office/drawing/2014/main" id="{20D324CD-2EBB-DFD2-EDA9-0283AA310B61}"/>
                </a:ext>
              </a:extLst>
            </p:cNvPr>
            <p:cNvSpPr/>
            <p:nvPr/>
          </p:nvSpPr>
          <p:spPr>
            <a:xfrm>
              <a:off x="716327" y="2901013"/>
              <a:ext cx="457200" cy="457200"/>
            </a:xfrm>
            <a:prstGeom prst="rect">
              <a:avLst/>
            </a:prstGeom>
            <a:solidFill>
              <a:schemeClr val="accent5">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sp>
          <p:nvSpPr>
            <p:cNvPr id="17" name="Rectangle 16">
              <a:extLst>
                <a:ext uri="{FF2B5EF4-FFF2-40B4-BE49-F238E27FC236}">
                  <a16:creationId xmlns:a16="http://schemas.microsoft.com/office/drawing/2014/main" id="{7B25932F-F757-AF04-1BA1-82402EB63495}"/>
                </a:ext>
              </a:extLst>
            </p:cNvPr>
            <p:cNvSpPr/>
            <p:nvPr/>
          </p:nvSpPr>
          <p:spPr>
            <a:xfrm>
              <a:off x="1497233" y="2901013"/>
              <a:ext cx="457200" cy="457200"/>
            </a:xfrm>
            <a:prstGeom prst="rect">
              <a:avLst/>
            </a:prstGeom>
            <a:solidFill>
              <a:schemeClr val="accent5">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a:t>
              </a:r>
            </a:p>
          </p:txBody>
        </p:sp>
        <p:sp>
          <p:nvSpPr>
            <p:cNvPr id="18" name="Rectangle 17">
              <a:extLst>
                <a:ext uri="{FF2B5EF4-FFF2-40B4-BE49-F238E27FC236}">
                  <a16:creationId xmlns:a16="http://schemas.microsoft.com/office/drawing/2014/main" id="{2E037F74-9948-B4E2-066A-B8293E9673DD}"/>
                </a:ext>
              </a:extLst>
            </p:cNvPr>
            <p:cNvSpPr/>
            <p:nvPr/>
          </p:nvSpPr>
          <p:spPr>
            <a:xfrm>
              <a:off x="2278139" y="2901013"/>
              <a:ext cx="457200" cy="457200"/>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a:t>
              </a:r>
            </a:p>
          </p:txBody>
        </p:sp>
        <p:sp>
          <p:nvSpPr>
            <p:cNvPr id="19" name="Rectangle 18">
              <a:extLst>
                <a:ext uri="{FF2B5EF4-FFF2-40B4-BE49-F238E27FC236}">
                  <a16:creationId xmlns:a16="http://schemas.microsoft.com/office/drawing/2014/main" id="{80A0C99E-409B-4A4F-3697-8D6C9E4BCE64}"/>
                </a:ext>
              </a:extLst>
            </p:cNvPr>
            <p:cNvSpPr/>
            <p:nvPr/>
          </p:nvSpPr>
          <p:spPr>
            <a:xfrm>
              <a:off x="3059045" y="2901013"/>
              <a:ext cx="457200" cy="457200"/>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T</a:t>
              </a:r>
            </a:p>
          </p:txBody>
        </p:sp>
        <p:sp>
          <p:nvSpPr>
            <p:cNvPr id="20" name="Rectangle 19">
              <a:extLst>
                <a:ext uri="{FF2B5EF4-FFF2-40B4-BE49-F238E27FC236}">
                  <a16:creationId xmlns:a16="http://schemas.microsoft.com/office/drawing/2014/main" id="{0A2298BF-A586-27FB-4799-419E3CB00BDA}"/>
                </a:ext>
              </a:extLst>
            </p:cNvPr>
            <p:cNvSpPr/>
            <p:nvPr/>
          </p:nvSpPr>
          <p:spPr>
            <a:xfrm>
              <a:off x="3839951" y="2901013"/>
              <a:ext cx="457200" cy="457200"/>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a:t>
              </a:r>
            </a:p>
          </p:txBody>
        </p:sp>
        <p:cxnSp>
          <p:nvCxnSpPr>
            <p:cNvPr id="22" name="Straight Connector 21">
              <a:extLst>
                <a:ext uri="{FF2B5EF4-FFF2-40B4-BE49-F238E27FC236}">
                  <a16:creationId xmlns:a16="http://schemas.microsoft.com/office/drawing/2014/main" id="{5E16B19D-46EE-FF5B-5030-5C3FAF190D59}"/>
                </a:ext>
              </a:extLst>
            </p:cNvPr>
            <p:cNvCxnSpPr>
              <a:cxnSpLocks/>
              <a:stCxn id="11" idx="3"/>
              <a:endCxn id="12" idx="1"/>
            </p:cNvCxnSpPr>
            <p:nvPr/>
          </p:nvCxnSpPr>
          <p:spPr>
            <a:xfrm>
              <a:off x="1175658" y="2224987"/>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C93D6C0-E7D8-4410-A3BB-37844AC14D5B}"/>
                </a:ext>
              </a:extLst>
            </p:cNvPr>
            <p:cNvCxnSpPr>
              <a:cxnSpLocks/>
              <a:stCxn id="12" idx="3"/>
              <a:endCxn id="13" idx="1"/>
            </p:cNvCxnSpPr>
            <p:nvPr/>
          </p:nvCxnSpPr>
          <p:spPr>
            <a:xfrm>
              <a:off x="1956564" y="2224987"/>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0F9544F-952B-68FA-7D44-1542A857162D}"/>
                </a:ext>
              </a:extLst>
            </p:cNvPr>
            <p:cNvCxnSpPr>
              <a:cxnSpLocks/>
              <a:stCxn id="14" idx="3"/>
              <a:endCxn id="15" idx="1"/>
            </p:cNvCxnSpPr>
            <p:nvPr/>
          </p:nvCxnSpPr>
          <p:spPr>
            <a:xfrm>
              <a:off x="3518376" y="2224987"/>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E48D9E-F8A6-582E-D959-4381D81A0810}"/>
                </a:ext>
              </a:extLst>
            </p:cNvPr>
            <p:cNvCxnSpPr>
              <a:cxnSpLocks/>
              <a:stCxn id="19" idx="3"/>
              <a:endCxn id="20" idx="1"/>
            </p:cNvCxnSpPr>
            <p:nvPr/>
          </p:nvCxnSpPr>
          <p:spPr>
            <a:xfrm>
              <a:off x="3516245" y="3129613"/>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43E4AE6-B4E5-0A31-89A6-92E0E0771E2E}"/>
                </a:ext>
              </a:extLst>
            </p:cNvPr>
            <p:cNvSpPr/>
            <p:nvPr/>
          </p:nvSpPr>
          <p:spPr>
            <a:xfrm>
              <a:off x="716327" y="3804386"/>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sp>
          <p:nvSpPr>
            <p:cNvPr id="34" name="Rectangle 33">
              <a:extLst>
                <a:ext uri="{FF2B5EF4-FFF2-40B4-BE49-F238E27FC236}">
                  <a16:creationId xmlns:a16="http://schemas.microsoft.com/office/drawing/2014/main" id="{EB06EF03-1562-D48F-5CAE-7F8D466AB930}"/>
                </a:ext>
              </a:extLst>
            </p:cNvPr>
            <p:cNvSpPr/>
            <p:nvPr/>
          </p:nvSpPr>
          <p:spPr>
            <a:xfrm>
              <a:off x="1497233" y="3804386"/>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sp>
          <p:nvSpPr>
            <p:cNvPr id="35" name="Rectangle 34">
              <a:extLst>
                <a:ext uri="{FF2B5EF4-FFF2-40B4-BE49-F238E27FC236}">
                  <a16:creationId xmlns:a16="http://schemas.microsoft.com/office/drawing/2014/main" id="{61C75C28-C9C5-EAC0-5A40-9FE6204D46C3}"/>
                </a:ext>
              </a:extLst>
            </p:cNvPr>
            <p:cNvSpPr/>
            <p:nvPr/>
          </p:nvSpPr>
          <p:spPr>
            <a:xfrm>
              <a:off x="2278139" y="3804386"/>
              <a:ext cx="457200" cy="457200"/>
            </a:xfrm>
            <a:prstGeom prst="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A</a:t>
              </a:r>
            </a:p>
          </p:txBody>
        </p:sp>
        <p:sp>
          <p:nvSpPr>
            <p:cNvPr id="36" name="Rectangle 35">
              <a:extLst>
                <a:ext uri="{FF2B5EF4-FFF2-40B4-BE49-F238E27FC236}">
                  <a16:creationId xmlns:a16="http://schemas.microsoft.com/office/drawing/2014/main" id="{C931ECB0-9FEA-4DE2-9753-F2514CC49228}"/>
                </a:ext>
              </a:extLst>
            </p:cNvPr>
            <p:cNvSpPr/>
            <p:nvPr/>
          </p:nvSpPr>
          <p:spPr>
            <a:xfrm>
              <a:off x="3059045" y="3804386"/>
              <a:ext cx="457200" cy="457200"/>
            </a:xfrm>
            <a:prstGeom prst="rect">
              <a:avLst/>
            </a:prstGeom>
            <a:solidFill>
              <a:schemeClr val="accent2">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sp>
          <p:nvSpPr>
            <p:cNvPr id="37" name="Rectangle 36">
              <a:extLst>
                <a:ext uri="{FF2B5EF4-FFF2-40B4-BE49-F238E27FC236}">
                  <a16:creationId xmlns:a16="http://schemas.microsoft.com/office/drawing/2014/main" id="{64527A6F-A2F2-33F2-C90C-4E93BBBC7AAE}"/>
                </a:ext>
              </a:extLst>
            </p:cNvPr>
            <p:cNvSpPr/>
            <p:nvPr/>
          </p:nvSpPr>
          <p:spPr>
            <a:xfrm>
              <a:off x="3839951" y="3804386"/>
              <a:ext cx="457200" cy="457200"/>
            </a:xfrm>
            <a:prstGeom prst="rect">
              <a:avLst/>
            </a:prstGeom>
            <a:solidFill>
              <a:schemeClr val="accent2">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C</a:t>
              </a:r>
            </a:p>
          </p:txBody>
        </p:sp>
        <p:cxnSp>
          <p:nvCxnSpPr>
            <p:cNvPr id="38" name="Straight Connector 37">
              <a:extLst>
                <a:ext uri="{FF2B5EF4-FFF2-40B4-BE49-F238E27FC236}">
                  <a16:creationId xmlns:a16="http://schemas.microsoft.com/office/drawing/2014/main" id="{2764B235-170D-28D8-303E-221E43A2819F}"/>
                </a:ext>
              </a:extLst>
            </p:cNvPr>
            <p:cNvCxnSpPr>
              <a:cxnSpLocks/>
              <a:stCxn id="33" idx="3"/>
              <a:endCxn id="34" idx="1"/>
            </p:cNvCxnSpPr>
            <p:nvPr/>
          </p:nvCxnSpPr>
          <p:spPr>
            <a:xfrm>
              <a:off x="1173527" y="4032986"/>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E8594EB-EAB2-02F8-BBAC-CBC08B28C8D3}"/>
                </a:ext>
              </a:extLst>
            </p:cNvPr>
            <p:cNvCxnSpPr>
              <a:cxnSpLocks/>
              <a:stCxn id="34" idx="3"/>
              <a:endCxn id="35" idx="1"/>
            </p:cNvCxnSpPr>
            <p:nvPr/>
          </p:nvCxnSpPr>
          <p:spPr>
            <a:xfrm>
              <a:off x="1954433" y="4032986"/>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71CAD1-9B0E-5F81-69D2-74948760704B}"/>
                </a:ext>
              </a:extLst>
            </p:cNvPr>
            <p:cNvCxnSpPr>
              <a:cxnSpLocks/>
              <a:stCxn id="16" idx="3"/>
              <a:endCxn id="17" idx="1"/>
            </p:cNvCxnSpPr>
            <p:nvPr/>
          </p:nvCxnSpPr>
          <p:spPr>
            <a:xfrm>
              <a:off x="1173527" y="3129613"/>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A5C4E7-FDBB-8EFE-EDD3-670203823FAF}"/>
                </a:ext>
              </a:extLst>
            </p:cNvPr>
            <p:cNvCxnSpPr>
              <a:cxnSpLocks/>
              <a:stCxn id="36" idx="3"/>
              <a:endCxn id="37" idx="1"/>
            </p:cNvCxnSpPr>
            <p:nvPr/>
          </p:nvCxnSpPr>
          <p:spPr>
            <a:xfrm>
              <a:off x="3516245" y="4032986"/>
              <a:ext cx="32370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26362F96-E779-D583-1336-62DDC1A90216}"/>
              </a:ext>
            </a:extLst>
          </p:cNvPr>
          <p:cNvSpPr txBox="1"/>
          <p:nvPr/>
        </p:nvSpPr>
        <p:spPr>
          <a:xfrm>
            <a:off x="668717" y="4493109"/>
            <a:ext cx="148630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LD decay</a:t>
            </a:r>
          </a:p>
        </p:txBody>
      </p:sp>
      <p:grpSp>
        <p:nvGrpSpPr>
          <p:cNvPr id="67" name="Group 66">
            <a:extLst>
              <a:ext uri="{FF2B5EF4-FFF2-40B4-BE49-F238E27FC236}">
                <a16:creationId xmlns:a16="http://schemas.microsoft.com/office/drawing/2014/main" id="{85B47303-4FAE-7DDB-3A0A-B565AAFFC3E6}"/>
              </a:ext>
            </a:extLst>
          </p:cNvPr>
          <p:cNvGrpSpPr/>
          <p:nvPr/>
        </p:nvGrpSpPr>
        <p:grpSpPr>
          <a:xfrm>
            <a:off x="628595" y="4007866"/>
            <a:ext cx="2874608" cy="2748186"/>
            <a:chOff x="628595" y="4119835"/>
            <a:chExt cx="2874608" cy="2748186"/>
          </a:xfrm>
        </p:grpSpPr>
        <p:cxnSp>
          <p:nvCxnSpPr>
            <p:cNvPr id="59" name="Straight Connector 58">
              <a:extLst>
                <a:ext uri="{FF2B5EF4-FFF2-40B4-BE49-F238E27FC236}">
                  <a16:creationId xmlns:a16="http://schemas.microsoft.com/office/drawing/2014/main" id="{8E2C1134-3EB8-BEE5-E05D-19C129C5E8DC}"/>
                </a:ext>
              </a:extLst>
            </p:cNvPr>
            <p:cNvCxnSpPr/>
            <p:nvPr/>
          </p:nvCxnSpPr>
          <p:spPr>
            <a:xfrm>
              <a:off x="1117543" y="5127089"/>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64CD85-B103-6E66-4798-FF7F1AF40719}"/>
                </a:ext>
              </a:extLst>
            </p:cNvPr>
            <p:cNvCxnSpPr>
              <a:cxnSpLocks/>
            </p:cNvCxnSpPr>
            <p:nvPr/>
          </p:nvCxnSpPr>
          <p:spPr>
            <a:xfrm rot="5400000">
              <a:off x="1784682" y="5812889"/>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Arc 60">
              <a:extLst>
                <a:ext uri="{FF2B5EF4-FFF2-40B4-BE49-F238E27FC236}">
                  <a16:creationId xmlns:a16="http://schemas.microsoft.com/office/drawing/2014/main" id="{9C3A0938-11DA-5BA4-C801-E745707DBEED}"/>
                </a:ext>
              </a:extLst>
            </p:cNvPr>
            <p:cNvSpPr/>
            <p:nvPr/>
          </p:nvSpPr>
          <p:spPr>
            <a:xfrm rot="10800000">
              <a:off x="1217203" y="4119835"/>
              <a:ext cx="2286000" cy="2286000"/>
            </a:xfrm>
            <a:prstGeom prst="arc">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0755F7E4-3E7D-5D47-5CA3-813D9FDA56F6}"/>
                </a:ext>
              </a:extLst>
            </p:cNvPr>
            <p:cNvSpPr txBox="1"/>
            <p:nvPr/>
          </p:nvSpPr>
          <p:spPr>
            <a:xfrm>
              <a:off x="628595" y="5579210"/>
              <a:ext cx="4796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LD</a:t>
              </a:r>
            </a:p>
          </p:txBody>
        </p:sp>
        <p:sp>
          <p:nvSpPr>
            <p:cNvPr id="66" name="TextBox 65">
              <a:extLst>
                <a:ext uri="{FF2B5EF4-FFF2-40B4-BE49-F238E27FC236}">
                  <a16:creationId xmlns:a16="http://schemas.microsoft.com/office/drawing/2014/main" id="{296ECE60-6EA9-3672-A361-6BD1C11E4EDC}"/>
                </a:ext>
              </a:extLst>
            </p:cNvPr>
            <p:cNvSpPr txBox="1"/>
            <p:nvPr/>
          </p:nvSpPr>
          <p:spPr>
            <a:xfrm>
              <a:off x="1291520" y="6498689"/>
              <a:ext cx="108234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Distance</a:t>
              </a:r>
            </a:p>
          </p:txBody>
        </p:sp>
      </p:grpSp>
    </p:spTree>
    <p:extLst>
      <p:ext uri="{BB962C8B-B14F-4D97-AF65-F5344CB8AC3E}">
        <p14:creationId xmlns:p14="http://schemas.microsoft.com/office/powerpoint/2010/main" val="3237116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F25B5-0CEB-239D-E987-05640C0262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A683E77-6340-017B-5CDC-50B74E0EEBAD}"/>
              </a:ext>
            </a:extLst>
          </p:cNvPr>
          <p:cNvSpPr txBox="1"/>
          <p:nvPr/>
        </p:nvSpPr>
        <p:spPr>
          <a:xfrm>
            <a:off x="223934" y="185986"/>
            <a:ext cx="264207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LD calculation</a:t>
            </a:r>
          </a:p>
        </p:txBody>
      </p:sp>
      <p:grpSp>
        <p:nvGrpSpPr>
          <p:cNvPr id="3" name="Group 2">
            <a:extLst>
              <a:ext uri="{FF2B5EF4-FFF2-40B4-BE49-F238E27FC236}">
                <a16:creationId xmlns:a16="http://schemas.microsoft.com/office/drawing/2014/main" id="{B392DE44-D497-FA8F-4142-DEF008EECEB0}"/>
              </a:ext>
            </a:extLst>
          </p:cNvPr>
          <p:cNvGrpSpPr/>
          <p:nvPr/>
        </p:nvGrpSpPr>
        <p:grpSpPr>
          <a:xfrm>
            <a:off x="1446362" y="1910752"/>
            <a:ext cx="9299275" cy="3416061"/>
            <a:chOff x="223934" y="933009"/>
            <a:chExt cx="9299275" cy="3416061"/>
          </a:xfrm>
        </p:grpSpPr>
        <p:sp>
          <p:nvSpPr>
            <p:cNvPr id="32" name="Rectangle: Rounded Corners 31">
              <a:extLst>
                <a:ext uri="{FF2B5EF4-FFF2-40B4-BE49-F238E27FC236}">
                  <a16:creationId xmlns:a16="http://schemas.microsoft.com/office/drawing/2014/main" id="{689B0FF8-F9D0-70E9-5E04-82A314AA41D4}"/>
                </a:ext>
              </a:extLst>
            </p:cNvPr>
            <p:cNvSpPr/>
            <p:nvPr/>
          </p:nvSpPr>
          <p:spPr>
            <a:xfrm>
              <a:off x="223934" y="933009"/>
              <a:ext cx="9299275" cy="3416061"/>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34702B-1676-825D-8F08-1E828EED8BAC}"/>
                    </a:ext>
                  </a:extLst>
                </p:cNvPr>
                <p:cNvSpPr txBox="1"/>
                <p:nvPr/>
              </p:nvSpPr>
              <p:spPr>
                <a:xfrm>
                  <a:off x="1091239" y="1173257"/>
                  <a:ext cx="21934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𝐴𝐵</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oMath>
                    </m:oMathPara>
                  </a14:m>
                  <a:endParaRPr lang="en-US" sz="2400" dirty="0"/>
                </a:p>
              </p:txBody>
            </p:sp>
          </mc:Choice>
          <mc:Fallback xmlns="">
            <p:sp>
              <p:nvSpPr>
                <p:cNvPr id="4" name="TextBox 3">
                  <a:extLst>
                    <a:ext uri="{FF2B5EF4-FFF2-40B4-BE49-F238E27FC236}">
                      <a16:creationId xmlns:a16="http://schemas.microsoft.com/office/drawing/2014/main" id="{3A34702B-1676-825D-8F08-1E828EED8BAC}"/>
                    </a:ext>
                  </a:extLst>
                </p:cNvPr>
                <p:cNvSpPr txBox="1">
                  <a:spLocks noRot="1" noChangeAspect="1" noMove="1" noResize="1" noEditPoints="1" noAdjustHandles="1" noChangeArrowheads="1" noChangeShapeType="1" noTextEdit="1"/>
                </p:cNvSpPr>
                <p:nvPr/>
              </p:nvSpPr>
              <p:spPr>
                <a:xfrm>
                  <a:off x="1091239" y="1173257"/>
                  <a:ext cx="2193486" cy="369332"/>
                </a:xfrm>
                <a:prstGeom prst="rect">
                  <a:avLst/>
                </a:prstGeom>
                <a:blipFill>
                  <a:blip r:embed="rId2"/>
                  <a:stretch>
                    <a:fillRect l="-3064" r="-83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AD0A113-07E3-0373-D348-FA224C26D1A5}"/>
                    </a:ext>
                  </a:extLst>
                </p:cNvPr>
                <p:cNvSpPr txBox="1"/>
                <p:nvPr/>
              </p:nvSpPr>
              <p:spPr>
                <a:xfrm>
                  <a:off x="1091239" y="2163518"/>
                  <a:ext cx="1482329" cy="753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𝐷</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𝑚𝑎𝑥</m:t>
                                </m:r>
                              </m:sub>
                            </m:sSub>
                          </m:den>
                        </m:f>
                      </m:oMath>
                    </m:oMathPara>
                  </a14:m>
                  <a:endParaRPr lang="en-US" sz="2400" dirty="0"/>
                </a:p>
              </p:txBody>
            </p:sp>
          </mc:Choice>
          <mc:Fallback xmlns="">
            <p:sp>
              <p:nvSpPr>
                <p:cNvPr id="5" name="TextBox 4">
                  <a:extLst>
                    <a:ext uri="{FF2B5EF4-FFF2-40B4-BE49-F238E27FC236}">
                      <a16:creationId xmlns:a16="http://schemas.microsoft.com/office/drawing/2014/main" id="{4AD0A113-07E3-0373-D348-FA224C26D1A5}"/>
                    </a:ext>
                  </a:extLst>
                </p:cNvPr>
                <p:cNvSpPr txBox="1">
                  <a:spLocks noRot="1" noChangeAspect="1" noMove="1" noResize="1" noEditPoints="1" noAdjustHandles="1" noChangeArrowheads="1" noChangeShapeType="1" noTextEdit="1"/>
                </p:cNvSpPr>
                <p:nvPr/>
              </p:nvSpPr>
              <p:spPr>
                <a:xfrm>
                  <a:off x="1091239" y="2163518"/>
                  <a:ext cx="1482329" cy="753861"/>
                </a:xfrm>
                <a:prstGeom prst="rect">
                  <a:avLst/>
                </a:prstGeom>
                <a:blipFill>
                  <a:blip r:embed="rId3"/>
                  <a:stretch>
                    <a:fillRect/>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1924778A-9F74-7E05-8F39-7BED517EF42F}"/>
                </a:ext>
              </a:extLst>
            </p:cNvPr>
            <p:cNvSpPr/>
            <p:nvPr/>
          </p:nvSpPr>
          <p:spPr>
            <a:xfrm>
              <a:off x="439592" y="1129323"/>
              <a:ext cx="457200" cy="4572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1</a:t>
              </a:r>
            </a:p>
          </p:txBody>
        </p:sp>
        <p:sp>
          <p:nvSpPr>
            <p:cNvPr id="9" name="Oval 8">
              <a:extLst>
                <a:ext uri="{FF2B5EF4-FFF2-40B4-BE49-F238E27FC236}">
                  <a16:creationId xmlns:a16="http://schemas.microsoft.com/office/drawing/2014/main" id="{2F70C633-A4FB-9AE2-A228-2680AD83A91C}"/>
                </a:ext>
              </a:extLst>
            </p:cNvPr>
            <p:cNvSpPr/>
            <p:nvPr/>
          </p:nvSpPr>
          <p:spPr>
            <a:xfrm>
              <a:off x="439592" y="2311848"/>
              <a:ext cx="457200" cy="4572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2</a:t>
              </a:r>
            </a:p>
          </p:txBody>
        </p:sp>
        <p:sp>
          <p:nvSpPr>
            <p:cNvPr id="21" name="Oval 20">
              <a:extLst>
                <a:ext uri="{FF2B5EF4-FFF2-40B4-BE49-F238E27FC236}">
                  <a16:creationId xmlns:a16="http://schemas.microsoft.com/office/drawing/2014/main" id="{B0D041F0-D586-953D-AC34-DB2B08E0B912}"/>
                </a:ext>
              </a:extLst>
            </p:cNvPr>
            <p:cNvSpPr/>
            <p:nvPr/>
          </p:nvSpPr>
          <p:spPr>
            <a:xfrm>
              <a:off x="439592" y="3553944"/>
              <a:ext cx="457200" cy="4572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3</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AFAB685-45C7-4F1D-3CB7-524CAA3BF597}"/>
                    </a:ext>
                  </a:extLst>
                </p:cNvPr>
                <p:cNvSpPr txBox="1"/>
                <p:nvPr/>
              </p:nvSpPr>
              <p:spPr>
                <a:xfrm>
                  <a:off x="3012650" y="1950895"/>
                  <a:ext cx="6338466" cy="1179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func>
                                    <m:funcPr>
                                      <m:ctrlPr>
                                        <a:rPr lang="en-US" sz="2400" b="0" i="1" smtClean="0">
                                          <a:latin typeface="Cambria Math" panose="02040503050406030204" pitchFamily="18" charset="0"/>
                                        </a:rPr>
                                      </m:ctrlPr>
                                    </m:funcPr>
                                    <m:fName>
                                      <m:r>
                                        <m:rPr>
                                          <m:sty m:val="p"/>
                                          <m:brk m:alnAt="7"/>
                                        </m:rPr>
                                        <a:rPr lang="en-US" sz="2400" b="0" i="0" smtClean="0">
                                          <a:latin typeface="Cambria Math" panose="02040503050406030204" pitchFamily="18" charset="0"/>
                                        </a:rPr>
                                        <m:t>m</m:t>
                                      </m:r>
                                      <m:r>
                                        <m:rPr>
                                          <m:sty m:val="p"/>
                                        </m:rPr>
                                        <a:rPr lang="en-US" sz="2400" b="0" i="0" smtClean="0">
                                          <a:latin typeface="Cambria Math" panose="02040503050406030204" pitchFamily="18" charset="0"/>
                                        </a:rPr>
                                        <m:t>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r>
                                            <m:rPr>
                                              <m:brk m:alnAt="7"/>
                                            </m:rP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e>
                                          </m:d>
                                          <m:d>
                                            <m:dPr>
                                              <m:ctrlPr>
                                                <a:rPr lang="en-US" sz="2400" b="0" i="1" smtClean="0">
                                                  <a:latin typeface="Cambria Math" panose="02040503050406030204" pitchFamily="18" charset="0"/>
                                                </a:rPr>
                                              </m:ctrlPr>
                                            </m:dP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e>
                                          </m:d>
                                        </m:e>
                                      </m:d>
                                    </m:e>
                                  </m:func>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𝑓</m:t>
                                  </m:r>
                                  <m:r>
                                    <a:rPr lang="en-US" sz="2400" b="0" i="1" smtClean="0">
                                      <a:latin typeface="Cambria Math" panose="02040503050406030204" pitchFamily="18" charset="0"/>
                                    </a:rPr>
                                    <m:t> </m:t>
                                  </m:r>
                                  <m:r>
                                    <a:rPr lang="en-US" sz="2400" b="0" i="1" smtClean="0">
                                      <a:latin typeface="Cambria Math" panose="02040503050406030204" pitchFamily="18" charset="0"/>
                                    </a:rPr>
                                    <m:t>𝐷</m:t>
                                  </m:r>
                                  <m:r>
                                    <a:rPr lang="en-US" sz="2400" b="0" i="1" smtClean="0">
                                      <a:latin typeface="Cambria Math" panose="02040503050406030204" pitchFamily="18" charset="0"/>
                                    </a:rPr>
                                    <m:t>&lt;0</m:t>
                                  </m:r>
                                </m:e>
                              </m:mr>
                              <m:m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min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e>
                                          </m:d>
                                        </m:e>
                                      </m:d>
                                    </m:e>
                                  </m:func>
                                  <m:r>
                                    <a:rPr lang="en-US" sz="2400" b="0" i="1" smtClean="0">
                                      <a:latin typeface="Cambria Math" panose="02040503050406030204" pitchFamily="18" charset="0"/>
                                    </a:rPr>
                                    <m:t>𝑖𝑓</m:t>
                                  </m:r>
                                  <m:r>
                                    <a:rPr lang="en-US" sz="2400" b="0" i="1" smtClean="0">
                                      <a:latin typeface="Cambria Math" panose="02040503050406030204" pitchFamily="18" charset="0"/>
                                    </a:rPr>
                                    <m:t> </m:t>
                                  </m:r>
                                  <m:r>
                                    <a:rPr lang="en-US" sz="2400" b="0" i="1" smtClean="0">
                                      <a:latin typeface="Cambria Math" panose="02040503050406030204" pitchFamily="18" charset="0"/>
                                    </a:rPr>
                                    <m:t>𝐷</m:t>
                                  </m:r>
                                  <m:r>
                                    <a:rPr lang="en-US" sz="2400" b="0" i="1" smtClean="0">
                                      <a:latin typeface="Cambria Math" panose="02040503050406030204" pitchFamily="18" charset="0"/>
                                    </a:rPr>
                                    <m:t>&gt;0</m:t>
                                  </m:r>
                                </m:e>
                              </m:mr>
                            </m:m>
                          </m:e>
                        </m:d>
                      </m:oMath>
                    </m:oMathPara>
                  </a14:m>
                  <a:endParaRPr lang="en-US" sz="2400" dirty="0"/>
                </a:p>
              </p:txBody>
            </p:sp>
          </mc:Choice>
          <mc:Fallback xmlns="">
            <p:sp>
              <p:nvSpPr>
                <p:cNvPr id="23" name="TextBox 22">
                  <a:extLst>
                    <a:ext uri="{FF2B5EF4-FFF2-40B4-BE49-F238E27FC236}">
                      <a16:creationId xmlns:a16="http://schemas.microsoft.com/office/drawing/2014/main" id="{3AFAB685-45C7-4F1D-3CB7-524CAA3BF597}"/>
                    </a:ext>
                  </a:extLst>
                </p:cNvPr>
                <p:cNvSpPr txBox="1">
                  <a:spLocks noRot="1" noChangeAspect="1" noMove="1" noResize="1" noEditPoints="1" noAdjustHandles="1" noChangeArrowheads="1" noChangeShapeType="1" noTextEdit="1"/>
                </p:cNvSpPr>
                <p:nvPr/>
              </p:nvSpPr>
              <p:spPr>
                <a:xfrm>
                  <a:off x="3012650" y="1950895"/>
                  <a:ext cx="6338466" cy="11791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C89F2F2-0E48-53C3-14AB-14057B41C3F7}"/>
                    </a:ext>
                  </a:extLst>
                </p:cNvPr>
                <p:cNvSpPr txBox="1"/>
                <p:nvPr/>
              </p:nvSpPr>
              <p:spPr>
                <a:xfrm>
                  <a:off x="1030854" y="3379088"/>
                  <a:ext cx="367030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2</m:t>
                                </m:r>
                              </m:sup>
                            </m:s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m:t>
                            </m:r>
                          </m:den>
                        </m:f>
                      </m:oMath>
                    </m:oMathPara>
                  </a14:m>
                  <a:endParaRPr lang="en-US" sz="2400" dirty="0"/>
                </a:p>
              </p:txBody>
            </p:sp>
          </mc:Choice>
          <mc:Fallback xmlns="">
            <p:sp>
              <p:nvSpPr>
                <p:cNvPr id="25" name="TextBox 24">
                  <a:extLst>
                    <a:ext uri="{FF2B5EF4-FFF2-40B4-BE49-F238E27FC236}">
                      <a16:creationId xmlns:a16="http://schemas.microsoft.com/office/drawing/2014/main" id="{DC89F2F2-0E48-53C3-14AB-14057B41C3F7}"/>
                    </a:ext>
                  </a:extLst>
                </p:cNvPr>
                <p:cNvSpPr txBox="1">
                  <a:spLocks noRot="1" noChangeAspect="1" noMove="1" noResize="1" noEditPoints="1" noAdjustHandles="1" noChangeArrowheads="1" noChangeShapeType="1" noTextEdit="1"/>
                </p:cNvSpPr>
                <p:nvPr/>
              </p:nvSpPr>
              <p:spPr>
                <a:xfrm>
                  <a:off x="1030854" y="3379088"/>
                  <a:ext cx="3670300" cy="806631"/>
                </a:xfrm>
                <a:prstGeom prst="rect">
                  <a:avLst/>
                </a:prstGeom>
                <a:blipFill>
                  <a:blip r:embed="rId5"/>
                  <a:stretch>
                    <a:fillRect/>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A63CB3E3-C6FC-F611-2F31-21EAF546D626}"/>
              </a:ext>
            </a:extLst>
          </p:cNvPr>
          <p:cNvSpPr txBox="1"/>
          <p:nvPr/>
        </p:nvSpPr>
        <p:spPr>
          <a:xfrm>
            <a:off x="613086" y="1151539"/>
            <a:ext cx="496161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Several methods for calculating LD</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26293C-A65B-D385-03CB-3C6404A80E54}"/>
                  </a:ext>
                </a:extLst>
              </p:cNvPr>
              <p:cNvSpPr txBox="1"/>
              <p:nvPr/>
            </p:nvSpPr>
            <p:spPr>
              <a:xfrm>
                <a:off x="2901890" y="5534595"/>
                <a:ext cx="17566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−1≤</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7" name="TextBox 6">
                <a:extLst>
                  <a:ext uri="{FF2B5EF4-FFF2-40B4-BE49-F238E27FC236}">
                    <a16:creationId xmlns:a16="http://schemas.microsoft.com/office/drawing/2014/main" id="{F826293C-A65B-D385-03CB-3C6404A80E54}"/>
                  </a:ext>
                </a:extLst>
              </p:cNvPr>
              <p:cNvSpPr txBox="1">
                <a:spLocks noRot="1" noChangeAspect="1" noMove="1" noResize="1" noEditPoints="1" noAdjustHandles="1" noChangeArrowheads="1" noChangeShapeType="1" noTextEdit="1"/>
              </p:cNvSpPr>
              <p:nvPr/>
            </p:nvSpPr>
            <p:spPr>
              <a:xfrm>
                <a:off x="2901890" y="5534595"/>
                <a:ext cx="1756698" cy="369332"/>
              </a:xfrm>
              <a:prstGeom prst="rect">
                <a:avLst/>
              </a:prstGeom>
              <a:blipFill>
                <a:blip r:embed="rId6"/>
                <a:stretch>
                  <a:fillRect l="-347" r="-4167"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EA2E0E4-C60F-63CB-46C5-BE27C14D5F38}"/>
                  </a:ext>
                </a:extLst>
              </p:cNvPr>
              <p:cNvSpPr txBox="1"/>
              <p:nvPr/>
            </p:nvSpPr>
            <p:spPr>
              <a:xfrm>
                <a:off x="5037835" y="5534594"/>
                <a:ext cx="15158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0≤</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𝑟</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10" name="TextBox 9">
                <a:extLst>
                  <a:ext uri="{FF2B5EF4-FFF2-40B4-BE49-F238E27FC236}">
                    <a16:creationId xmlns:a16="http://schemas.microsoft.com/office/drawing/2014/main" id="{4EA2E0E4-C60F-63CB-46C5-BE27C14D5F38}"/>
                  </a:ext>
                </a:extLst>
              </p:cNvPr>
              <p:cNvSpPr txBox="1">
                <a:spLocks noRot="1" noChangeAspect="1" noMove="1" noResize="1" noEditPoints="1" noAdjustHandles="1" noChangeArrowheads="1" noChangeShapeType="1" noTextEdit="1"/>
              </p:cNvSpPr>
              <p:nvPr/>
            </p:nvSpPr>
            <p:spPr>
              <a:xfrm>
                <a:off x="5037835" y="5534594"/>
                <a:ext cx="1515800" cy="369332"/>
              </a:xfrm>
              <a:prstGeom prst="rect">
                <a:avLst/>
              </a:prstGeom>
              <a:blipFill>
                <a:blip r:embed="rId7"/>
                <a:stretch>
                  <a:fillRect l="-4016" r="-4418" b="-11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C3767A2-46D5-6908-7769-30371057433D}"/>
              </a:ext>
            </a:extLst>
          </p:cNvPr>
          <p:cNvSpPr txBox="1"/>
          <p:nvPr/>
        </p:nvSpPr>
        <p:spPr>
          <a:xfrm>
            <a:off x="1814682" y="5488428"/>
            <a:ext cx="92044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Note:</a:t>
            </a:r>
          </a:p>
        </p:txBody>
      </p:sp>
    </p:spTree>
    <p:extLst>
      <p:ext uri="{BB962C8B-B14F-4D97-AF65-F5344CB8AC3E}">
        <p14:creationId xmlns:p14="http://schemas.microsoft.com/office/powerpoint/2010/main" val="2123373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1E84E-DA6D-B438-6476-D1F4407604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8F8CBF-ED25-3703-85F5-B4C4B4C7043C}"/>
              </a:ext>
            </a:extLst>
          </p:cNvPr>
          <p:cNvSpPr txBox="1"/>
          <p:nvPr/>
        </p:nvSpPr>
        <p:spPr>
          <a:xfrm>
            <a:off x="223934" y="185986"/>
            <a:ext cx="264207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LD calculation</a:t>
            </a:r>
          </a:p>
        </p:txBody>
      </p:sp>
      <p:graphicFrame>
        <p:nvGraphicFramePr>
          <p:cNvPr id="26" name="Table 25">
            <a:extLst>
              <a:ext uri="{FF2B5EF4-FFF2-40B4-BE49-F238E27FC236}">
                <a16:creationId xmlns:a16="http://schemas.microsoft.com/office/drawing/2014/main" id="{FD4F9EDC-610A-9420-99F6-189A008C27EC}"/>
              </a:ext>
            </a:extLst>
          </p:cNvPr>
          <p:cNvGraphicFramePr>
            <a:graphicFrameLocks noGrp="1"/>
          </p:cNvGraphicFramePr>
          <p:nvPr>
            <p:extLst>
              <p:ext uri="{D42A27DB-BD31-4B8C-83A1-F6EECF244321}">
                <p14:modId xmlns:p14="http://schemas.microsoft.com/office/powerpoint/2010/main" val="2742811190"/>
              </p:ext>
            </p:extLst>
          </p:nvPr>
        </p:nvGraphicFramePr>
        <p:xfrm>
          <a:off x="754457" y="1112561"/>
          <a:ext cx="2743200" cy="1371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516035252"/>
                    </a:ext>
                  </a:extLst>
                </a:gridCol>
                <a:gridCol w="914400">
                  <a:extLst>
                    <a:ext uri="{9D8B030D-6E8A-4147-A177-3AD203B41FA5}">
                      <a16:colId xmlns:a16="http://schemas.microsoft.com/office/drawing/2014/main" val="2580053053"/>
                    </a:ext>
                  </a:extLst>
                </a:gridCol>
                <a:gridCol w="914400">
                  <a:extLst>
                    <a:ext uri="{9D8B030D-6E8A-4147-A177-3AD203B41FA5}">
                      <a16:colId xmlns:a16="http://schemas.microsoft.com/office/drawing/2014/main" val="2366255255"/>
                    </a:ext>
                  </a:extLst>
                </a:gridCol>
              </a:tblGrid>
              <a:tr h="457200">
                <a:tc>
                  <a:txBody>
                    <a:bodyPr/>
                    <a:lstStyle/>
                    <a:p>
                      <a:pPr algn="ctr"/>
                      <a:endParaRPr lang="en-US" sz="2400" b="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5269816"/>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13319"/>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871265"/>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0039DEF-A5B5-C7E8-F21C-1125C43A0E7A}"/>
                  </a:ext>
                </a:extLst>
              </p:cNvPr>
              <p:cNvSpPr txBox="1"/>
              <p:nvPr/>
            </p:nvSpPr>
            <p:spPr>
              <a:xfrm>
                <a:off x="754457" y="2887516"/>
                <a:ext cx="2274854"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65</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=0.65</m:t>
                      </m:r>
                    </m:oMath>
                  </m:oMathPara>
                </a14:m>
                <a:endParaRPr lang="en-US" sz="2400" dirty="0"/>
              </a:p>
            </p:txBody>
          </p:sp>
        </mc:Choice>
        <mc:Fallback xmlns="">
          <p:sp>
            <p:nvSpPr>
              <p:cNvPr id="28" name="TextBox 27">
                <a:extLst>
                  <a:ext uri="{FF2B5EF4-FFF2-40B4-BE49-F238E27FC236}">
                    <a16:creationId xmlns:a16="http://schemas.microsoft.com/office/drawing/2014/main" id="{10039DEF-A5B5-C7E8-F21C-1125C43A0E7A}"/>
                  </a:ext>
                </a:extLst>
              </p:cNvPr>
              <p:cNvSpPr txBox="1">
                <a:spLocks noRot="1" noChangeAspect="1" noMove="1" noResize="1" noEditPoints="1" noAdjustHandles="1" noChangeArrowheads="1" noChangeShapeType="1" noTextEdit="1"/>
              </p:cNvSpPr>
              <p:nvPr/>
            </p:nvSpPr>
            <p:spPr>
              <a:xfrm>
                <a:off x="754457" y="2887516"/>
                <a:ext cx="2274854" cy="7013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FC79682-E830-5E8D-5270-B3E0953D0355}"/>
                  </a:ext>
                </a:extLst>
              </p:cNvPr>
              <p:cNvSpPr txBox="1"/>
              <p:nvPr/>
            </p:nvSpPr>
            <p:spPr>
              <a:xfrm>
                <a:off x="754457" y="3922967"/>
                <a:ext cx="228415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=0.60</m:t>
                      </m:r>
                    </m:oMath>
                  </m:oMathPara>
                </a14:m>
                <a:endParaRPr lang="en-US" sz="2400" dirty="0"/>
              </a:p>
            </p:txBody>
          </p:sp>
        </mc:Choice>
        <mc:Fallback xmlns="">
          <p:sp>
            <p:nvSpPr>
              <p:cNvPr id="29" name="TextBox 28">
                <a:extLst>
                  <a:ext uri="{FF2B5EF4-FFF2-40B4-BE49-F238E27FC236}">
                    <a16:creationId xmlns:a16="http://schemas.microsoft.com/office/drawing/2014/main" id="{4FC79682-E830-5E8D-5270-B3E0953D0355}"/>
                  </a:ext>
                </a:extLst>
              </p:cNvPr>
              <p:cNvSpPr txBox="1">
                <a:spLocks noRot="1" noChangeAspect="1" noMove="1" noResize="1" noEditPoints="1" noAdjustHandles="1" noChangeArrowheads="1" noChangeShapeType="1" noTextEdit="1"/>
              </p:cNvSpPr>
              <p:nvPr/>
            </p:nvSpPr>
            <p:spPr>
              <a:xfrm>
                <a:off x="754457" y="3922967"/>
                <a:ext cx="2284151" cy="6938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646764C-02C5-2828-CA88-B524FED3B7DC}"/>
                  </a:ext>
                </a:extLst>
              </p:cNvPr>
              <p:cNvSpPr txBox="1"/>
              <p:nvPr/>
            </p:nvSpPr>
            <p:spPr>
              <a:xfrm>
                <a:off x="754457" y="4950916"/>
                <a:ext cx="2430987"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𝐴𝐵</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50</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=0.50</m:t>
                      </m:r>
                    </m:oMath>
                  </m:oMathPara>
                </a14:m>
                <a:endParaRPr lang="en-US" sz="2400" dirty="0"/>
              </a:p>
            </p:txBody>
          </p:sp>
        </mc:Choice>
        <mc:Fallback xmlns="">
          <p:sp>
            <p:nvSpPr>
              <p:cNvPr id="31" name="TextBox 30">
                <a:extLst>
                  <a:ext uri="{FF2B5EF4-FFF2-40B4-BE49-F238E27FC236}">
                    <a16:creationId xmlns:a16="http://schemas.microsoft.com/office/drawing/2014/main" id="{F646764C-02C5-2828-CA88-B524FED3B7DC}"/>
                  </a:ext>
                </a:extLst>
              </p:cNvPr>
              <p:cNvSpPr txBox="1">
                <a:spLocks noRot="1" noChangeAspect="1" noMove="1" noResize="1" noEditPoints="1" noAdjustHandles="1" noChangeArrowheads="1" noChangeShapeType="1" noTextEdit="1"/>
              </p:cNvSpPr>
              <p:nvPr/>
            </p:nvSpPr>
            <p:spPr>
              <a:xfrm>
                <a:off x="754457" y="4950916"/>
                <a:ext cx="2430987" cy="7013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BE9E5A7-6B15-049E-E863-01CF9590C87E}"/>
                  </a:ext>
                </a:extLst>
              </p:cNvPr>
              <p:cNvSpPr txBox="1"/>
              <p:nvPr/>
            </p:nvSpPr>
            <p:spPr>
              <a:xfrm>
                <a:off x="4479443" y="2762972"/>
                <a:ext cx="504125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0.65</m:t>
                              </m:r>
                              <m:r>
                                <a:rPr lang="en-US" sz="2000" b="0" i="1" smtClean="0">
                                  <a:latin typeface="Cambria Math" panose="02040503050406030204" pitchFamily="18" charset="0"/>
                                  <a:ea typeface="Cambria Math" panose="02040503050406030204" pitchFamily="18" charset="0"/>
                                </a:rPr>
                                <m:t>×0.40, 0.60×0.35</m:t>
                              </m:r>
                            </m:e>
                          </m:d>
                        </m:e>
                      </m:func>
                      <m:r>
                        <a:rPr lang="en-US" sz="2000" b="0" i="1" smtClean="0">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0.21</m:t>
                      </m:r>
                    </m:oMath>
                  </m:oMathPara>
                </a14:m>
                <a:endParaRPr lang="en-US" sz="2000" dirty="0"/>
              </a:p>
            </p:txBody>
          </p:sp>
        </mc:Choice>
        <mc:Fallback xmlns="">
          <p:sp>
            <p:nvSpPr>
              <p:cNvPr id="42" name="TextBox 41">
                <a:extLst>
                  <a:ext uri="{FF2B5EF4-FFF2-40B4-BE49-F238E27FC236}">
                    <a16:creationId xmlns:a16="http://schemas.microsoft.com/office/drawing/2014/main" id="{0BE9E5A7-6B15-049E-E863-01CF9590C87E}"/>
                  </a:ext>
                </a:extLst>
              </p:cNvPr>
              <p:cNvSpPr txBox="1">
                <a:spLocks noRot="1" noChangeAspect="1" noMove="1" noResize="1" noEditPoints="1" noAdjustHandles="1" noChangeArrowheads="1" noChangeShapeType="1" noTextEdit="1"/>
              </p:cNvSpPr>
              <p:nvPr/>
            </p:nvSpPr>
            <p:spPr>
              <a:xfrm>
                <a:off x="4479443" y="2762972"/>
                <a:ext cx="5041252" cy="307777"/>
              </a:xfrm>
              <a:prstGeom prst="rect">
                <a:avLst/>
              </a:prstGeom>
              <a:blipFill>
                <a:blip r:embed="rId5"/>
                <a:stretch>
                  <a:fillRect l="-726" r="-605"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E4C98F2-6A77-EA49-402C-EF8B74046268}"/>
                  </a:ext>
                </a:extLst>
              </p:cNvPr>
              <p:cNvSpPr txBox="1"/>
              <p:nvPr/>
            </p:nvSpPr>
            <p:spPr>
              <a:xfrm>
                <a:off x="4479443" y="927895"/>
                <a:ext cx="502451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𝐴𝐵</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r>
                        <a:rPr lang="en-US" sz="2000" i="1">
                          <a:latin typeface="Cambria Math" panose="02040503050406030204" pitchFamily="18" charset="0"/>
                        </a:rPr>
                        <m:t>=0.50−0.65×0.60=</m:t>
                      </m:r>
                      <m:r>
                        <a:rPr lang="en-US" sz="2000" i="1">
                          <a:solidFill>
                            <a:srgbClr val="C00000"/>
                          </a:solidFill>
                          <a:latin typeface="Cambria Math" panose="02040503050406030204" pitchFamily="18" charset="0"/>
                        </a:rPr>
                        <m:t>0.</m:t>
                      </m:r>
                      <m:r>
                        <a:rPr lang="en-US" sz="2000" i="1">
                          <a:solidFill>
                            <a:srgbClr val="C00000"/>
                          </a:solidFill>
                          <a:latin typeface="Cambria Math" panose="02040503050406030204" pitchFamily="18" charset="0"/>
                          <a:ea typeface="Cambria Math" panose="02040503050406030204" pitchFamily="18" charset="0"/>
                        </a:rPr>
                        <m:t>11</m:t>
                      </m:r>
                    </m:oMath>
                  </m:oMathPara>
                </a14:m>
                <a:endParaRPr lang="en-US" sz="2000" dirty="0"/>
              </a:p>
            </p:txBody>
          </p:sp>
        </mc:Choice>
        <mc:Fallback xmlns="">
          <p:sp>
            <p:nvSpPr>
              <p:cNvPr id="3" name="TextBox 2">
                <a:extLst>
                  <a:ext uri="{FF2B5EF4-FFF2-40B4-BE49-F238E27FC236}">
                    <a16:creationId xmlns:a16="http://schemas.microsoft.com/office/drawing/2014/main" id="{6E4C98F2-6A77-EA49-402C-EF8B74046268}"/>
                  </a:ext>
                </a:extLst>
              </p:cNvPr>
              <p:cNvSpPr txBox="1">
                <a:spLocks noRot="1" noChangeAspect="1" noMove="1" noResize="1" noEditPoints="1" noAdjustHandles="1" noChangeArrowheads="1" noChangeShapeType="1" noTextEdit="1"/>
              </p:cNvSpPr>
              <p:nvPr/>
            </p:nvSpPr>
            <p:spPr>
              <a:xfrm>
                <a:off x="4479443" y="927895"/>
                <a:ext cx="5024517" cy="307777"/>
              </a:xfrm>
              <a:prstGeom prst="rect">
                <a:avLst/>
              </a:prstGeom>
              <a:blipFill>
                <a:blip r:embed="rId6"/>
                <a:stretch>
                  <a:fillRect l="-728" r="-728"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1D02D9-6B38-639D-81E7-82AC798CBB23}"/>
                  </a:ext>
                </a:extLst>
              </p:cNvPr>
              <p:cNvSpPr txBox="1"/>
              <p:nvPr/>
            </p:nvSpPr>
            <p:spPr>
              <a:xfrm>
                <a:off x="4479443" y="3535028"/>
                <a:ext cx="2868349"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𝐷</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𝑚𝑎𝑥</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0.11</m:t>
                          </m:r>
                        </m:num>
                        <m:den>
                          <m:r>
                            <a:rPr lang="en-US" sz="2000" i="1">
                              <a:latin typeface="Cambria Math" panose="02040503050406030204" pitchFamily="18" charset="0"/>
                            </a:rPr>
                            <m:t>0.21</m:t>
                          </m:r>
                        </m:den>
                      </m:f>
                      <m:r>
                        <a:rPr lang="en-US" sz="2000" i="1">
                          <a:latin typeface="Cambria Math" panose="02040503050406030204" pitchFamily="18" charset="0"/>
                        </a:rPr>
                        <m:t>=</m:t>
                      </m:r>
                      <m:r>
                        <a:rPr lang="en-US" sz="2000" i="1" smtClean="0">
                          <a:solidFill>
                            <a:srgbClr val="C00000"/>
                          </a:solidFill>
                          <a:latin typeface="Cambria Math" panose="02040503050406030204" pitchFamily="18" charset="0"/>
                        </a:rPr>
                        <m:t>0.52</m:t>
                      </m:r>
                    </m:oMath>
                  </m:oMathPara>
                </a14:m>
                <a:endParaRPr lang="en-US" sz="2000" dirty="0"/>
              </a:p>
            </p:txBody>
          </p:sp>
        </mc:Choice>
        <mc:Fallback xmlns="">
          <p:sp>
            <p:nvSpPr>
              <p:cNvPr id="6" name="TextBox 5">
                <a:extLst>
                  <a:ext uri="{FF2B5EF4-FFF2-40B4-BE49-F238E27FC236}">
                    <a16:creationId xmlns:a16="http://schemas.microsoft.com/office/drawing/2014/main" id="{B91D02D9-6B38-639D-81E7-82AC798CBB23}"/>
                  </a:ext>
                </a:extLst>
              </p:cNvPr>
              <p:cNvSpPr txBox="1">
                <a:spLocks noRot="1" noChangeAspect="1" noMove="1" noResize="1" noEditPoints="1" noAdjustHandles="1" noChangeArrowheads="1" noChangeShapeType="1" noTextEdit="1"/>
              </p:cNvSpPr>
              <p:nvPr/>
            </p:nvSpPr>
            <p:spPr>
              <a:xfrm>
                <a:off x="4479443" y="3535028"/>
                <a:ext cx="2868349" cy="630109"/>
              </a:xfrm>
              <a:prstGeom prst="rect">
                <a:avLst/>
              </a:prstGeom>
              <a:blipFill>
                <a:blip r:embed="rId7"/>
                <a:stretch>
                  <a:fillRect b="-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BF75DED-3C28-ED7E-17DA-5A91A398002B}"/>
                  </a:ext>
                </a:extLst>
              </p:cNvPr>
              <p:cNvSpPr txBox="1"/>
              <p:nvPr/>
            </p:nvSpPr>
            <p:spPr>
              <a:xfrm>
                <a:off x="4479443" y="1646153"/>
                <a:ext cx="5285293" cy="982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𝐷</m:t>
                          </m:r>
                        </m:e>
                        <m:sub>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func>
                                  <m:funcPr>
                                    <m:ctrlPr>
                                      <a:rPr lang="en-US" sz="2000" b="0" i="1" smtClean="0">
                                        <a:latin typeface="Cambria Math" panose="02040503050406030204" pitchFamily="18" charset="0"/>
                                      </a:rPr>
                                    </m:ctrlPr>
                                  </m:funcPr>
                                  <m:fName>
                                    <m:r>
                                      <m:rPr>
                                        <m:sty m:val="p"/>
                                        <m:brk m:alnAt="7"/>
                                      </m:rPr>
                                      <a:rPr lang="en-US" sz="2000" b="0" i="0" smtClean="0">
                                        <a:latin typeface="Cambria Math" panose="02040503050406030204" pitchFamily="18" charset="0"/>
                                      </a:rPr>
                                      <m:t>m</m:t>
                                    </m:r>
                                    <m:r>
                                      <m:rPr>
                                        <m:sty m:val="p"/>
                                      </m:rPr>
                                      <a:rPr lang="en-US" sz="2000" b="0" i="0" smtClean="0">
                                        <a:latin typeface="Cambria Math" panose="02040503050406030204" pitchFamily="18" charset="0"/>
                                      </a:rPr>
                                      <m:t>in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r>
                                          <m:rPr>
                                            <m:brk m:alnAt="7"/>
                                          </m:rP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e>
                                        </m:d>
                                        <m:d>
                                          <m:dPr>
                                            <m:ctrlPr>
                                              <a:rPr lang="en-US" sz="2000" b="0" i="1" smtClean="0">
                                                <a:latin typeface="Cambria Math" panose="02040503050406030204" pitchFamily="18" charset="0"/>
                                              </a:rPr>
                                            </m:ctrlPr>
                                          </m:dP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e>
                                        </m:d>
                                      </m:e>
                                    </m:d>
                                  </m:e>
                                </m:func>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𝑓</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&lt;0</m:t>
                                </m:r>
                              </m:e>
                            </m:mr>
                            <m:mr>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e>
                                        </m:d>
                                      </m:e>
                                    </m:d>
                                  </m:e>
                                </m:func>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𝐷</m:t>
                                </m:r>
                                <m:r>
                                  <a:rPr lang="en-US" sz="2000" b="0" i="1" smtClean="0">
                                    <a:latin typeface="Cambria Math" panose="02040503050406030204" pitchFamily="18" charset="0"/>
                                  </a:rPr>
                                  <m:t>&gt;0</m:t>
                                </m:r>
                              </m:e>
                            </m:mr>
                          </m:m>
                        </m:e>
                      </m:d>
                    </m:oMath>
                  </m:oMathPara>
                </a14:m>
                <a:endParaRPr lang="en-US" sz="2000" dirty="0"/>
              </a:p>
            </p:txBody>
          </p:sp>
        </mc:Choice>
        <mc:Fallback xmlns="">
          <p:sp>
            <p:nvSpPr>
              <p:cNvPr id="7" name="TextBox 6">
                <a:extLst>
                  <a:ext uri="{FF2B5EF4-FFF2-40B4-BE49-F238E27FC236}">
                    <a16:creationId xmlns:a16="http://schemas.microsoft.com/office/drawing/2014/main" id="{CBF75DED-3C28-ED7E-17DA-5A91A398002B}"/>
                  </a:ext>
                </a:extLst>
              </p:cNvPr>
              <p:cNvSpPr txBox="1">
                <a:spLocks noRot="1" noChangeAspect="1" noMove="1" noResize="1" noEditPoints="1" noAdjustHandles="1" noChangeArrowheads="1" noChangeShapeType="1" noTextEdit="1"/>
              </p:cNvSpPr>
              <p:nvPr/>
            </p:nvSpPr>
            <p:spPr>
              <a:xfrm>
                <a:off x="4479443" y="1646153"/>
                <a:ext cx="5285293" cy="9825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F5BEA74-BD2F-CA65-9FD4-4F15963E9023}"/>
                  </a:ext>
                </a:extLst>
              </p:cNvPr>
              <p:cNvSpPr txBox="1"/>
              <p:nvPr/>
            </p:nvSpPr>
            <p:spPr>
              <a:xfrm>
                <a:off x="4479443" y="4629417"/>
                <a:ext cx="7023013"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𝑟</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𝐷</m:t>
                              </m:r>
                            </m:e>
                            <m:sup>
                              <m:r>
                                <a:rPr lang="en-US" sz="2000" b="0" i="1" smtClean="0">
                                  <a:latin typeface="Cambria Math" panose="02040503050406030204" pitchFamily="18" charset="0"/>
                                </a:rPr>
                                <m:t>2</m:t>
                              </m:r>
                            </m:sup>
                          </m:sSup>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𝐵</m:t>
                              </m:r>
                            </m:sub>
                          </m:sSub>
                          <m:r>
                            <a:rPr lang="en-US" sz="2000" b="0" i="1" smtClean="0">
                              <a:latin typeface="Cambria Math" panose="02040503050406030204" pitchFamily="18" charset="0"/>
                            </a:rPr>
                            <m:t>)</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0.11</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0.65</m:t>
                          </m:r>
                          <m:r>
                            <a:rPr lang="en-US" sz="2000" b="0" i="1" smtClean="0">
                              <a:latin typeface="Cambria Math" panose="02040503050406030204" pitchFamily="18" charset="0"/>
                              <a:ea typeface="Cambria Math" panose="02040503050406030204" pitchFamily="18" charset="0"/>
                            </a:rPr>
                            <m:t>×0.35×0.60×0.40</m:t>
                          </m:r>
                        </m:den>
                      </m:f>
                      <m:r>
                        <a:rPr lang="en-US" sz="2000" b="0" i="1" smtClean="0">
                          <a:latin typeface="Cambria Math" panose="02040503050406030204" pitchFamily="18" charset="0"/>
                        </a:rPr>
                        <m:t>=</m:t>
                      </m:r>
                      <m:r>
                        <a:rPr lang="en-US" sz="2000" b="0" i="1" smtClean="0">
                          <a:solidFill>
                            <a:srgbClr val="C00000"/>
                          </a:solidFill>
                          <a:latin typeface="Cambria Math" panose="02040503050406030204" pitchFamily="18" charset="0"/>
                        </a:rPr>
                        <m:t>0.22</m:t>
                      </m:r>
                    </m:oMath>
                  </m:oMathPara>
                </a14:m>
                <a:endParaRPr lang="en-US" sz="2000" dirty="0"/>
              </a:p>
            </p:txBody>
          </p:sp>
        </mc:Choice>
        <mc:Fallback xmlns="">
          <p:sp>
            <p:nvSpPr>
              <p:cNvPr id="11" name="TextBox 10">
                <a:extLst>
                  <a:ext uri="{FF2B5EF4-FFF2-40B4-BE49-F238E27FC236}">
                    <a16:creationId xmlns:a16="http://schemas.microsoft.com/office/drawing/2014/main" id="{5F5BEA74-BD2F-CA65-9FD4-4F15963E9023}"/>
                  </a:ext>
                </a:extLst>
              </p:cNvPr>
              <p:cNvSpPr txBox="1">
                <a:spLocks noRot="1" noChangeAspect="1" noMove="1" noResize="1" noEditPoints="1" noAdjustHandles="1" noChangeArrowheads="1" noChangeShapeType="1" noTextEdit="1"/>
              </p:cNvSpPr>
              <p:nvPr/>
            </p:nvSpPr>
            <p:spPr>
              <a:xfrm>
                <a:off x="4479443" y="4629417"/>
                <a:ext cx="7023013" cy="67217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385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885530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Motivation for understanding genetic relationships</a:t>
            </a:r>
          </a:p>
        </p:txBody>
      </p:sp>
      <p:sp>
        <p:nvSpPr>
          <p:cNvPr id="3" name="TextBox 2">
            <a:extLst>
              <a:ext uri="{FF2B5EF4-FFF2-40B4-BE49-F238E27FC236}">
                <a16:creationId xmlns:a16="http://schemas.microsoft.com/office/drawing/2014/main" id="{AE513782-573B-36F3-0A24-EEDDAA0BB0EB}"/>
              </a:ext>
            </a:extLst>
          </p:cNvPr>
          <p:cNvSpPr txBox="1"/>
          <p:nvPr/>
        </p:nvSpPr>
        <p:spPr>
          <a:xfrm>
            <a:off x="410817" y="1101023"/>
            <a:ext cx="11370365" cy="46519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Characterization of evolutionary history, selection, domestication, adaptation.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Population demographic inference, population admixture, bottleneck.</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Mapping QTLs and genes.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Estimating variance components (h</a:t>
            </a:r>
            <a:r>
              <a:rPr lang="en-US" sz="2000" baseline="30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V</a:t>
            </a:r>
            <a:r>
              <a:rPr lang="en-US" sz="2000" baseline="-25000" dirty="0">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 V</a:t>
            </a:r>
            <a:r>
              <a:rPr lang="en-US" sz="2000" baseline="-25000" dirty="0">
                <a:latin typeface="Arial" panose="020B0604020202020204" pitchFamily="34" charset="0"/>
                <a:cs typeface="Arial" panose="020B0604020202020204" pitchFamily="34" charset="0"/>
              </a:rPr>
              <a:t>gxe</a:t>
            </a:r>
            <a:r>
              <a:rPr lang="en-US" sz="2000" dirty="0">
                <a:latin typeface="Arial" panose="020B0604020202020204" pitchFamily="34" charset="0"/>
                <a:cs typeface="Arial" panose="020B0604020202020204" pitchFamily="34" charset="0"/>
              </a:rPr>
              <a:t>, r</a:t>
            </a:r>
            <a:r>
              <a:rPr lang="en-US" sz="2000" baseline="-25000" dirty="0">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in complex traits.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Polygenic background correction/control.</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Genotype imputation and haplotype phasing.</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Pedigree reconstruction.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New method development.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Genetic diversity monitoring and management.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Optimal contribution selection.</a:t>
            </a:r>
          </a:p>
        </p:txBody>
      </p:sp>
    </p:spTree>
    <p:extLst>
      <p:ext uri="{BB962C8B-B14F-4D97-AF65-F5344CB8AC3E}">
        <p14:creationId xmlns:p14="http://schemas.microsoft.com/office/powerpoint/2010/main" val="252829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5399A-FCDA-60A1-A6CD-477788646E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94E71-E31D-DDA7-F553-B785B9329D7F}"/>
              </a:ext>
            </a:extLst>
          </p:cNvPr>
          <p:cNvSpPr txBox="1"/>
          <p:nvPr/>
        </p:nvSpPr>
        <p:spPr>
          <a:xfrm>
            <a:off x="223934" y="185986"/>
            <a:ext cx="264207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LD calculation</a:t>
            </a:r>
          </a:p>
        </p:txBody>
      </p:sp>
      <p:graphicFrame>
        <p:nvGraphicFramePr>
          <p:cNvPr id="26" name="Table 25">
            <a:extLst>
              <a:ext uri="{FF2B5EF4-FFF2-40B4-BE49-F238E27FC236}">
                <a16:creationId xmlns:a16="http://schemas.microsoft.com/office/drawing/2014/main" id="{4965210C-6532-458B-93D4-EF192C9EB8CC}"/>
              </a:ext>
            </a:extLst>
          </p:cNvPr>
          <p:cNvGraphicFramePr>
            <a:graphicFrameLocks noGrp="1"/>
          </p:cNvGraphicFramePr>
          <p:nvPr/>
        </p:nvGraphicFramePr>
        <p:xfrm>
          <a:off x="754457" y="1112561"/>
          <a:ext cx="2743200" cy="1371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516035252"/>
                    </a:ext>
                  </a:extLst>
                </a:gridCol>
                <a:gridCol w="914400">
                  <a:extLst>
                    <a:ext uri="{9D8B030D-6E8A-4147-A177-3AD203B41FA5}">
                      <a16:colId xmlns:a16="http://schemas.microsoft.com/office/drawing/2014/main" val="2580053053"/>
                    </a:ext>
                  </a:extLst>
                </a:gridCol>
                <a:gridCol w="914400">
                  <a:extLst>
                    <a:ext uri="{9D8B030D-6E8A-4147-A177-3AD203B41FA5}">
                      <a16:colId xmlns:a16="http://schemas.microsoft.com/office/drawing/2014/main" val="2366255255"/>
                    </a:ext>
                  </a:extLst>
                </a:gridCol>
              </a:tblGrid>
              <a:tr h="457200">
                <a:tc>
                  <a:txBody>
                    <a:bodyPr/>
                    <a:lstStyle/>
                    <a:p>
                      <a:pPr algn="ctr"/>
                      <a:endParaRPr lang="en-US" sz="2400" b="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5269816"/>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13319"/>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871265"/>
                  </a:ext>
                </a:extLst>
              </a:tr>
            </a:tbl>
          </a:graphicData>
        </a:graphic>
      </p:graphicFrame>
      <p:sp>
        <p:nvSpPr>
          <p:cNvPr id="5" name="TextBox 4">
            <a:extLst>
              <a:ext uri="{FF2B5EF4-FFF2-40B4-BE49-F238E27FC236}">
                <a16:creationId xmlns:a16="http://schemas.microsoft.com/office/drawing/2014/main" id="{2D3AD182-7D96-656B-D5CA-5FFECADD7E61}"/>
              </a:ext>
            </a:extLst>
          </p:cNvPr>
          <p:cNvSpPr txBox="1"/>
          <p:nvPr/>
        </p:nvSpPr>
        <p:spPr>
          <a:xfrm>
            <a:off x="4773095" y="709206"/>
            <a:ext cx="412324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In numeric genotype (inbred)</a:t>
            </a:r>
          </a:p>
        </p:txBody>
      </p:sp>
      <p:graphicFrame>
        <p:nvGraphicFramePr>
          <p:cNvPr id="8" name="Table 7">
            <a:extLst>
              <a:ext uri="{FF2B5EF4-FFF2-40B4-BE49-F238E27FC236}">
                <a16:creationId xmlns:a16="http://schemas.microsoft.com/office/drawing/2014/main" id="{5F5BFBBA-DF3B-9EB4-17B6-6468703F55E4}"/>
              </a:ext>
            </a:extLst>
          </p:cNvPr>
          <p:cNvGraphicFramePr>
            <a:graphicFrameLocks noGrp="1"/>
          </p:cNvGraphicFramePr>
          <p:nvPr>
            <p:extLst>
              <p:ext uri="{D42A27DB-BD31-4B8C-83A1-F6EECF244321}">
                <p14:modId xmlns:p14="http://schemas.microsoft.com/office/powerpoint/2010/main" val="1731588753"/>
              </p:ext>
            </p:extLst>
          </p:nvPr>
        </p:nvGraphicFramePr>
        <p:xfrm>
          <a:off x="4773095" y="1427380"/>
          <a:ext cx="5486400" cy="228600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516035252"/>
                    </a:ext>
                  </a:extLst>
                </a:gridCol>
                <a:gridCol w="1828800">
                  <a:extLst>
                    <a:ext uri="{9D8B030D-6E8A-4147-A177-3AD203B41FA5}">
                      <a16:colId xmlns:a16="http://schemas.microsoft.com/office/drawing/2014/main" val="2580053053"/>
                    </a:ext>
                  </a:extLst>
                </a:gridCol>
                <a:gridCol w="1828800">
                  <a:extLst>
                    <a:ext uri="{9D8B030D-6E8A-4147-A177-3AD203B41FA5}">
                      <a16:colId xmlns:a16="http://schemas.microsoft.com/office/drawing/2014/main" val="2366255255"/>
                    </a:ext>
                  </a:extLst>
                </a:gridCol>
              </a:tblGrid>
              <a:tr h="457200">
                <a:tc>
                  <a:txBody>
                    <a:bodyPr/>
                    <a:lstStyle/>
                    <a:p>
                      <a:pPr algn="ctr"/>
                      <a:r>
                        <a:rPr lang="en-US" sz="2400" b="0" dirty="0">
                          <a:solidFill>
                            <a:schemeClr val="tx1"/>
                          </a:solidFill>
                          <a:latin typeface="Arial" panose="020B0604020202020204" pitchFamily="34" charset="0"/>
                          <a:cs typeface="Arial" panose="020B0604020202020204" pitchFamily="34" charset="0"/>
                        </a:rPr>
                        <a:t>marker_1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marker_2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5269816"/>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613319"/>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871265"/>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0564575"/>
                  </a:ext>
                </a:extLst>
              </a:tr>
              <a:tr h="457200">
                <a:tc>
                  <a:txBody>
                    <a:bodyPr/>
                    <a:lstStyle/>
                    <a:p>
                      <a:pPr algn="ctr"/>
                      <a:r>
                        <a:rPr lang="en-US" sz="2400"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latin typeface="Arial" panose="020B0604020202020204" pitchFamily="34" charset="0"/>
                          <a:cs typeface="Arial" panose="020B0604020202020204" pitchFamily="34"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9989403"/>
                  </a:ext>
                </a:extLst>
              </a:tr>
            </a:tbl>
          </a:graphicData>
        </a:graphic>
      </p:graphicFrame>
      <p:sp>
        <p:nvSpPr>
          <p:cNvPr id="10" name="TextBox 9">
            <a:extLst>
              <a:ext uri="{FF2B5EF4-FFF2-40B4-BE49-F238E27FC236}">
                <a16:creationId xmlns:a16="http://schemas.microsoft.com/office/drawing/2014/main" id="{0E906C6B-5669-7CB7-F98B-82A3A1EF690E}"/>
              </a:ext>
            </a:extLst>
          </p:cNvPr>
          <p:cNvSpPr txBox="1"/>
          <p:nvPr/>
        </p:nvSpPr>
        <p:spPr>
          <a:xfrm>
            <a:off x="4773095" y="4501192"/>
            <a:ext cx="6009979" cy="1709827"/>
          </a:xfrm>
          <a:prstGeom prst="rect">
            <a:avLst/>
          </a:prstGeom>
          <a:solidFill>
            <a:schemeClr val="bg2"/>
          </a:solidFill>
        </p:spPr>
        <p:txBody>
          <a:bodyPr wrap="none" rtlCol="0">
            <a:spAutoFit/>
          </a:bodyPr>
          <a:lstStyle/>
          <a:p>
            <a:pPr>
              <a:lnSpc>
                <a:spcPct val="150000"/>
              </a:lnSpc>
            </a:pPr>
            <a:r>
              <a:rPr lang="en-US" dirty="0">
                <a:latin typeface="Consolas" panose="020B0609020204030204" pitchFamily="49" charset="0"/>
              </a:rPr>
              <a:t>marker_1 &lt;- rep(c(0,0,2,2), c(25, 10, 15, 50))</a:t>
            </a:r>
          </a:p>
          <a:p>
            <a:pPr>
              <a:lnSpc>
                <a:spcPct val="150000"/>
              </a:lnSpc>
            </a:pPr>
            <a:r>
              <a:rPr lang="en-US" dirty="0">
                <a:latin typeface="Consolas" panose="020B0609020204030204" pitchFamily="49" charset="0"/>
              </a:rPr>
              <a:t>marker_2 &lt;- rep(c(0,2,0,2), c(25, 10, 15, 50))</a:t>
            </a:r>
          </a:p>
          <a:p>
            <a:pPr>
              <a:lnSpc>
                <a:spcPct val="150000"/>
              </a:lnSpc>
            </a:pPr>
            <a:r>
              <a:rPr lang="en-US" dirty="0" err="1">
                <a:latin typeface="Consolas" panose="020B0609020204030204" pitchFamily="49" charset="0"/>
              </a:rPr>
              <a:t>cor</a:t>
            </a:r>
            <a:r>
              <a:rPr lang="en-US" dirty="0">
                <a:latin typeface="Consolas" panose="020B0609020204030204" pitchFamily="49" charset="0"/>
              </a:rPr>
              <a:t>(marker_1, marker_2)^2</a:t>
            </a:r>
          </a:p>
          <a:p>
            <a:pPr>
              <a:lnSpc>
                <a:spcPct val="150000"/>
              </a:lnSpc>
            </a:pPr>
            <a:r>
              <a:rPr lang="en-US" dirty="0">
                <a:latin typeface="Consolas" panose="020B0609020204030204" pitchFamily="49" charset="0"/>
              </a:rPr>
              <a:t># 0.2216117</a:t>
            </a:r>
          </a:p>
        </p:txBody>
      </p:sp>
      <p:sp>
        <p:nvSpPr>
          <p:cNvPr id="12" name="TextBox 11">
            <a:extLst>
              <a:ext uri="{FF2B5EF4-FFF2-40B4-BE49-F238E27FC236}">
                <a16:creationId xmlns:a16="http://schemas.microsoft.com/office/drawing/2014/main" id="{2209B542-BE7C-7EA9-1B3B-4287BB7E54DE}"/>
              </a:ext>
            </a:extLst>
          </p:cNvPr>
          <p:cNvSpPr txBox="1"/>
          <p:nvPr/>
        </p:nvSpPr>
        <p:spPr>
          <a:xfrm>
            <a:off x="4773095" y="3969889"/>
            <a:ext cx="494203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This can be computed easily in 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E29FDD-159A-7342-03B4-4285202E9019}"/>
                  </a:ext>
                </a:extLst>
              </p:cNvPr>
              <p:cNvSpPr txBox="1"/>
              <p:nvPr/>
            </p:nvSpPr>
            <p:spPr>
              <a:xfrm>
                <a:off x="754457" y="2887516"/>
                <a:ext cx="2274854"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65</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=0.65</m:t>
                      </m:r>
                    </m:oMath>
                  </m:oMathPara>
                </a14:m>
                <a:endParaRPr lang="en-US" sz="2400" dirty="0"/>
              </a:p>
            </p:txBody>
          </p:sp>
        </mc:Choice>
        <mc:Fallback xmlns="">
          <p:sp>
            <p:nvSpPr>
              <p:cNvPr id="13" name="TextBox 12">
                <a:extLst>
                  <a:ext uri="{FF2B5EF4-FFF2-40B4-BE49-F238E27FC236}">
                    <a16:creationId xmlns:a16="http://schemas.microsoft.com/office/drawing/2014/main" id="{D3E29FDD-159A-7342-03B4-4285202E9019}"/>
                  </a:ext>
                </a:extLst>
              </p:cNvPr>
              <p:cNvSpPr txBox="1">
                <a:spLocks noRot="1" noChangeAspect="1" noMove="1" noResize="1" noEditPoints="1" noAdjustHandles="1" noChangeArrowheads="1" noChangeShapeType="1" noTextEdit="1"/>
              </p:cNvSpPr>
              <p:nvPr/>
            </p:nvSpPr>
            <p:spPr>
              <a:xfrm>
                <a:off x="754457" y="2887516"/>
                <a:ext cx="2274854" cy="7013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08EAFA9-EFC4-0B39-A14E-F71C31272329}"/>
                  </a:ext>
                </a:extLst>
              </p:cNvPr>
              <p:cNvSpPr txBox="1"/>
              <p:nvPr/>
            </p:nvSpPr>
            <p:spPr>
              <a:xfrm>
                <a:off x="754457" y="3922967"/>
                <a:ext cx="228415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𝐵</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60</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=0.60</m:t>
                      </m:r>
                    </m:oMath>
                  </m:oMathPara>
                </a14:m>
                <a:endParaRPr lang="en-US" sz="2400" dirty="0"/>
              </a:p>
            </p:txBody>
          </p:sp>
        </mc:Choice>
        <mc:Fallback xmlns="">
          <p:sp>
            <p:nvSpPr>
              <p:cNvPr id="14" name="TextBox 13">
                <a:extLst>
                  <a:ext uri="{FF2B5EF4-FFF2-40B4-BE49-F238E27FC236}">
                    <a16:creationId xmlns:a16="http://schemas.microsoft.com/office/drawing/2014/main" id="{708EAFA9-EFC4-0B39-A14E-F71C31272329}"/>
                  </a:ext>
                </a:extLst>
              </p:cNvPr>
              <p:cNvSpPr txBox="1">
                <a:spLocks noRot="1" noChangeAspect="1" noMove="1" noResize="1" noEditPoints="1" noAdjustHandles="1" noChangeArrowheads="1" noChangeShapeType="1" noTextEdit="1"/>
              </p:cNvSpPr>
              <p:nvPr/>
            </p:nvSpPr>
            <p:spPr>
              <a:xfrm>
                <a:off x="754457" y="3922967"/>
                <a:ext cx="2284151" cy="6938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F1AE77-833C-B0CF-2918-CDFC67420D77}"/>
                  </a:ext>
                </a:extLst>
              </p:cNvPr>
              <p:cNvSpPr txBox="1"/>
              <p:nvPr/>
            </p:nvSpPr>
            <p:spPr>
              <a:xfrm>
                <a:off x="754457" y="4950916"/>
                <a:ext cx="2430987" cy="701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𝐴𝐵</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50</m:t>
                          </m:r>
                        </m:num>
                        <m:den>
                          <m:r>
                            <a:rPr lang="en-US" sz="2400" b="0" i="1" smtClean="0">
                              <a:latin typeface="Cambria Math" panose="02040503050406030204" pitchFamily="18" charset="0"/>
                            </a:rPr>
                            <m:t>100</m:t>
                          </m:r>
                        </m:den>
                      </m:f>
                      <m:r>
                        <a:rPr lang="en-US" sz="2400" b="0" i="1" smtClean="0">
                          <a:latin typeface="Cambria Math" panose="02040503050406030204" pitchFamily="18" charset="0"/>
                        </a:rPr>
                        <m:t>=0.50</m:t>
                      </m:r>
                    </m:oMath>
                  </m:oMathPara>
                </a14:m>
                <a:endParaRPr lang="en-US" sz="2400" dirty="0"/>
              </a:p>
            </p:txBody>
          </p:sp>
        </mc:Choice>
        <mc:Fallback xmlns="">
          <p:sp>
            <p:nvSpPr>
              <p:cNvPr id="15" name="TextBox 14">
                <a:extLst>
                  <a:ext uri="{FF2B5EF4-FFF2-40B4-BE49-F238E27FC236}">
                    <a16:creationId xmlns:a16="http://schemas.microsoft.com/office/drawing/2014/main" id="{02F1AE77-833C-B0CF-2918-CDFC67420D77}"/>
                  </a:ext>
                </a:extLst>
              </p:cNvPr>
              <p:cNvSpPr txBox="1">
                <a:spLocks noRot="1" noChangeAspect="1" noMove="1" noResize="1" noEditPoints="1" noAdjustHandles="1" noChangeArrowheads="1" noChangeShapeType="1" noTextEdit="1"/>
              </p:cNvSpPr>
              <p:nvPr/>
            </p:nvSpPr>
            <p:spPr>
              <a:xfrm>
                <a:off x="754457" y="4950916"/>
                <a:ext cx="2430987" cy="7013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4798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82027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Association mapping</a:t>
            </a:r>
          </a:p>
        </p:txBody>
      </p:sp>
      <p:sp>
        <p:nvSpPr>
          <p:cNvPr id="9" name="TextBox 8">
            <a:extLst>
              <a:ext uri="{FF2B5EF4-FFF2-40B4-BE49-F238E27FC236}">
                <a16:creationId xmlns:a16="http://schemas.microsoft.com/office/drawing/2014/main" id="{470C1558-EC31-3F53-7599-6786F220FA98}"/>
              </a:ext>
            </a:extLst>
          </p:cNvPr>
          <p:cNvSpPr txBox="1"/>
          <p:nvPr/>
        </p:nvSpPr>
        <p:spPr>
          <a:xfrm>
            <a:off x="7400535" y="1604783"/>
            <a:ext cx="4295775" cy="27938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GRM to correct for genetic background effect.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Biallelic SNP testing.</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LD between significant SNP and candidate genes.</a:t>
            </a:r>
          </a:p>
        </p:txBody>
      </p:sp>
      <p:sp>
        <p:nvSpPr>
          <p:cNvPr id="3" name="TextBox 2">
            <a:extLst>
              <a:ext uri="{FF2B5EF4-FFF2-40B4-BE49-F238E27FC236}">
                <a16:creationId xmlns:a16="http://schemas.microsoft.com/office/drawing/2014/main" id="{4D365D02-4B07-CCBE-591A-6AD990CE86E1}"/>
              </a:ext>
            </a:extLst>
          </p:cNvPr>
          <p:cNvSpPr txBox="1"/>
          <p:nvPr/>
        </p:nvSpPr>
        <p:spPr>
          <a:xfrm>
            <a:off x="447870" y="1096951"/>
            <a:ext cx="359566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GWAS in barley varieties</a:t>
            </a:r>
          </a:p>
        </p:txBody>
      </p:sp>
      <p:pic>
        <p:nvPicPr>
          <p:cNvPr id="8" name="Picture 7" descr="A collage of graphs showing different types of data&#10;&#10;Description automatically generated">
            <a:extLst>
              <a:ext uri="{FF2B5EF4-FFF2-40B4-BE49-F238E27FC236}">
                <a16:creationId xmlns:a16="http://schemas.microsoft.com/office/drawing/2014/main" id="{F2727944-51BA-C32B-9A9C-B68D6668AB8A}"/>
              </a:ext>
            </a:extLst>
          </p:cNvPr>
          <p:cNvPicPr>
            <a:picLocks noChangeAspect="1"/>
          </p:cNvPicPr>
          <p:nvPr/>
        </p:nvPicPr>
        <p:blipFill rotWithShape="1">
          <a:blip r:embed="rId2">
            <a:extLst>
              <a:ext uri="{28A0092B-C50C-407E-A947-70E740481C1C}">
                <a14:useLocalDpi xmlns:a14="http://schemas.microsoft.com/office/drawing/2010/main" val="0"/>
              </a:ext>
            </a:extLst>
          </a:blip>
          <a:srcRect l="33366" t="60136" r="33323" b="20272"/>
          <a:stretch/>
        </p:blipFill>
        <p:spPr>
          <a:xfrm>
            <a:off x="447870" y="1604783"/>
            <a:ext cx="6578594" cy="3657600"/>
          </a:xfrm>
          <a:prstGeom prst="rect">
            <a:avLst/>
          </a:prstGeom>
        </p:spPr>
      </p:pic>
      <p:sp>
        <p:nvSpPr>
          <p:cNvPr id="10" name="TextBox 9">
            <a:extLst>
              <a:ext uri="{FF2B5EF4-FFF2-40B4-BE49-F238E27FC236}">
                <a16:creationId xmlns:a16="http://schemas.microsoft.com/office/drawing/2014/main" id="{A98E68E1-7892-9BDE-D439-891D3C0E4220}"/>
              </a:ext>
            </a:extLst>
          </p:cNvPr>
          <p:cNvSpPr txBox="1"/>
          <p:nvPr/>
        </p:nvSpPr>
        <p:spPr>
          <a:xfrm>
            <a:off x="5408712" y="5262383"/>
            <a:ext cx="1617752" cy="276999"/>
          </a:xfrm>
          <a:prstGeom prst="rect">
            <a:avLst/>
          </a:prstGeom>
          <a:noFill/>
        </p:spPr>
        <p:txBody>
          <a:bodyPr wrap="none" rtlCol="0">
            <a:spAutoFit/>
          </a:bodyPr>
          <a:lstStyle/>
          <a:p>
            <a:pPr algn="r"/>
            <a:r>
              <a:rPr lang="en-US" sz="1200" dirty="0" err="1">
                <a:latin typeface="Arial" panose="020B0604020202020204" pitchFamily="34" charset="0"/>
                <a:cs typeface="Arial" panose="020B0604020202020204" pitchFamily="34" charset="0"/>
              </a:rPr>
              <a:t>Cockram</a:t>
            </a:r>
            <a:r>
              <a:rPr lang="en-US" sz="1200" dirty="0">
                <a:latin typeface="Arial" panose="020B0604020202020204" pitchFamily="34" charset="0"/>
                <a:cs typeface="Arial" panose="020B0604020202020204" pitchFamily="34" charset="0"/>
              </a:rPr>
              <a:t> et al (2010)</a:t>
            </a:r>
          </a:p>
        </p:txBody>
      </p:sp>
    </p:spTree>
    <p:extLst>
      <p:ext uri="{BB962C8B-B14F-4D97-AF65-F5344CB8AC3E}">
        <p14:creationId xmlns:p14="http://schemas.microsoft.com/office/powerpoint/2010/main" val="264876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551304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Challenges in working with IBS</a:t>
            </a:r>
          </a:p>
        </p:txBody>
      </p:sp>
      <p:sp>
        <p:nvSpPr>
          <p:cNvPr id="3" name="TextBox 2">
            <a:extLst>
              <a:ext uri="{FF2B5EF4-FFF2-40B4-BE49-F238E27FC236}">
                <a16:creationId xmlns:a16="http://schemas.microsoft.com/office/drawing/2014/main" id="{4D365D02-4B07-CCBE-591A-6AD990CE86E1}"/>
              </a:ext>
            </a:extLst>
          </p:cNvPr>
          <p:cNvSpPr txBox="1"/>
          <p:nvPr/>
        </p:nvSpPr>
        <p:spPr>
          <a:xfrm>
            <a:off x="571463" y="984379"/>
            <a:ext cx="7965642" cy="279384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Genotypic data quality (errors, missing data)</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Complicated population demography</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Small sample size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Limitation in computational power</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Lack of genealogical support for biological significance</a:t>
            </a:r>
          </a:p>
        </p:txBody>
      </p:sp>
    </p:spTree>
    <p:extLst>
      <p:ext uri="{BB962C8B-B14F-4D97-AF65-F5344CB8AC3E}">
        <p14:creationId xmlns:p14="http://schemas.microsoft.com/office/powerpoint/2010/main" val="1182009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365D02-4B07-CCBE-591A-6AD990CE86E1}"/>
              </a:ext>
            </a:extLst>
          </p:cNvPr>
          <p:cNvSpPr txBox="1"/>
          <p:nvPr/>
        </p:nvSpPr>
        <p:spPr>
          <a:xfrm>
            <a:off x="571463" y="984379"/>
            <a:ext cx="1028903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A measure of genetic divergence between populations or sub-populations.</a:t>
            </a:r>
          </a:p>
        </p:txBody>
      </p:sp>
      <p:sp>
        <p:nvSpPr>
          <p:cNvPr id="7" name="TextBox 6">
            <a:extLst>
              <a:ext uri="{FF2B5EF4-FFF2-40B4-BE49-F238E27FC236}">
                <a16:creationId xmlns:a16="http://schemas.microsoft.com/office/drawing/2014/main" id="{E529DAD5-E4E7-E106-2E96-578EFED89032}"/>
              </a:ext>
            </a:extLst>
          </p:cNvPr>
          <p:cNvSpPr txBox="1"/>
          <p:nvPr/>
        </p:nvSpPr>
        <p:spPr>
          <a:xfrm>
            <a:off x="223934" y="185986"/>
            <a:ext cx="306365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Genetic distance</a:t>
            </a:r>
          </a:p>
        </p:txBody>
      </p:sp>
      <p:sp>
        <p:nvSpPr>
          <p:cNvPr id="36" name="TextBox 35">
            <a:extLst>
              <a:ext uri="{FF2B5EF4-FFF2-40B4-BE49-F238E27FC236}">
                <a16:creationId xmlns:a16="http://schemas.microsoft.com/office/drawing/2014/main" id="{57912380-14AF-C2C8-CCDA-1C8ABF1F0CF4}"/>
              </a:ext>
            </a:extLst>
          </p:cNvPr>
          <p:cNvSpPr txBox="1"/>
          <p:nvPr/>
        </p:nvSpPr>
        <p:spPr>
          <a:xfrm>
            <a:off x="571462" y="1718240"/>
            <a:ext cx="258115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Common causes:</a:t>
            </a:r>
          </a:p>
        </p:txBody>
      </p:sp>
      <p:grpSp>
        <p:nvGrpSpPr>
          <p:cNvPr id="41" name="Group 40">
            <a:extLst>
              <a:ext uri="{FF2B5EF4-FFF2-40B4-BE49-F238E27FC236}">
                <a16:creationId xmlns:a16="http://schemas.microsoft.com/office/drawing/2014/main" id="{29CFAA82-D22E-90B6-5A1A-0695DD73B1F4}"/>
              </a:ext>
            </a:extLst>
          </p:cNvPr>
          <p:cNvGrpSpPr/>
          <p:nvPr/>
        </p:nvGrpSpPr>
        <p:grpSpPr>
          <a:xfrm>
            <a:off x="709126" y="2658445"/>
            <a:ext cx="9374155" cy="2579138"/>
            <a:chOff x="709126" y="3106316"/>
            <a:chExt cx="9374155" cy="2579138"/>
          </a:xfrm>
        </p:grpSpPr>
        <p:grpSp>
          <p:nvGrpSpPr>
            <p:cNvPr id="11" name="Group 10">
              <a:extLst>
                <a:ext uri="{FF2B5EF4-FFF2-40B4-BE49-F238E27FC236}">
                  <a16:creationId xmlns:a16="http://schemas.microsoft.com/office/drawing/2014/main" id="{9F6BD0E6-CD3F-EED3-F5A5-602BD4392841}"/>
                </a:ext>
              </a:extLst>
            </p:cNvPr>
            <p:cNvGrpSpPr/>
            <p:nvPr/>
          </p:nvGrpSpPr>
          <p:grpSpPr>
            <a:xfrm>
              <a:off x="709126" y="3816222"/>
              <a:ext cx="1636072" cy="1869232"/>
              <a:chOff x="709126" y="2174033"/>
              <a:chExt cx="1636072" cy="1869232"/>
            </a:xfrm>
          </p:grpSpPr>
          <p:sp>
            <p:nvSpPr>
              <p:cNvPr id="2" name="Oval 1">
                <a:extLst>
                  <a:ext uri="{FF2B5EF4-FFF2-40B4-BE49-F238E27FC236}">
                    <a16:creationId xmlns:a16="http://schemas.microsoft.com/office/drawing/2014/main" id="{83679986-1416-9DDD-D395-3909CC33D972}"/>
                  </a:ext>
                </a:extLst>
              </p:cNvPr>
              <p:cNvSpPr/>
              <p:nvPr/>
            </p:nvSpPr>
            <p:spPr>
              <a:xfrm>
                <a:off x="709126"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C817B3C-2B2A-A52F-5F50-866173161772}"/>
                  </a:ext>
                </a:extLst>
              </p:cNvPr>
              <p:cNvSpPr/>
              <p:nvPr/>
            </p:nvSpPr>
            <p:spPr>
              <a:xfrm>
                <a:off x="1298562"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A5C5A1A-240B-1F82-E720-DD4AC2775B84}"/>
                  </a:ext>
                </a:extLst>
              </p:cNvPr>
              <p:cNvSpPr/>
              <p:nvPr/>
            </p:nvSpPr>
            <p:spPr>
              <a:xfrm>
                <a:off x="1887998" y="2174033"/>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2718E3-F6E5-E761-0972-7892C049095A}"/>
                  </a:ext>
                </a:extLst>
              </p:cNvPr>
              <p:cNvSpPr/>
              <p:nvPr/>
            </p:nvSpPr>
            <p:spPr>
              <a:xfrm>
                <a:off x="709126"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20DDB1-DF1C-4168-A777-2D16984A554B}"/>
                  </a:ext>
                </a:extLst>
              </p:cNvPr>
              <p:cNvSpPr/>
              <p:nvPr/>
            </p:nvSpPr>
            <p:spPr>
              <a:xfrm>
                <a:off x="1298562"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C8E07F-FE6A-54E1-BC38-365129CB66D6}"/>
                  </a:ext>
                </a:extLst>
              </p:cNvPr>
              <p:cNvSpPr/>
              <p:nvPr/>
            </p:nvSpPr>
            <p:spPr>
              <a:xfrm>
                <a:off x="1887998" y="3586065"/>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C41B483-835A-6112-A1EF-F5C55CD2062B}"/>
                  </a:ext>
                </a:extLst>
              </p:cNvPr>
              <p:cNvSpPr/>
              <p:nvPr/>
            </p:nvSpPr>
            <p:spPr>
              <a:xfrm>
                <a:off x="1344282" y="2834329"/>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85DB411-687F-2C2F-FF07-DBFB747E2D66}"/>
                </a:ext>
              </a:extLst>
            </p:cNvPr>
            <p:cNvGrpSpPr/>
            <p:nvPr/>
          </p:nvGrpSpPr>
          <p:grpSpPr>
            <a:xfrm>
              <a:off x="3287593" y="3816222"/>
              <a:ext cx="1636072" cy="1869232"/>
              <a:chOff x="709126" y="2174033"/>
              <a:chExt cx="1636072" cy="1869232"/>
            </a:xfrm>
          </p:grpSpPr>
          <p:sp>
            <p:nvSpPr>
              <p:cNvPr id="13" name="Oval 12">
                <a:extLst>
                  <a:ext uri="{FF2B5EF4-FFF2-40B4-BE49-F238E27FC236}">
                    <a16:creationId xmlns:a16="http://schemas.microsoft.com/office/drawing/2014/main" id="{E2760D00-38A0-26B7-0AA1-4BD25211396B}"/>
                  </a:ext>
                </a:extLst>
              </p:cNvPr>
              <p:cNvSpPr/>
              <p:nvPr/>
            </p:nvSpPr>
            <p:spPr>
              <a:xfrm>
                <a:off x="709126"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C73DC57-1E43-EBFF-9888-415F407294A7}"/>
                  </a:ext>
                </a:extLst>
              </p:cNvPr>
              <p:cNvSpPr/>
              <p:nvPr/>
            </p:nvSpPr>
            <p:spPr>
              <a:xfrm>
                <a:off x="1298562"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5041195-11F6-31FA-7108-466D2728531C}"/>
                  </a:ext>
                </a:extLst>
              </p:cNvPr>
              <p:cNvSpPr/>
              <p:nvPr/>
            </p:nvSpPr>
            <p:spPr>
              <a:xfrm>
                <a:off x="1887998" y="2174033"/>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CD811F-D966-F69D-D5F2-135D720EBBE2}"/>
                  </a:ext>
                </a:extLst>
              </p:cNvPr>
              <p:cNvSpPr/>
              <p:nvPr/>
            </p:nvSpPr>
            <p:spPr>
              <a:xfrm>
                <a:off x="709126" y="3586065"/>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D72D998-D3BD-502E-1F1D-F32FA4635848}"/>
                  </a:ext>
                </a:extLst>
              </p:cNvPr>
              <p:cNvSpPr/>
              <p:nvPr/>
            </p:nvSpPr>
            <p:spPr>
              <a:xfrm>
                <a:off x="1298562" y="3586065"/>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36B748-A9BD-93D1-8A67-51AB1CE2D05A}"/>
                  </a:ext>
                </a:extLst>
              </p:cNvPr>
              <p:cNvSpPr/>
              <p:nvPr/>
            </p:nvSpPr>
            <p:spPr>
              <a:xfrm>
                <a:off x="1887998" y="3586065"/>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D9E690C6-9B9C-F79D-B6CC-578387DC1F95}"/>
                  </a:ext>
                </a:extLst>
              </p:cNvPr>
              <p:cNvSpPr/>
              <p:nvPr/>
            </p:nvSpPr>
            <p:spPr>
              <a:xfrm>
                <a:off x="1344282" y="2834329"/>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765F774-FE24-7912-CCB5-2E47B0EC2C92}"/>
                </a:ext>
              </a:extLst>
            </p:cNvPr>
            <p:cNvGrpSpPr/>
            <p:nvPr/>
          </p:nvGrpSpPr>
          <p:grpSpPr>
            <a:xfrm>
              <a:off x="5872065" y="3816222"/>
              <a:ext cx="1636072" cy="1869232"/>
              <a:chOff x="709126" y="2174033"/>
              <a:chExt cx="1636072" cy="1869232"/>
            </a:xfrm>
          </p:grpSpPr>
          <p:sp>
            <p:nvSpPr>
              <p:cNvPr id="21" name="Oval 20">
                <a:extLst>
                  <a:ext uri="{FF2B5EF4-FFF2-40B4-BE49-F238E27FC236}">
                    <a16:creationId xmlns:a16="http://schemas.microsoft.com/office/drawing/2014/main" id="{8C5179B8-C985-BBAA-D078-692727E18CA2}"/>
                  </a:ext>
                </a:extLst>
              </p:cNvPr>
              <p:cNvSpPr/>
              <p:nvPr/>
            </p:nvSpPr>
            <p:spPr>
              <a:xfrm>
                <a:off x="709126"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62467B-3941-C6D5-A7F1-BDFE83E76FD2}"/>
                  </a:ext>
                </a:extLst>
              </p:cNvPr>
              <p:cNvSpPr/>
              <p:nvPr/>
            </p:nvSpPr>
            <p:spPr>
              <a:xfrm>
                <a:off x="1298562"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A93201-BCD4-EA5F-99E8-1E0C200493C2}"/>
                  </a:ext>
                </a:extLst>
              </p:cNvPr>
              <p:cNvSpPr/>
              <p:nvPr/>
            </p:nvSpPr>
            <p:spPr>
              <a:xfrm>
                <a:off x="1887998" y="2174033"/>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3C87407-DA97-3009-D9AF-D98B21F6FE60}"/>
                  </a:ext>
                </a:extLst>
              </p:cNvPr>
              <p:cNvSpPr/>
              <p:nvPr/>
            </p:nvSpPr>
            <p:spPr>
              <a:xfrm>
                <a:off x="709126"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CCA34CA-5E94-4A35-5717-5ADD2CC5EF68}"/>
                  </a:ext>
                </a:extLst>
              </p:cNvPr>
              <p:cNvSpPr/>
              <p:nvPr/>
            </p:nvSpPr>
            <p:spPr>
              <a:xfrm>
                <a:off x="1298562" y="3586065"/>
                <a:ext cx="457200" cy="457200"/>
              </a:xfrm>
              <a:prstGeom prst="ellipse">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9E84DC-1461-5F7E-E70B-9EE49E794B6A}"/>
                  </a:ext>
                </a:extLst>
              </p:cNvPr>
              <p:cNvSpPr/>
              <p:nvPr/>
            </p:nvSpPr>
            <p:spPr>
              <a:xfrm>
                <a:off x="1887998" y="3586065"/>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F3544FDB-60C2-D954-F465-5F2C2F1FC195}"/>
                  </a:ext>
                </a:extLst>
              </p:cNvPr>
              <p:cNvSpPr/>
              <p:nvPr/>
            </p:nvSpPr>
            <p:spPr>
              <a:xfrm>
                <a:off x="1344282" y="2834329"/>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D765371-D8D9-E36E-1020-890704CD41E3}"/>
                </a:ext>
              </a:extLst>
            </p:cNvPr>
            <p:cNvGrpSpPr/>
            <p:nvPr/>
          </p:nvGrpSpPr>
          <p:grpSpPr>
            <a:xfrm>
              <a:off x="8447209" y="3816222"/>
              <a:ext cx="1636072" cy="1869232"/>
              <a:chOff x="709126" y="2174033"/>
              <a:chExt cx="1636072" cy="1869232"/>
            </a:xfrm>
          </p:grpSpPr>
          <p:sp>
            <p:nvSpPr>
              <p:cNvPr id="29" name="Oval 28">
                <a:extLst>
                  <a:ext uri="{FF2B5EF4-FFF2-40B4-BE49-F238E27FC236}">
                    <a16:creationId xmlns:a16="http://schemas.microsoft.com/office/drawing/2014/main" id="{CC0347BD-1FB9-B4F2-8481-AA7CF4746F4E}"/>
                  </a:ext>
                </a:extLst>
              </p:cNvPr>
              <p:cNvSpPr/>
              <p:nvPr/>
            </p:nvSpPr>
            <p:spPr>
              <a:xfrm>
                <a:off x="709126"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8F34F77-8CE0-1039-5083-64D814375D7C}"/>
                  </a:ext>
                </a:extLst>
              </p:cNvPr>
              <p:cNvSpPr/>
              <p:nvPr/>
            </p:nvSpPr>
            <p:spPr>
              <a:xfrm>
                <a:off x="1298562" y="2174033"/>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BAA27C-7E27-C492-BE1A-EAB72BE52BD7}"/>
                  </a:ext>
                </a:extLst>
              </p:cNvPr>
              <p:cNvSpPr/>
              <p:nvPr/>
            </p:nvSpPr>
            <p:spPr>
              <a:xfrm>
                <a:off x="1887998" y="2174033"/>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02893A3-FD4F-9973-E304-C5ADE7916A00}"/>
                  </a:ext>
                </a:extLst>
              </p:cNvPr>
              <p:cNvSpPr/>
              <p:nvPr/>
            </p:nvSpPr>
            <p:spPr>
              <a:xfrm>
                <a:off x="709126"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028B4BD-3B32-1C58-0354-34A84B6821D4}"/>
                  </a:ext>
                </a:extLst>
              </p:cNvPr>
              <p:cNvSpPr/>
              <p:nvPr/>
            </p:nvSpPr>
            <p:spPr>
              <a:xfrm>
                <a:off x="1298562"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AFEEA27-D8AA-6EAE-5710-10AA17E2AE95}"/>
                  </a:ext>
                </a:extLst>
              </p:cNvPr>
              <p:cNvSpPr/>
              <p:nvPr/>
            </p:nvSpPr>
            <p:spPr>
              <a:xfrm>
                <a:off x="1887998" y="3586065"/>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33DA1A6C-E42C-62D0-9FE4-05C646AC2DA7}"/>
                  </a:ext>
                </a:extLst>
              </p:cNvPr>
              <p:cNvSpPr/>
              <p:nvPr/>
            </p:nvSpPr>
            <p:spPr>
              <a:xfrm>
                <a:off x="1344282" y="2834329"/>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FB4F6351-2F22-2FDB-F401-1C2EF2BA154C}"/>
                </a:ext>
              </a:extLst>
            </p:cNvPr>
            <p:cNvSpPr txBox="1"/>
            <p:nvPr/>
          </p:nvSpPr>
          <p:spPr>
            <a:xfrm>
              <a:off x="3379308" y="3106316"/>
              <a:ext cx="1452642"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Selection</a:t>
              </a:r>
            </a:p>
          </p:txBody>
        </p:sp>
        <p:sp>
          <p:nvSpPr>
            <p:cNvPr id="39" name="TextBox 38">
              <a:extLst>
                <a:ext uri="{FF2B5EF4-FFF2-40B4-BE49-F238E27FC236}">
                  <a16:creationId xmlns:a16="http://schemas.microsoft.com/office/drawing/2014/main" id="{6DD11A41-2869-6C18-6B95-F7B34AEFA970}"/>
                </a:ext>
              </a:extLst>
            </p:cNvPr>
            <p:cNvSpPr txBox="1"/>
            <p:nvPr/>
          </p:nvSpPr>
          <p:spPr>
            <a:xfrm>
              <a:off x="6007061" y="3106316"/>
              <a:ext cx="1366080"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Mutation</a:t>
              </a:r>
            </a:p>
          </p:txBody>
        </p:sp>
        <p:sp>
          <p:nvSpPr>
            <p:cNvPr id="40" name="TextBox 39">
              <a:extLst>
                <a:ext uri="{FF2B5EF4-FFF2-40B4-BE49-F238E27FC236}">
                  <a16:creationId xmlns:a16="http://schemas.microsoft.com/office/drawing/2014/main" id="{1E081216-6A66-C3BB-A15A-5CEDA109A9F7}"/>
                </a:ext>
              </a:extLst>
            </p:cNvPr>
            <p:cNvSpPr txBox="1"/>
            <p:nvPr/>
          </p:nvSpPr>
          <p:spPr>
            <a:xfrm>
              <a:off x="8890783" y="3106316"/>
              <a:ext cx="748923" cy="461665"/>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Drift</a:t>
              </a:r>
            </a:p>
          </p:txBody>
        </p:sp>
      </p:grpSp>
    </p:spTree>
    <p:extLst>
      <p:ext uri="{BB962C8B-B14F-4D97-AF65-F5344CB8AC3E}">
        <p14:creationId xmlns:p14="http://schemas.microsoft.com/office/powerpoint/2010/main" val="30601249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78286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Selection</a:t>
            </a:r>
          </a:p>
        </p:txBody>
      </p:sp>
      <p:grpSp>
        <p:nvGrpSpPr>
          <p:cNvPr id="31" name="Group 30">
            <a:extLst>
              <a:ext uri="{FF2B5EF4-FFF2-40B4-BE49-F238E27FC236}">
                <a16:creationId xmlns:a16="http://schemas.microsoft.com/office/drawing/2014/main" id="{DD79DF04-052B-7370-E0A2-5717A22FEC5C}"/>
              </a:ext>
            </a:extLst>
          </p:cNvPr>
          <p:cNvGrpSpPr/>
          <p:nvPr/>
        </p:nvGrpSpPr>
        <p:grpSpPr>
          <a:xfrm>
            <a:off x="1024996" y="452426"/>
            <a:ext cx="9945791" cy="6190968"/>
            <a:chOff x="511811" y="452426"/>
            <a:chExt cx="9945791" cy="6190968"/>
          </a:xfrm>
        </p:grpSpPr>
        <p:sp>
          <p:nvSpPr>
            <p:cNvPr id="29" name="Rectangle 28">
              <a:extLst>
                <a:ext uri="{FF2B5EF4-FFF2-40B4-BE49-F238E27FC236}">
                  <a16:creationId xmlns:a16="http://schemas.microsoft.com/office/drawing/2014/main" id="{C3A96862-2B53-4FFD-6578-CB9119663593}"/>
                </a:ext>
              </a:extLst>
            </p:cNvPr>
            <p:cNvSpPr/>
            <p:nvPr/>
          </p:nvSpPr>
          <p:spPr>
            <a:xfrm>
              <a:off x="5366201" y="2739055"/>
              <a:ext cx="5091401" cy="3904339"/>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55FDDE6-7280-1C95-8F36-92B7A2189C2C}"/>
                </a:ext>
              </a:extLst>
            </p:cNvPr>
            <p:cNvGrpSpPr/>
            <p:nvPr/>
          </p:nvGrpSpPr>
          <p:grpSpPr>
            <a:xfrm>
              <a:off x="511811" y="452426"/>
              <a:ext cx="7861448" cy="3615527"/>
              <a:chOff x="3133711" y="1040253"/>
              <a:chExt cx="7861448" cy="3615527"/>
            </a:xfrm>
          </p:grpSpPr>
          <p:sp>
            <p:nvSpPr>
              <p:cNvPr id="9" name="TextBox 8">
                <a:extLst>
                  <a:ext uri="{FF2B5EF4-FFF2-40B4-BE49-F238E27FC236}">
                    <a16:creationId xmlns:a16="http://schemas.microsoft.com/office/drawing/2014/main" id="{470C1558-EC31-3F53-7599-6786F220FA98}"/>
                  </a:ext>
                </a:extLst>
              </p:cNvPr>
              <p:cNvSpPr txBox="1"/>
              <p:nvPr/>
            </p:nvSpPr>
            <p:spPr>
              <a:xfrm>
                <a:off x="4883168" y="4194115"/>
                <a:ext cx="242566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Quantitative trait</a:t>
                </a:r>
              </a:p>
            </p:txBody>
          </p:sp>
          <p:grpSp>
            <p:nvGrpSpPr>
              <p:cNvPr id="14" name="Group 13">
                <a:extLst>
                  <a:ext uri="{FF2B5EF4-FFF2-40B4-BE49-F238E27FC236}">
                    <a16:creationId xmlns:a16="http://schemas.microsoft.com/office/drawing/2014/main" id="{7D03C567-35C7-4E7B-EFE9-A3620AA4C7A9}"/>
                  </a:ext>
                </a:extLst>
              </p:cNvPr>
              <p:cNvGrpSpPr/>
              <p:nvPr/>
            </p:nvGrpSpPr>
            <p:grpSpPr>
              <a:xfrm>
                <a:off x="4257870" y="2272004"/>
                <a:ext cx="3657600" cy="1875455"/>
                <a:chOff x="1147664" y="1110341"/>
                <a:chExt cx="3657600" cy="1875455"/>
              </a:xfrm>
            </p:grpSpPr>
            <p:cxnSp>
              <p:nvCxnSpPr>
                <p:cNvPr id="5" name="Straight Connector 4">
                  <a:extLst>
                    <a:ext uri="{FF2B5EF4-FFF2-40B4-BE49-F238E27FC236}">
                      <a16:creationId xmlns:a16="http://schemas.microsoft.com/office/drawing/2014/main" id="{F1401E84-57FC-C41C-9361-D271CC593EFF}"/>
                    </a:ext>
                  </a:extLst>
                </p:cNvPr>
                <p:cNvCxnSpPr>
                  <a:cxnSpLocks/>
                </p:cNvCxnSpPr>
                <p:nvPr/>
              </p:nvCxnSpPr>
              <p:spPr>
                <a:xfrm flipV="1">
                  <a:off x="1147664" y="2985796"/>
                  <a:ext cx="365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4572524C-A45F-36AE-61E0-05882C7D9CEE}"/>
                    </a:ext>
                  </a:extLst>
                </p:cNvPr>
                <p:cNvSpPr/>
                <p:nvPr/>
              </p:nvSpPr>
              <p:spPr>
                <a:xfrm>
                  <a:off x="1166325" y="1110341"/>
                  <a:ext cx="3638939" cy="1828800"/>
                </a:xfrm>
                <a:custGeom>
                  <a:avLst/>
                  <a:gdLst>
                    <a:gd name="connsiteX0" fmla="*/ 0 w 3638939"/>
                    <a:gd name="connsiteY0" fmla="*/ 895741 h 905072"/>
                    <a:gd name="connsiteX1" fmla="*/ 914400 w 3638939"/>
                    <a:gd name="connsiteY1" fmla="*/ 643815 h 905072"/>
                    <a:gd name="connsiteX2" fmla="*/ 1838131 w 3638939"/>
                    <a:gd name="connsiteY2" fmla="*/ 3 h 905072"/>
                    <a:gd name="connsiteX3" fmla="*/ 2743200 w 3638939"/>
                    <a:gd name="connsiteY3" fmla="*/ 634484 h 905072"/>
                    <a:gd name="connsiteX4" fmla="*/ 3638939 w 3638939"/>
                    <a:gd name="connsiteY4" fmla="*/ 905072 h 905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8939" h="905072">
                      <a:moveTo>
                        <a:pt x="0" y="895741"/>
                      </a:moveTo>
                      <a:cubicBezTo>
                        <a:pt x="304022" y="844423"/>
                        <a:pt x="608045" y="793105"/>
                        <a:pt x="914400" y="643815"/>
                      </a:cubicBezTo>
                      <a:cubicBezTo>
                        <a:pt x="1220755" y="494525"/>
                        <a:pt x="1533331" y="1558"/>
                        <a:pt x="1838131" y="3"/>
                      </a:cubicBezTo>
                      <a:cubicBezTo>
                        <a:pt x="2142931" y="-1552"/>
                        <a:pt x="2443065" y="483639"/>
                        <a:pt x="2743200" y="634484"/>
                      </a:cubicBezTo>
                      <a:cubicBezTo>
                        <a:pt x="3043335" y="785329"/>
                        <a:pt x="3341137" y="845200"/>
                        <a:pt x="3638939" y="905072"/>
                      </a:cubicBezTo>
                    </a:path>
                  </a:pathLst>
                </a:custGeom>
                <a:solidFill>
                  <a:schemeClr val="accent5">
                    <a:lumMod val="20000"/>
                    <a:lumOff val="80000"/>
                  </a:schemeClr>
                </a:solid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Arrow: Down 18">
                <a:extLst>
                  <a:ext uri="{FF2B5EF4-FFF2-40B4-BE49-F238E27FC236}">
                    <a16:creationId xmlns:a16="http://schemas.microsoft.com/office/drawing/2014/main" id="{E7406978-2604-F9C4-0D07-37DC39AC386D}"/>
                  </a:ext>
                </a:extLst>
              </p:cNvPr>
              <p:cNvSpPr/>
              <p:nvPr/>
            </p:nvSpPr>
            <p:spPr>
              <a:xfrm>
                <a:off x="7501501" y="3200399"/>
                <a:ext cx="365760" cy="548640"/>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002A5992-4B99-BCA5-0804-F818991D420A}"/>
                  </a:ext>
                </a:extLst>
              </p:cNvPr>
              <p:cNvSpPr/>
              <p:nvPr/>
            </p:nvSpPr>
            <p:spPr>
              <a:xfrm>
                <a:off x="5903790" y="1533330"/>
                <a:ext cx="365760" cy="548640"/>
              </a:xfrm>
              <a:prstGeom prst="down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B1E7C44E-54D8-90CD-96BD-D5B4E87FA7A9}"/>
                  </a:ext>
                </a:extLst>
              </p:cNvPr>
              <p:cNvSpPr/>
              <p:nvPr/>
            </p:nvSpPr>
            <p:spPr>
              <a:xfrm>
                <a:off x="7137296" y="2831062"/>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F701E3B9-C111-9BEF-6D24-96D0F77E5D61}"/>
                  </a:ext>
                </a:extLst>
              </p:cNvPr>
              <p:cNvSpPr/>
              <p:nvPr/>
            </p:nvSpPr>
            <p:spPr>
              <a:xfrm>
                <a:off x="4688945" y="2831062"/>
                <a:ext cx="365760" cy="548640"/>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17B2640-0D69-7C3A-691D-CD3D78FC9665}"/>
                  </a:ext>
                </a:extLst>
              </p:cNvPr>
              <p:cNvSpPr txBox="1"/>
              <p:nvPr/>
            </p:nvSpPr>
            <p:spPr>
              <a:xfrm>
                <a:off x="7915470" y="3243886"/>
                <a:ext cx="3079689" cy="461665"/>
              </a:xfrm>
              <a:prstGeom prst="rect">
                <a:avLst/>
              </a:prstGeom>
              <a:noFill/>
            </p:spPr>
            <p:txBody>
              <a:bodyPr wrap="none" rtlCol="0">
                <a:spAutoFit/>
              </a:bodyPr>
              <a:lstStyle/>
              <a:p>
                <a:r>
                  <a:rPr lang="en-US" sz="2400" dirty="0">
                    <a:solidFill>
                      <a:srgbClr val="C00000"/>
                    </a:solidFill>
                    <a:latin typeface="Arial" panose="020B0604020202020204" pitchFamily="34" charset="0"/>
                    <a:cs typeface="Arial" panose="020B0604020202020204" pitchFamily="34" charset="0"/>
                  </a:rPr>
                  <a:t>Directional/truncation</a:t>
                </a:r>
              </a:p>
            </p:txBody>
          </p:sp>
          <p:sp>
            <p:nvSpPr>
              <p:cNvPr id="24" name="TextBox 23">
                <a:extLst>
                  <a:ext uri="{FF2B5EF4-FFF2-40B4-BE49-F238E27FC236}">
                    <a16:creationId xmlns:a16="http://schemas.microsoft.com/office/drawing/2014/main" id="{44A7190A-0FFF-802D-C104-2EF31CD6921A}"/>
                  </a:ext>
                </a:extLst>
              </p:cNvPr>
              <p:cNvSpPr txBox="1"/>
              <p:nvPr/>
            </p:nvSpPr>
            <p:spPr>
              <a:xfrm>
                <a:off x="3133711" y="2874549"/>
                <a:ext cx="1555234" cy="461665"/>
              </a:xfrm>
              <a:prstGeom prst="rect">
                <a:avLst/>
              </a:prstGeom>
              <a:noFill/>
            </p:spPr>
            <p:txBody>
              <a:bodyPr wrap="none" rtlCol="0">
                <a:spAutoFit/>
              </a:bodyPr>
              <a:lstStyle/>
              <a:p>
                <a:r>
                  <a:rPr lang="en-US" sz="2400" dirty="0">
                    <a:solidFill>
                      <a:schemeClr val="accent3"/>
                    </a:solidFill>
                    <a:latin typeface="Arial" panose="020B0604020202020204" pitchFamily="34" charset="0"/>
                    <a:cs typeface="Arial" panose="020B0604020202020204" pitchFamily="34" charset="0"/>
                  </a:rPr>
                  <a:t>Disruptive</a:t>
                </a:r>
              </a:p>
            </p:txBody>
          </p:sp>
          <p:sp>
            <p:nvSpPr>
              <p:cNvPr id="25" name="TextBox 24">
                <a:extLst>
                  <a:ext uri="{FF2B5EF4-FFF2-40B4-BE49-F238E27FC236}">
                    <a16:creationId xmlns:a16="http://schemas.microsoft.com/office/drawing/2014/main" id="{6C38EFA2-0705-61F1-9F39-89FB1CC887DC}"/>
                  </a:ext>
                </a:extLst>
              </p:cNvPr>
              <p:cNvSpPr txBox="1"/>
              <p:nvPr/>
            </p:nvSpPr>
            <p:spPr>
              <a:xfrm>
                <a:off x="5317068" y="1040253"/>
                <a:ext cx="1539204" cy="461665"/>
              </a:xfrm>
              <a:prstGeom prst="rect">
                <a:avLst/>
              </a:prstGeom>
              <a:noFill/>
            </p:spPr>
            <p:txBody>
              <a:bodyPr wrap="none" rtlCol="0">
                <a:spAutoFit/>
              </a:bodyPr>
              <a:lstStyle/>
              <a:p>
                <a:r>
                  <a:rPr lang="en-US" sz="2400" dirty="0">
                    <a:solidFill>
                      <a:schemeClr val="accent4"/>
                    </a:solidFill>
                    <a:latin typeface="Arial" panose="020B0604020202020204" pitchFamily="34" charset="0"/>
                    <a:cs typeface="Arial" panose="020B0604020202020204" pitchFamily="34" charset="0"/>
                  </a:rPr>
                  <a:t>Balancing</a:t>
                </a:r>
              </a:p>
            </p:txBody>
          </p:sp>
        </p:grpSp>
        <p:pic>
          <p:nvPicPr>
            <p:cNvPr id="28" name="Picture 27" descr="A diagram of a plant sequence&#10;&#10;Description automatically generated">
              <a:extLst>
                <a:ext uri="{FF2B5EF4-FFF2-40B4-BE49-F238E27FC236}">
                  <a16:creationId xmlns:a16="http://schemas.microsoft.com/office/drawing/2014/main" id="{75F29ABE-6006-A658-6D9F-FC77D3050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566" y="3161212"/>
              <a:ext cx="4572000" cy="3200400"/>
            </a:xfrm>
            <a:prstGeom prst="rect">
              <a:avLst/>
            </a:prstGeom>
          </p:spPr>
        </p:pic>
        <p:sp>
          <p:nvSpPr>
            <p:cNvPr id="30" name="TextBox 29">
              <a:extLst>
                <a:ext uri="{FF2B5EF4-FFF2-40B4-BE49-F238E27FC236}">
                  <a16:creationId xmlns:a16="http://schemas.microsoft.com/office/drawing/2014/main" id="{70BEAF7C-5953-59AE-5D84-BE27A50FB9E7}"/>
                </a:ext>
              </a:extLst>
            </p:cNvPr>
            <p:cNvSpPr txBox="1"/>
            <p:nvPr/>
          </p:nvSpPr>
          <p:spPr>
            <a:xfrm>
              <a:off x="8674422" y="6361612"/>
              <a:ext cx="150714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Gaynor et al (2017)</a:t>
              </a:r>
            </a:p>
          </p:txBody>
        </p:sp>
      </p:grpSp>
    </p:spTree>
    <p:extLst>
      <p:ext uri="{BB962C8B-B14F-4D97-AF65-F5344CB8AC3E}">
        <p14:creationId xmlns:p14="http://schemas.microsoft.com/office/powerpoint/2010/main" val="1175649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68347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Mutation</a:t>
            </a:r>
          </a:p>
        </p:txBody>
      </p:sp>
      <p:sp>
        <p:nvSpPr>
          <p:cNvPr id="9" name="TextBox 8">
            <a:extLst>
              <a:ext uri="{FF2B5EF4-FFF2-40B4-BE49-F238E27FC236}">
                <a16:creationId xmlns:a16="http://schemas.microsoft.com/office/drawing/2014/main" id="{470C1558-EC31-3F53-7599-6786F220FA98}"/>
              </a:ext>
            </a:extLst>
          </p:cNvPr>
          <p:cNvSpPr txBox="1"/>
          <p:nvPr/>
        </p:nvSpPr>
        <p:spPr>
          <a:xfrm>
            <a:off x="572429" y="984386"/>
            <a:ext cx="5341527" cy="2239844"/>
          </a:xfrm>
          <a:prstGeom prst="rect">
            <a:avLst/>
          </a:prstGeom>
          <a:noFill/>
        </p:spPr>
        <p:txBody>
          <a:bodyPr wrap="none" rtlCol="0">
            <a:spAutoFit/>
          </a:bodyPr>
          <a:lstStyle/>
          <a:p>
            <a:pPr>
              <a:lnSpc>
                <a:spcPct val="150000"/>
              </a:lnSpc>
            </a:pPr>
            <a:r>
              <a:rPr lang="en-US" sz="2400" dirty="0">
                <a:latin typeface="Arial" panose="020B0604020202020204" pitchFamily="34" charset="0"/>
                <a:cs typeface="Arial" panose="020B0604020202020204" pitchFamily="34" charset="0"/>
              </a:rPr>
              <a:t>Natural mutation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Inherent mutation rate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Long term divergence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Can be important for crop evolution</a:t>
            </a:r>
          </a:p>
        </p:txBody>
      </p:sp>
      <p:sp>
        <p:nvSpPr>
          <p:cNvPr id="3" name="TextBox 2">
            <a:extLst>
              <a:ext uri="{FF2B5EF4-FFF2-40B4-BE49-F238E27FC236}">
                <a16:creationId xmlns:a16="http://schemas.microsoft.com/office/drawing/2014/main" id="{6E176AC9-FFF3-C0E0-9AFF-EF3BB3085566}"/>
              </a:ext>
            </a:extLst>
          </p:cNvPr>
          <p:cNvSpPr txBox="1"/>
          <p:nvPr/>
        </p:nvSpPr>
        <p:spPr>
          <a:xfrm>
            <a:off x="6162675" y="984385"/>
            <a:ext cx="5829300" cy="2793842"/>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Induced mutation</a:t>
            </a:r>
          </a:p>
          <a:p>
            <a:pPr marL="457200"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Random: mutagen like EMS, </a:t>
            </a:r>
            <a:r>
              <a:rPr lang="el-GR" sz="2400" dirty="0">
                <a:latin typeface="Arial" panose="020B0604020202020204" pitchFamily="34" charset="0"/>
                <a:cs typeface="Arial" panose="020B0604020202020204" pitchFamily="34" charset="0"/>
              </a:rPr>
              <a:t>γ</a:t>
            </a:r>
            <a:r>
              <a:rPr lang="en-US" sz="2400" dirty="0">
                <a:latin typeface="Arial" panose="020B0604020202020204" pitchFamily="34" charset="0"/>
                <a:cs typeface="Arial" panose="020B0604020202020204" pitchFamily="34" charset="0"/>
              </a:rPr>
              <a:t>-ray</a:t>
            </a:r>
          </a:p>
          <a:p>
            <a:pPr marL="457200"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Targeted: transgenic, gene editing</a:t>
            </a:r>
          </a:p>
          <a:p>
            <a:pPr marL="457200"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Common approach for breeding vegetable and ornamental</a:t>
            </a:r>
          </a:p>
        </p:txBody>
      </p:sp>
      <p:pic>
        <p:nvPicPr>
          <p:cNvPr id="6" name="Picture 5" descr="Corn grains and seeds of corn&#10;&#10;Description automatically generated with medium confidence">
            <a:extLst>
              <a:ext uri="{FF2B5EF4-FFF2-40B4-BE49-F238E27FC236}">
                <a16:creationId xmlns:a16="http://schemas.microsoft.com/office/drawing/2014/main" id="{C8B98A1D-91FA-22A0-D8EA-75983419E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652" y="3429000"/>
            <a:ext cx="2500221" cy="2743200"/>
          </a:xfrm>
          <a:prstGeom prst="rect">
            <a:avLst/>
          </a:prstGeom>
        </p:spPr>
      </p:pic>
      <p:sp>
        <p:nvSpPr>
          <p:cNvPr id="7" name="TextBox 6">
            <a:extLst>
              <a:ext uri="{FF2B5EF4-FFF2-40B4-BE49-F238E27FC236}">
                <a16:creationId xmlns:a16="http://schemas.microsoft.com/office/drawing/2014/main" id="{C761689D-0C81-1FF0-2B26-9D7770A2B95F}"/>
              </a:ext>
            </a:extLst>
          </p:cNvPr>
          <p:cNvSpPr txBox="1"/>
          <p:nvPr/>
        </p:nvSpPr>
        <p:spPr>
          <a:xfrm>
            <a:off x="2011028" y="6172200"/>
            <a:ext cx="1398845"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Wang et al (2005)</a:t>
            </a:r>
          </a:p>
        </p:txBody>
      </p:sp>
      <p:sp>
        <p:nvSpPr>
          <p:cNvPr id="8" name="TextBox 7">
            <a:extLst>
              <a:ext uri="{FF2B5EF4-FFF2-40B4-BE49-F238E27FC236}">
                <a16:creationId xmlns:a16="http://schemas.microsoft.com/office/drawing/2014/main" id="{F44FC047-7A5D-00DD-37D9-C87F4FB58A36}"/>
              </a:ext>
            </a:extLst>
          </p:cNvPr>
          <p:cNvSpPr txBox="1"/>
          <p:nvPr/>
        </p:nvSpPr>
        <p:spPr>
          <a:xfrm>
            <a:off x="3605434" y="3799832"/>
            <a:ext cx="223490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E.g. </a:t>
            </a:r>
            <a:r>
              <a:rPr lang="en-US" sz="2000" i="1" dirty="0">
                <a:latin typeface="Arial" panose="020B0604020202020204" pitchFamily="34" charset="0"/>
                <a:cs typeface="Arial" panose="020B0604020202020204" pitchFamily="34" charset="0"/>
              </a:rPr>
              <a:t>tga1</a:t>
            </a:r>
            <a:r>
              <a:rPr lang="en-US" sz="2000" dirty="0">
                <a:latin typeface="Arial" panose="020B0604020202020204" pitchFamily="34" charset="0"/>
                <a:cs typeface="Arial" panose="020B0604020202020204" pitchFamily="34" charset="0"/>
              </a:rPr>
              <a:t> in maize</a:t>
            </a:r>
          </a:p>
        </p:txBody>
      </p:sp>
      <p:sp>
        <p:nvSpPr>
          <p:cNvPr id="10" name="TextBox 9">
            <a:extLst>
              <a:ext uri="{FF2B5EF4-FFF2-40B4-BE49-F238E27FC236}">
                <a16:creationId xmlns:a16="http://schemas.microsoft.com/office/drawing/2014/main" id="{54CB0C08-B70B-243C-5A2E-FD31C6A2A3E0}"/>
              </a:ext>
            </a:extLst>
          </p:cNvPr>
          <p:cNvSpPr txBox="1"/>
          <p:nvPr/>
        </p:nvSpPr>
        <p:spPr>
          <a:xfrm>
            <a:off x="2879675" y="276434"/>
            <a:ext cx="83345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Novel variation by interfering with the DNA replication and repair system</a:t>
            </a:r>
          </a:p>
        </p:txBody>
      </p:sp>
      <p:sp>
        <p:nvSpPr>
          <p:cNvPr id="11" name="Arrow: Right 10">
            <a:extLst>
              <a:ext uri="{FF2B5EF4-FFF2-40B4-BE49-F238E27FC236}">
                <a16:creationId xmlns:a16="http://schemas.microsoft.com/office/drawing/2014/main" id="{C6EA8C1B-A02A-424D-6251-A8DA5FC21A4A}"/>
              </a:ext>
            </a:extLst>
          </p:cNvPr>
          <p:cNvSpPr/>
          <p:nvPr/>
        </p:nvSpPr>
        <p:spPr>
          <a:xfrm>
            <a:off x="2159762" y="292736"/>
            <a:ext cx="548640" cy="365760"/>
          </a:xfrm>
          <a:prstGeom prst="righ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614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923651"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Drift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E176AC9-FFF3-C0E0-9AFF-EF3BB3085566}"/>
                  </a:ext>
                </a:extLst>
              </p:cNvPr>
              <p:cNvSpPr txBox="1"/>
              <p:nvPr/>
            </p:nvSpPr>
            <p:spPr>
              <a:xfrm>
                <a:off x="4735093" y="986118"/>
                <a:ext cx="6984156" cy="497963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Unpredictable.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Follows a multinomial distribution.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Binomial distribution in the case of two alleles.</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Mean = </a:t>
                </a:r>
                <a14:m>
                  <m:oMath xmlns:m="http://schemas.openxmlformats.org/officeDocument/2006/math">
                    <m:sSub>
                      <m:sSubPr>
                        <m:ctrlPr>
                          <a:rPr lang="en-US" sz="2400" i="1" dirty="0" smtClean="0">
                            <a:latin typeface="Cambria Math" panose="02040503050406030204" pitchFamily="18" charset="0"/>
                            <a:cs typeface="Arial" panose="020B0604020202020204" pitchFamily="34" charset="0"/>
                          </a:rPr>
                        </m:ctrlPr>
                      </m:sSubPr>
                      <m:e>
                        <m:r>
                          <a:rPr lang="en-US" sz="2400" b="0" i="1" dirty="0" smtClean="0">
                            <a:latin typeface="Cambria Math" panose="02040503050406030204" pitchFamily="18" charset="0"/>
                            <a:cs typeface="Arial" panose="020B0604020202020204" pitchFamily="34" charset="0"/>
                          </a:rPr>
                          <m:t>𝑝</m:t>
                        </m:r>
                      </m:e>
                      <m:sub>
                        <m:r>
                          <a:rPr lang="en-US" sz="2400" b="0" i="1" dirty="0" smtClean="0">
                            <a:latin typeface="Cambria Math" panose="02040503050406030204" pitchFamily="18" charset="0"/>
                            <a:cs typeface="Arial" panose="020B0604020202020204" pitchFamily="34" charset="0"/>
                          </a:rPr>
                          <m:t>𝑖</m:t>
                        </m:r>
                      </m:sub>
                    </m:sSub>
                  </m:oMath>
                </a14:m>
                <a:r>
                  <a:rPr lang="en-US"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Variance = </a:t>
                </a:r>
                <a14:m>
                  <m:oMath xmlns:m="http://schemas.openxmlformats.org/officeDocument/2006/math">
                    <m:f>
                      <m:fPr>
                        <m:ctrlPr>
                          <a:rPr lang="en-US" sz="2400" i="1" smtClean="0">
                            <a:latin typeface="Cambria Math" panose="02040503050406030204" pitchFamily="18" charset="0"/>
                            <a:cs typeface="Arial" panose="020B0604020202020204" pitchFamily="34" charset="0"/>
                          </a:rPr>
                        </m:ctrlPr>
                      </m:fPr>
                      <m:num>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𝑝</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 (1−</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𝑝</m:t>
                            </m:r>
                          </m:e>
                          <m:sub>
                            <m:r>
                              <a:rPr lang="en-US" sz="2400" i="1">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num>
                      <m:den>
                        <m:r>
                          <a:rPr lang="en-US" sz="2400" b="0" i="1" smtClean="0">
                            <a:latin typeface="Cambria Math" panose="02040503050406030204" pitchFamily="18" charset="0"/>
                            <a:cs typeface="Arial" panose="020B0604020202020204" pitchFamily="34" charset="0"/>
                          </a:rPr>
                          <m:t>2</m:t>
                        </m:r>
                        <m:sSub>
                          <m:sSubPr>
                            <m:ctrlPr>
                              <a:rPr lang="en-US" sz="2400" i="1">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𝑁</m:t>
                            </m:r>
                          </m:e>
                          <m:sub>
                            <m:r>
                              <a:rPr lang="en-US" sz="2400" i="1">
                                <a:latin typeface="Cambria Math" panose="02040503050406030204" pitchFamily="18" charset="0"/>
                                <a:cs typeface="Arial" panose="020B0604020202020204" pitchFamily="34" charset="0"/>
                              </a:rPr>
                              <m:t>𝑖</m:t>
                            </m:r>
                            <m:r>
                              <a:rPr lang="en-US" sz="2400" b="0" i="1" smtClean="0">
                                <a:latin typeface="Cambria Math" panose="02040503050406030204" pitchFamily="18" charset="0"/>
                                <a:cs typeface="Arial" panose="020B0604020202020204" pitchFamily="34" charset="0"/>
                              </a:rPr>
                              <m:t>+1</m:t>
                            </m:r>
                          </m:sub>
                        </m:sSub>
                      </m:den>
                    </m:f>
                  </m:oMath>
                </a14:m>
                <a:r>
                  <a:rPr lang="en-US"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In the absence of mutation,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𝐹</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=1−</m:t>
                    </m:r>
                    <m:sSup>
                      <m:sSupPr>
                        <m:ctrlPr>
                          <a:rPr lang="en-US" sz="2400" b="0" i="1" smtClean="0">
                            <a:latin typeface="Cambria Math" panose="02040503050406030204" pitchFamily="18" charset="0"/>
                            <a:cs typeface="Arial" panose="020B0604020202020204" pitchFamily="34" charset="0"/>
                          </a:rPr>
                        </m:ctrlPr>
                      </m:sSupPr>
                      <m:e>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cs typeface="Arial" panose="020B0604020202020204" pitchFamily="34" charset="0"/>
                                  </a:rPr>
                                  <m:t>1</m:t>
                                </m:r>
                              </m:num>
                              <m:den>
                                <m:r>
                                  <a:rPr lang="en-US" sz="2400" i="1">
                                    <a:latin typeface="Cambria Math" panose="02040503050406030204" pitchFamily="18" charset="0"/>
                                    <a:cs typeface="Arial" panose="020B0604020202020204" pitchFamily="34" charset="0"/>
                                  </a:rPr>
                                  <m:t>2</m:t>
                                </m:r>
                                <m:r>
                                  <a:rPr lang="en-US" sz="2400" i="1">
                                    <a:latin typeface="Cambria Math" panose="02040503050406030204" pitchFamily="18" charset="0"/>
                                    <a:cs typeface="Arial" panose="020B0604020202020204" pitchFamily="34" charset="0"/>
                                  </a:rPr>
                                  <m:t>𝑁</m:t>
                                </m:r>
                              </m:den>
                            </m:f>
                          </m:e>
                        </m:d>
                      </m:e>
                      <m:sup>
                        <m:r>
                          <a:rPr lang="en-US" sz="2400" b="0" i="1" smtClean="0">
                            <a:latin typeface="Cambria Math" panose="02040503050406030204" pitchFamily="18" charset="0"/>
                            <a:cs typeface="Arial" panose="020B0604020202020204" pitchFamily="34" charset="0"/>
                          </a:rPr>
                          <m:t>𝑡</m:t>
                        </m:r>
                      </m:sup>
                    </m:sSup>
                  </m:oMath>
                </a14:m>
                <a:r>
                  <a:rPr lang="en-US"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Heterozygosity,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=1−</m:t>
                    </m:r>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𝐹</m:t>
                        </m:r>
                      </m:e>
                      <m:sub>
                        <m:r>
                          <a:rPr lang="en-US" sz="2400" b="0" i="1" smtClean="0">
                            <a:latin typeface="Cambria Math" panose="02040503050406030204" pitchFamily="18" charset="0"/>
                            <a:cs typeface="Arial" panose="020B0604020202020204" pitchFamily="34" charset="0"/>
                          </a:rPr>
                          <m:t>𝑡</m:t>
                        </m:r>
                      </m:sub>
                    </m:sSub>
                    <m:r>
                      <a:rPr lang="en-US" sz="2400" b="0" i="1" smtClean="0">
                        <a:latin typeface="Cambria Math" panose="02040503050406030204" pitchFamily="18" charset="0"/>
                        <a:cs typeface="Arial" panose="020B0604020202020204" pitchFamily="34" charset="0"/>
                      </a:rPr>
                      <m:t>=</m:t>
                    </m:r>
                    <m:sSup>
                      <m:sSupPr>
                        <m:ctrlPr>
                          <a:rPr lang="en-US" sz="2400" b="0" i="1" smtClean="0">
                            <a:latin typeface="Cambria Math" panose="02040503050406030204" pitchFamily="18" charset="0"/>
                            <a:cs typeface="Arial" panose="020B0604020202020204" pitchFamily="34" charset="0"/>
                          </a:rPr>
                        </m:ctrlPr>
                      </m:sSupPr>
                      <m:e>
                        <m:d>
                          <m:dPr>
                            <m:ctrlPr>
                              <a:rPr lang="en-US" sz="2400" i="1">
                                <a:latin typeface="Cambria Math" panose="02040503050406030204" pitchFamily="18" charset="0"/>
                                <a:cs typeface="Arial" panose="020B0604020202020204" pitchFamily="34" charset="0"/>
                              </a:rPr>
                            </m:ctrlPr>
                          </m:dPr>
                          <m:e>
                            <m:r>
                              <a:rPr lang="en-US" sz="2400" i="1">
                                <a:latin typeface="Cambria Math" panose="02040503050406030204" pitchFamily="18" charset="0"/>
                                <a:cs typeface="Arial" panose="020B0604020202020204" pitchFamily="34" charset="0"/>
                              </a:rPr>
                              <m:t>1−</m:t>
                            </m:r>
                            <m:f>
                              <m:fPr>
                                <m:ctrlPr>
                                  <a:rPr lang="en-US" sz="2400" i="1">
                                    <a:latin typeface="Cambria Math" panose="02040503050406030204" pitchFamily="18" charset="0"/>
                                    <a:cs typeface="Arial" panose="020B0604020202020204" pitchFamily="34" charset="0"/>
                                  </a:rPr>
                                </m:ctrlPr>
                              </m:fPr>
                              <m:num>
                                <m:r>
                                  <a:rPr lang="en-US" sz="2400" i="1">
                                    <a:latin typeface="Cambria Math" panose="02040503050406030204" pitchFamily="18" charset="0"/>
                                    <a:cs typeface="Arial" panose="020B0604020202020204" pitchFamily="34" charset="0"/>
                                  </a:rPr>
                                  <m:t>1</m:t>
                                </m:r>
                              </m:num>
                              <m:den>
                                <m:r>
                                  <a:rPr lang="en-US" sz="2400" i="1">
                                    <a:latin typeface="Cambria Math" panose="02040503050406030204" pitchFamily="18" charset="0"/>
                                    <a:cs typeface="Arial" panose="020B0604020202020204" pitchFamily="34" charset="0"/>
                                  </a:rPr>
                                  <m:t>2</m:t>
                                </m:r>
                                <m:r>
                                  <a:rPr lang="en-US" sz="2400" i="1">
                                    <a:latin typeface="Cambria Math" panose="02040503050406030204" pitchFamily="18" charset="0"/>
                                    <a:cs typeface="Arial" panose="020B0604020202020204" pitchFamily="34" charset="0"/>
                                  </a:rPr>
                                  <m:t>𝑁</m:t>
                                </m:r>
                              </m:den>
                            </m:f>
                          </m:e>
                        </m:d>
                      </m:e>
                      <m:sup>
                        <m:r>
                          <a:rPr lang="en-US" sz="2400" b="0" i="1" smtClean="0">
                            <a:latin typeface="Cambria Math" panose="02040503050406030204" pitchFamily="18" charset="0"/>
                            <a:cs typeface="Arial" panose="020B0604020202020204" pitchFamily="34" charset="0"/>
                          </a:rPr>
                          <m:t>𝑡</m:t>
                        </m:r>
                      </m:sup>
                    </m:sSup>
                  </m:oMath>
                </a14:m>
                <a:r>
                  <a:rPr lang="en-US" sz="2400" dirty="0">
                    <a:latin typeface="Arial" panose="020B0604020202020204" pitchFamily="34" charset="0"/>
                    <a:cs typeface="Arial" panose="020B0604020202020204" pitchFamily="34" charset="0"/>
                  </a:rPr>
                  <a:t>.</a:t>
                </a:r>
              </a:p>
            </p:txBody>
          </p:sp>
        </mc:Choice>
        <mc:Fallback xmlns="">
          <p:sp>
            <p:nvSpPr>
              <p:cNvPr id="3" name="TextBox 2">
                <a:extLst>
                  <a:ext uri="{FF2B5EF4-FFF2-40B4-BE49-F238E27FC236}">
                    <a16:creationId xmlns:a16="http://schemas.microsoft.com/office/drawing/2014/main" id="{6E176AC9-FFF3-C0E0-9AFF-EF3BB3085566}"/>
                  </a:ext>
                </a:extLst>
              </p:cNvPr>
              <p:cNvSpPr txBox="1">
                <a:spLocks noRot="1" noChangeAspect="1" noMove="1" noResize="1" noEditPoints="1" noAdjustHandles="1" noChangeArrowheads="1" noChangeShapeType="1" noTextEdit="1"/>
              </p:cNvSpPr>
              <p:nvPr/>
            </p:nvSpPr>
            <p:spPr>
              <a:xfrm>
                <a:off x="4735093" y="986118"/>
                <a:ext cx="6984156" cy="4979633"/>
              </a:xfrm>
              <a:prstGeom prst="rect">
                <a:avLst/>
              </a:prstGeom>
              <a:blipFill>
                <a:blip r:embed="rId2"/>
                <a:stretch>
                  <a:fillRect l="-1223"/>
                </a:stretch>
              </a:blipFill>
            </p:spPr>
            <p:txBody>
              <a:bodyPr/>
              <a:lstStyle/>
              <a:p>
                <a:r>
                  <a:rPr lang="en-US">
                    <a:noFill/>
                  </a:rPr>
                  <a:t> </a:t>
                </a:r>
              </a:p>
            </p:txBody>
          </p:sp>
        </mc:Fallback>
      </mc:AlternateContent>
      <p:grpSp>
        <p:nvGrpSpPr>
          <p:cNvPr id="96" name="Group 95">
            <a:extLst>
              <a:ext uri="{FF2B5EF4-FFF2-40B4-BE49-F238E27FC236}">
                <a16:creationId xmlns:a16="http://schemas.microsoft.com/office/drawing/2014/main" id="{BD3414F3-A101-5069-AC36-1125FC3F6B53}"/>
              </a:ext>
            </a:extLst>
          </p:cNvPr>
          <p:cNvGrpSpPr/>
          <p:nvPr/>
        </p:nvGrpSpPr>
        <p:grpSpPr>
          <a:xfrm>
            <a:off x="555118" y="1735493"/>
            <a:ext cx="3421702" cy="3256146"/>
            <a:chOff x="555118" y="1184988"/>
            <a:chExt cx="3421702" cy="3256146"/>
          </a:xfrm>
        </p:grpSpPr>
        <p:sp>
          <p:nvSpPr>
            <p:cNvPr id="4" name="Oval 3">
              <a:extLst>
                <a:ext uri="{FF2B5EF4-FFF2-40B4-BE49-F238E27FC236}">
                  <a16:creationId xmlns:a16="http://schemas.microsoft.com/office/drawing/2014/main" id="{70A714E1-37FC-68B0-F7EC-2326089A8713}"/>
                </a:ext>
              </a:extLst>
            </p:cNvPr>
            <p:cNvSpPr/>
            <p:nvPr/>
          </p:nvSpPr>
          <p:spPr>
            <a:xfrm>
              <a:off x="555118" y="1184988"/>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C7C3F692-C43B-9D86-B6A0-0DE89399D276}"/>
                </a:ext>
              </a:extLst>
            </p:cNvPr>
            <p:cNvSpPr/>
            <p:nvPr/>
          </p:nvSpPr>
          <p:spPr>
            <a:xfrm>
              <a:off x="1147585" y="1184988"/>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2</a:t>
              </a:r>
            </a:p>
          </p:txBody>
        </p:sp>
        <p:sp>
          <p:nvSpPr>
            <p:cNvPr id="12" name="Oval 11">
              <a:extLst>
                <a:ext uri="{FF2B5EF4-FFF2-40B4-BE49-F238E27FC236}">
                  <a16:creationId xmlns:a16="http://schemas.microsoft.com/office/drawing/2014/main" id="{AFB2AA82-CA9C-5DDD-695A-EEACF17B3E92}"/>
                </a:ext>
              </a:extLst>
            </p:cNvPr>
            <p:cNvSpPr/>
            <p:nvPr/>
          </p:nvSpPr>
          <p:spPr>
            <a:xfrm>
              <a:off x="1740052" y="1184988"/>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sp>
          <p:nvSpPr>
            <p:cNvPr id="14" name="Oval 13">
              <a:extLst>
                <a:ext uri="{FF2B5EF4-FFF2-40B4-BE49-F238E27FC236}">
                  <a16:creationId xmlns:a16="http://schemas.microsoft.com/office/drawing/2014/main" id="{03802FFB-A3FB-E642-A7EF-F1491ED0709E}"/>
                </a:ext>
              </a:extLst>
            </p:cNvPr>
            <p:cNvSpPr/>
            <p:nvPr/>
          </p:nvSpPr>
          <p:spPr>
            <a:xfrm>
              <a:off x="555118" y="2117970"/>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15" name="Oval 14">
              <a:extLst>
                <a:ext uri="{FF2B5EF4-FFF2-40B4-BE49-F238E27FC236}">
                  <a16:creationId xmlns:a16="http://schemas.microsoft.com/office/drawing/2014/main" id="{6E10A03A-B3E3-12E0-0791-9CD61B015013}"/>
                </a:ext>
              </a:extLst>
            </p:cNvPr>
            <p:cNvSpPr/>
            <p:nvPr/>
          </p:nvSpPr>
          <p:spPr>
            <a:xfrm>
              <a:off x="1147585" y="2117970"/>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16" name="Oval 15">
              <a:extLst>
                <a:ext uri="{FF2B5EF4-FFF2-40B4-BE49-F238E27FC236}">
                  <a16:creationId xmlns:a16="http://schemas.microsoft.com/office/drawing/2014/main" id="{2FDF001D-B2CD-9FB8-146A-7F1C73A169FF}"/>
                </a:ext>
              </a:extLst>
            </p:cNvPr>
            <p:cNvSpPr/>
            <p:nvPr/>
          </p:nvSpPr>
          <p:spPr>
            <a:xfrm>
              <a:off x="2924984" y="2117970"/>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sp>
          <p:nvSpPr>
            <p:cNvPr id="18" name="Oval 17">
              <a:extLst>
                <a:ext uri="{FF2B5EF4-FFF2-40B4-BE49-F238E27FC236}">
                  <a16:creationId xmlns:a16="http://schemas.microsoft.com/office/drawing/2014/main" id="{951595E8-FFAF-BFD4-DB81-4F4D5E71CD48}"/>
                </a:ext>
              </a:extLst>
            </p:cNvPr>
            <p:cNvSpPr/>
            <p:nvPr/>
          </p:nvSpPr>
          <p:spPr>
            <a:xfrm>
              <a:off x="555118" y="3050952"/>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19" name="Oval 18">
              <a:extLst>
                <a:ext uri="{FF2B5EF4-FFF2-40B4-BE49-F238E27FC236}">
                  <a16:creationId xmlns:a16="http://schemas.microsoft.com/office/drawing/2014/main" id="{0EC53021-03A9-0359-A4DA-A7DFDDFDFABD}"/>
                </a:ext>
              </a:extLst>
            </p:cNvPr>
            <p:cNvSpPr/>
            <p:nvPr/>
          </p:nvSpPr>
          <p:spPr>
            <a:xfrm>
              <a:off x="1147585" y="3050952"/>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20" name="Oval 19">
              <a:extLst>
                <a:ext uri="{FF2B5EF4-FFF2-40B4-BE49-F238E27FC236}">
                  <a16:creationId xmlns:a16="http://schemas.microsoft.com/office/drawing/2014/main" id="{37C3B077-243A-23C7-8F14-C4702A079B53}"/>
                </a:ext>
              </a:extLst>
            </p:cNvPr>
            <p:cNvSpPr/>
            <p:nvPr/>
          </p:nvSpPr>
          <p:spPr>
            <a:xfrm>
              <a:off x="3519620" y="2117970"/>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cxnSp>
          <p:nvCxnSpPr>
            <p:cNvPr id="22" name="Straight Connector 21">
              <a:extLst>
                <a:ext uri="{FF2B5EF4-FFF2-40B4-BE49-F238E27FC236}">
                  <a16:creationId xmlns:a16="http://schemas.microsoft.com/office/drawing/2014/main" id="{18FB2A57-999B-140E-DDD8-184B21637A94}"/>
                </a:ext>
              </a:extLst>
            </p:cNvPr>
            <p:cNvCxnSpPr>
              <a:cxnSpLocks/>
              <a:stCxn id="4" idx="4"/>
              <a:endCxn id="14" idx="0"/>
            </p:cNvCxnSpPr>
            <p:nvPr/>
          </p:nvCxnSpPr>
          <p:spPr>
            <a:xfrm>
              <a:off x="783718" y="1642188"/>
              <a:ext cx="0"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F6CABDE-FB75-2F0D-481A-8E10206BB2B8}"/>
                </a:ext>
              </a:extLst>
            </p:cNvPr>
            <p:cNvCxnSpPr>
              <a:cxnSpLocks/>
              <a:stCxn id="5" idx="4"/>
              <a:endCxn id="59" idx="0"/>
            </p:cNvCxnSpPr>
            <p:nvPr/>
          </p:nvCxnSpPr>
          <p:spPr>
            <a:xfrm>
              <a:off x="1376185" y="1642188"/>
              <a:ext cx="1184934"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5CC613-3C46-5B13-E8BF-78E22BC08D4C}"/>
                </a:ext>
              </a:extLst>
            </p:cNvPr>
            <p:cNvCxnSpPr>
              <a:cxnSpLocks/>
              <a:stCxn id="12" idx="4"/>
              <a:endCxn id="16" idx="0"/>
            </p:cNvCxnSpPr>
            <p:nvPr/>
          </p:nvCxnSpPr>
          <p:spPr>
            <a:xfrm>
              <a:off x="1968652" y="1642188"/>
              <a:ext cx="1184932"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B08E23-B476-A9A8-CD76-0695C72A4B99}"/>
                </a:ext>
              </a:extLst>
            </p:cNvPr>
            <p:cNvCxnSpPr>
              <a:cxnSpLocks/>
              <a:stCxn id="14" idx="4"/>
              <a:endCxn id="18" idx="0"/>
            </p:cNvCxnSpPr>
            <p:nvPr/>
          </p:nvCxnSpPr>
          <p:spPr>
            <a:xfrm>
              <a:off x="783718" y="2575170"/>
              <a:ext cx="0"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0902DD-0695-6B42-58AA-C16872643F46}"/>
                </a:ext>
              </a:extLst>
            </p:cNvPr>
            <p:cNvCxnSpPr>
              <a:cxnSpLocks/>
              <a:stCxn id="14" idx="4"/>
              <a:endCxn id="19" idx="0"/>
            </p:cNvCxnSpPr>
            <p:nvPr/>
          </p:nvCxnSpPr>
          <p:spPr>
            <a:xfrm>
              <a:off x="783718" y="2575170"/>
              <a:ext cx="592467"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710C4-7BB8-DB80-432A-295D35FDE622}"/>
                </a:ext>
              </a:extLst>
            </p:cNvPr>
            <p:cNvCxnSpPr>
              <a:cxnSpLocks/>
              <a:stCxn id="12" idx="4"/>
              <a:endCxn id="20" idx="0"/>
            </p:cNvCxnSpPr>
            <p:nvPr/>
          </p:nvCxnSpPr>
          <p:spPr>
            <a:xfrm>
              <a:off x="1968652" y="1642188"/>
              <a:ext cx="1779568"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3030DA33-459A-173C-CBA7-AD14EF972610}"/>
                </a:ext>
              </a:extLst>
            </p:cNvPr>
            <p:cNvSpPr/>
            <p:nvPr/>
          </p:nvSpPr>
          <p:spPr>
            <a:xfrm>
              <a:off x="555118" y="3983934"/>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43" name="Oval 42">
              <a:extLst>
                <a:ext uri="{FF2B5EF4-FFF2-40B4-BE49-F238E27FC236}">
                  <a16:creationId xmlns:a16="http://schemas.microsoft.com/office/drawing/2014/main" id="{367ECEB8-FE85-DD9E-63C4-33B0774A889F}"/>
                </a:ext>
              </a:extLst>
            </p:cNvPr>
            <p:cNvSpPr/>
            <p:nvPr/>
          </p:nvSpPr>
          <p:spPr>
            <a:xfrm>
              <a:off x="1147585" y="3983934"/>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sp>
          <p:nvSpPr>
            <p:cNvPr id="44" name="Oval 43">
              <a:extLst>
                <a:ext uri="{FF2B5EF4-FFF2-40B4-BE49-F238E27FC236}">
                  <a16:creationId xmlns:a16="http://schemas.microsoft.com/office/drawing/2014/main" id="{2CCAAB96-695B-638D-F0E9-4A742F6E6795}"/>
                </a:ext>
              </a:extLst>
            </p:cNvPr>
            <p:cNvSpPr/>
            <p:nvPr/>
          </p:nvSpPr>
          <p:spPr>
            <a:xfrm>
              <a:off x="1740052" y="3983934"/>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cxnSp>
          <p:nvCxnSpPr>
            <p:cNvPr id="48" name="Straight Connector 47">
              <a:extLst>
                <a:ext uri="{FF2B5EF4-FFF2-40B4-BE49-F238E27FC236}">
                  <a16:creationId xmlns:a16="http://schemas.microsoft.com/office/drawing/2014/main" id="{8154F25A-AB68-7658-BD0C-59A125181206}"/>
                </a:ext>
              </a:extLst>
            </p:cNvPr>
            <p:cNvCxnSpPr>
              <a:cxnSpLocks/>
              <a:stCxn id="18" idx="4"/>
              <a:endCxn id="42" idx="0"/>
            </p:cNvCxnSpPr>
            <p:nvPr/>
          </p:nvCxnSpPr>
          <p:spPr>
            <a:xfrm>
              <a:off x="783718" y="3508152"/>
              <a:ext cx="0"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A5A5124-7F34-6C0C-EB81-FFDE728BAE81}"/>
                </a:ext>
              </a:extLst>
            </p:cNvPr>
            <p:cNvCxnSpPr>
              <a:cxnSpLocks/>
              <a:stCxn id="19" idx="4"/>
              <a:endCxn id="43" idx="0"/>
            </p:cNvCxnSpPr>
            <p:nvPr/>
          </p:nvCxnSpPr>
          <p:spPr>
            <a:xfrm>
              <a:off x="1376185" y="3508152"/>
              <a:ext cx="0"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B11F248-B72F-E2FE-F57F-06747C1E47C9}"/>
                </a:ext>
              </a:extLst>
            </p:cNvPr>
            <p:cNvCxnSpPr>
              <a:cxnSpLocks/>
              <a:stCxn id="85" idx="4"/>
              <a:endCxn id="44" idx="0"/>
            </p:cNvCxnSpPr>
            <p:nvPr/>
          </p:nvCxnSpPr>
          <p:spPr>
            <a:xfrm>
              <a:off x="1968651" y="3508152"/>
              <a:ext cx="1"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D539EAA-FB9B-61E3-882B-3B98871DA1F4}"/>
                </a:ext>
              </a:extLst>
            </p:cNvPr>
            <p:cNvSpPr/>
            <p:nvPr/>
          </p:nvSpPr>
          <p:spPr>
            <a:xfrm>
              <a:off x="2332519" y="2117970"/>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2</a:t>
              </a:r>
            </a:p>
          </p:txBody>
        </p:sp>
        <p:sp>
          <p:nvSpPr>
            <p:cNvPr id="61" name="Oval 60">
              <a:extLst>
                <a:ext uri="{FF2B5EF4-FFF2-40B4-BE49-F238E27FC236}">
                  <a16:creationId xmlns:a16="http://schemas.microsoft.com/office/drawing/2014/main" id="{A0B4376D-9F83-4039-EBA0-F9A80B5535B8}"/>
                </a:ext>
              </a:extLst>
            </p:cNvPr>
            <p:cNvSpPr/>
            <p:nvPr/>
          </p:nvSpPr>
          <p:spPr>
            <a:xfrm>
              <a:off x="2332518" y="3050952"/>
              <a:ext cx="457200" cy="457200"/>
            </a:xfrm>
            <a:prstGeom prst="ellipse">
              <a:avLst/>
            </a:prstGeom>
            <a:solidFill>
              <a:schemeClr val="accent4"/>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3</a:t>
              </a:r>
            </a:p>
          </p:txBody>
        </p:sp>
        <p:cxnSp>
          <p:nvCxnSpPr>
            <p:cNvPr id="62" name="Straight Connector 61">
              <a:extLst>
                <a:ext uri="{FF2B5EF4-FFF2-40B4-BE49-F238E27FC236}">
                  <a16:creationId xmlns:a16="http://schemas.microsoft.com/office/drawing/2014/main" id="{B3B49EC6-0CE6-7E13-FB23-F24F7FF93708}"/>
                </a:ext>
              </a:extLst>
            </p:cNvPr>
            <p:cNvCxnSpPr>
              <a:cxnSpLocks/>
              <a:stCxn id="4" idx="4"/>
              <a:endCxn id="15" idx="0"/>
            </p:cNvCxnSpPr>
            <p:nvPr/>
          </p:nvCxnSpPr>
          <p:spPr>
            <a:xfrm>
              <a:off x="783718" y="1642188"/>
              <a:ext cx="592467"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2824948-18F4-62FF-E39C-A33888805D7F}"/>
                </a:ext>
              </a:extLst>
            </p:cNvPr>
            <p:cNvCxnSpPr>
              <a:cxnSpLocks/>
              <a:stCxn id="16" idx="4"/>
              <a:endCxn id="61" idx="0"/>
            </p:cNvCxnSpPr>
            <p:nvPr/>
          </p:nvCxnSpPr>
          <p:spPr>
            <a:xfrm flipH="1">
              <a:off x="2561118" y="2575170"/>
              <a:ext cx="592466"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17D046E3-6228-0EC7-8ABD-72C93AA50A1B}"/>
                </a:ext>
              </a:extLst>
            </p:cNvPr>
            <p:cNvSpPr/>
            <p:nvPr/>
          </p:nvSpPr>
          <p:spPr>
            <a:xfrm>
              <a:off x="2332518" y="1184988"/>
              <a:ext cx="457200" cy="457200"/>
            </a:xfrm>
            <a:prstGeom prst="ellipse">
              <a:avLst/>
            </a:prstGeom>
            <a:solidFill>
              <a:schemeClr val="accent6"/>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4</a:t>
              </a:r>
            </a:p>
          </p:txBody>
        </p:sp>
        <p:sp>
          <p:nvSpPr>
            <p:cNvPr id="71" name="Oval 70">
              <a:extLst>
                <a:ext uri="{FF2B5EF4-FFF2-40B4-BE49-F238E27FC236}">
                  <a16:creationId xmlns:a16="http://schemas.microsoft.com/office/drawing/2014/main" id="{9AC59AF2-F359-C0B8-4378-35C6315F5FDF}"/>
                </a:ext>
              </a:extLst>
            </p:cNvPr>
            <p:cNvSpPr/>
            <p:nvPr/>
          </p:nvSpPr>
          <p:spPr>
            <a:xfrm>
              <a:off x="2332518" y="3983697"/>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cxnSp>
          <p:nvCxnSpPr>
            <p:cNvPr id="72" name="Straight Connector 71">
              <a:extLst>
                <a:ext uri="{FF2B5EF4-FFF2-40B4-BE49-F238E27FC236}">
                  <a16:creationId xmlns:a16="http://schemas.microsoft.com/office/drawing/2014/main" id="{5D0EAEA8-CD94-284B-6A0F-79645A819242}"/>
                </a:ext>
              </a:extLst>
            </p:cNvPr>
            <p:cNvCxnSpPr>
              <a:cxnSpLocks/>
              <a:stCxn id="85" idx="4"/>
              <a:endCxn id="71" idx="0"/>
            </p:cNvCxnSpPr>
            <p:nvPr/>
          </p:nvCxnSpPr>
          <p:spPr>
            <a:xfrm>
              <a:off x="1968651" y="3508152"/>
              <a:ext cx="592467" cy="4755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229F1E3-965C-5BE1-F93B-CF60AEC7BB6D}"/>
                </a:ext>
              </a:extLst>
            </p:cNvPr>
            <p:cNvSpPr/>
            <p:nvPr/>
          </p:nvSpPr>
          <p:spPr>
            <a:xfrm>
              <a:off x="1744596" y="2117970"/>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cxnSp>
          <p:nvCxnSpPr>
            <p:cNvPr id="79" name="Straight Connector 78">
              <a:extLst>
                <a:ext uri="{FF2B5EF4-FFF2-40B4-BE49-F238E27FC236}">
                  <a16:creationId xmlns:a16="http://schemas.microsoft.com/office/drawing/2014/main" id="{78853492-7C54-320B-BA2D-A36CDFB85F44}"/>
                </a:ext>
              </a:extLst>
            </p:cNvPr>
            <p:cNvCxnSpPr>
              <a:cxnSpLocks/>
              <a:stCxn id="4" idx="4"/>
              <a:endCxn id="77" idx="0"/>
            </p:cNvCxnSpPr>
            <p:nvPr/>
          </p:nvCxnSpPr>
          <p:spPr>
            <a:xfrm>
              <a:off x="783718" y="1642188"/>
              <a:ext cx="1189478"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4379311E-5A1D-0E54-F019-29F791F8CC83}"/>
                </a:ext>
              </a:extLst>
            </p:cNvPr>
            <p:cNvSpPr/>
            <p:nvPr/>
          </p:nvSpPr>
          <p:spPr>
            <a:xfrm>
              <a:off x="1740051" y="3050952"/>
              <a:ext cx="457200" cy="457200"/>
            </a:xfrm>
            <a:prstGeom prst="ellipse">
              <a:avLst/>
            </a:prstGeom>
            <a:solidFill>
              <a:schemeClr val="accent5"/>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1</a:t>
              </a:r>
            </a:p>
          </p:txBody>
        </p:sp>
        <p:cxnSp>
          <p:nvCxnSpPr>
            <p:cNvPr id="86" name="Straight Connector 85">
              <a:extLst>
                <a:ext uri="{FF2B5EF4-FFF2-40B4-BE49-F238E27FC236}">
                  <a16:creationId xmlns:a16="http://schemas.microsoft.com/office/drawing/2014/main" id="{4C09F96A-F46E-3831-FD5F-6C3645AAEAD2}"/>
                </a:ext>
              </a:extLst>
            </p:cNvPr>
            <p:cNvCxnSpPr>
              <a:cxnSpLocks/>
              <a:stCxn id="77" idx="4"/>
              <a:endCxn id="85" idx="0"/>
            </p:cNvCxnSpPr>
            <p:nvPr/>
          </p:nvCxnSpPr>
          <p:spPr>
            <a:xfrm flipH="1">
              <a:off x="1968651" y="2575170"/>
              <a:ext cx="4545" cy="475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2713F17B-344E-69F3-A330-8180DC105735}"/>
              </a:ext>
            </a:extLst>
          </p:cNvPr>
          <p:cNvSpPr txBox="1"/>
          <p:nvPr/>
        </p:nvSpPr>
        <p:spPr>
          <a:xfrm>
            <a:off x="472751" y="1166406"/>
            <a:ext cx="9428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Alleles</a:t>
            </a:r>
          </a:p>
        </p:txBody>
      </p:sp>
      <p:pic>
        <p:nvPicPr>
          <p:cNvPr id="99" name="Graphic 98" descr="Butterfly with solid fill">
            <a:extLst>
              <a:ext uri="{FF2B5EF4-FFF2-40B4-BE49-F238E27FC236}">
                <a16:creationId xmlns:a16="http://schemas.microsoft.com/office/drawing/2014/main" id="{576BC612-B3A9-68AF-27E8-11F82DAD93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4682" y="601784"/>
            <a:ext cx="1828800" cy="1828800"/>
          </a:xfrm>
          <a:prstGeom prst="rect">
            <a:avLst/>
          </a:prstGeom>
        </p:spPr>
      </p:pic>
      <p:sp>
        <p:nvSpPr>
          <p:cNvPr id="100" name="TextBox 99">
            <a:extLst>
              <a:ext uri="{FF2B5EF4-FFF2-40B4-BE49-F238E27FC236}">
                <a16:creationId xmlns:a16="http://schemas.microsoft.com/office/drawing/2014/main" id="{29869BE0-65DA-F8F2-CD9A-DEFF4459D901}"/>
              </a:ext>
            </a:extLst>
          </p:cNvPr>
          <p:cNvSpPr txBox="1"/>
          <p:nvPr/>
        </p:nvSpPr>
        <p:spPr>
          <a:xfrm>
            <a:off x="1012318" y="5291484"/>
            <a:ext cx="1396536"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Inbreeding</a:t>
            </a:r>
          </a:p>
        </p:txBody>
      </p:sp>
    </p:spTree>
    <p:extLst>
      <p:ext uri="{BB962C8B-B14F-4D97-AF65-F5344CB8AC3E}">
        <p14:creationId xmlns:p14="http://schemas.microsoft.com/office/powerpoint/2010/main" val="408269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748958" cy="523220"/>
          </a:xfrm>
          <a:prstGeom prst="rect">
            <a:avLst/>
          </a:prstGeom>
          <a:noFill/>
        </p:spPr>
        <p:txBody>
          <a:bodyPr wrap="none" rtlCol="0">
            <a:spAutoFit/>
          </a:bodyPr>
          <a:lstStyle/>
          <a:p>
            <a:r>
              <a:rPr lang="en-US" sz="2800" b="1" dirty="0" err="1">
                <a:latin typeface="Arial" panose="020B0604020202020204" pitchFamily="34" charset="0"/>
                <a:cs typeface="Arial" panose="020B0604020202020204" pitchFamily="34" charset="0"/>
              </a:rPr>
              <a:t>Wahlund</a:t>
            </a:r>
            <a:r>
              <a:rPr lang="en-US" sz="2800" b="1" dirty="0">
                <a:latin typeface="Arial" panose="020B0604020202020204" pitchFamily="34" charset="0"/>
                <a:cs typeface="Arial" panose="020B0604020202020204" pitchFamily="34" charset="0"/>
              </a:rPr>
              <a:t> effect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70C1558-EC31-3F53-7599-6786F220FA98}"/>
                  </a:ext>
                </a:extLst>
              </p:cNvPr>
              <p:cNvSpPr txBox="1"/>
              <p:nvPr/>
            </p:nvSpPr>
            <p:spPr>
              <a:xfrm>
                <a:off x="627211" y="3651999"/>
                <a:ext cx="4627549" cy="1131848"/>
              </a:xfrm>
              <a:prstGeom prst="rect">
                <a:avLst/>
              </a:prstGeom>
              <a:noFill/>
            </p:spPr>
            <p:txBody>
              <a:bodyPr wrap="none" rtlCol="0">
                <a:spAutoFit/>
              </a:bodyPr>
              <a:lstStyle/>
              <a:p>
                <a:pPr>
                  <a:lnSpc>
                    <a:spcPct val="150000"/>
                  </a:lnSpc>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1+2</m:t>
                        </m:r>
                      </m:sub>
                    </m:sSub>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combined heterozygosity</a:t>
                </a:r>
              </a:p>
              <a:p>
                <a:pPr>
                  <a:lnSpc>
                    <a:spcPct val="150000"/>
                  </a:lnSpc>
                </a:pPr>
                <a14:m>
                  <m:oMath xmlns:m="http://schemas.openxmlformats.org/officeDocument/2006/math">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m:t>
                    </m:r>
                  </m:oMath>
                </a14:m>
                <a:r>
                  <a:rPr lang="en-US" sz="2400" dirty="0">
                    <a:latin typeface="Arial" panose="020B0604020202020204" pitchFamily="34" charset="0"/>
                    <a:cs typeface="Arial" panose="020B0604020202020204" pitchFamily="34" charset="0"/>
                  </a:rPr>
                  <a:t> overall heterozygosity</a:t>
                </a:r>
              </a:p>
            </p:txBody>
          </p:sp>
        </mc:Choice>
        <mc:Fallback xmlns="">
          <p:sp>
            <p:nvSpPr>
              <p:cNvPr id="9" name="TextBox 8">
                <a:extLst>
                  <a:ext uri="{FF2B5EF4-FFF2-40B4-BE49-F238E27FC236}">
                    <a16:creationId xmlns:a16="http://schemas.microsoft.com/office/drawing/2014/main" id="{470C1558-EC31-3F53-7599-6786F220FA98}"/>
                  </a:ext>
                </a:extLst>
              </p:cNvPr>
              <p:cNvSpPr txBox="1">
                <a:spLocks noRot="1" noChangeAspect="1" noMove="1" noResize="1" noEditPoints="1" noAdjustHandles="1" noChangeArrowheads="1" noChangeShapeType="1" noTextEdit="1"/>
              </p:cNvSpPr>
              <p:nvPr/>
            </p:nvSpPr>
            <p:spPr>
              <a:xfrm>
                <a:off x="627211" y="3651999"/>
                <a:ext cx="4627549" cy="1131848"/>
              </a:xfrm>
              <a:prstGeom prst="rect">
                <a:avLst/>
              </a:prstGeom>
              <a:blipFill>
                <a:blip r:embed="rId2"/>
                <a:stretch>
                  <a:fillRect l="-395" r="-1318" b="-1182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D365D02-4B07-CCBE-591A-6AD990CE86E1}"/>
              </a:ext>
            </a:extLst>
          </p:cNvPr>
          <p:cNvSpPr txBox="1"/>
          <p:nvPr/>
        </p:nvSpPr>
        <p:spPr>
          <a:xfrm>
            <a:off x="571463" y="984379"/>
            <a:ext cx="10048912"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Under Hardy-Weinberg equilibrium (HWE), presence of subpopulations can reduce overall heterozygosity even without inbreeding.</a:t>
            </a:r>
          </a:p>
        </p:txBody>
      </p:sp>
      <p:grpSp>
        <p:nvGrpSpPr>
          <p:cNvPr id="16" name="Group 15">
            <a:extLst>
              <a:ext uri="{FF2B5EF4-FFF2-40B4-BE49-F238E27FC236}">
                <a16:creationId xmlns:a16="http://schemas.microsoft.com/office/drawing/2014/main" id="{D64B522B-8177-96FF-C85F-6172629E49A1}"/>
              </a:ext>
            </a:extLst>
          </p:cNvPr>
          <p:cNvGrpSpPr/>
          <p:nvPr/>
        </p:nvGrpSpPr>
        <p:grpSpPr>
          <a:xfrm>
            <a:off x="6472339" y="3066581"/>
            <a:ext cx="2288879" cy="2884398"/>
            <a:chOff x="684013" y="2524125"/>
            <a:chExt cx="2288879" cy="2884398"/>
          </a:xfrm>
        </p:grpSpPr>
        <p:pic>
          <p:nvPicPr>
            <p:cNvPr id="5" name="Graphic 4" descr="Sunflower with solid fill">
              <a:extLst>
                <a:ext uri="{FF2B5EF4-FFF2-40B4-BE49-F238E27FC236}">
                  <a16:creationId xmlns:a16="http://schemas.microsoft.com/office/drawing/2014/main" id="{AF4F088A-42E4-5492-F9EE-C0DF939B45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013" y="2714625"/>
              <a:ext cx="914400" cy="914400"/>
            </a:xfrm>
            <a:prstGeom prst="rect">
              <a:avLst/>
            </a:prstGeom>
          </p:spPr>
        </p:pic>
        <p:pic>
          <p:nvPicPr>
            <p:cNvPr id="6" name="Graphic 5" descr="Sunflower with solid fill">
              <a:extLst>
                <a:ext uri="{FF2B5EF4-FFF2-40B4-BE49-F238E27FC236}">
                  <a16:creationId xmlns:a16="http://schemas.microsoft.com/office/drawing/2014/main" id="{D6FAC9FC-E5B2-B848-6B3E-3F77FADA8C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8863" y="2619375"/>
              <a:ext cx="914400" cy="914400"/>
            </a:xfrm>
            <a:prstGeom prst="rect">
              <a:avLst/>
            </a:prstGeom>
          </p:spPr>
        </p:pic>
        <p:pic>
          <p:nvPicPr>
            <p:cNvPr id="7" name="Graphic 6" descr="Sunflower with solid fill">
              <a:extLst>
                <a:ext uri="{FF2B5EF4-FFF2-40B4-BE49-F238E27FC236}">
                  <a16:creationId xmlns:a16="http://schemas.microsoft.com/office/drawing/2014/main" id="{042C7C63-E258-535F-46F1-8B499A3A35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8492" y="2524125"/>
              <a:ext cx="914400" cy="914400"/>
            </a:xfrm>
            <a:prstGeom prst="rect">
              <a:avLst/>
            </a:prstGeom>
          </p:spPr>
        </p:pic>
        <p:pic>
          <p:nvPicPr>
            <p:cNvPr id="10" name="Graphic 9" descr="Sunflower with solid fill">
              <a:extLst>
                <a:ext uri="{FF2B5EF4-FFF2-40B4-BE49-F238E27FC236}">
                  <a16:creationId xmlns:a16="http://schemas.microsoft.com/office/drawing/2014/main" id="{4FAE3BA1-C3DA-D915-E5B2-43235EEDCF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013" y="3604374"/>
              <a:ext cx="914400" cy="914400"/>
            </a:xfrm>
            <a:prstGeom prst="rect">
              <a:avLst/>
            </a:prstGeom>
          </p:spPr>
        </p:pic>
        <p:pic>
          <p:nvPicPr>
            <p:cNvPr id="11" name="Graphic 10" descr="Sunflower with solid fill">
              <a:extLst>
                <a:ext uri="{FF2B5EF4-FFF2-40B4-BE49-F238E27FC236}">
                  <a16:creationId xmlns:a16="http://schemas.microsoft.com/office/drawing/2014/main" id="{E4D1A986-91AD-3C54-10BD-E94E24F181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8863" y="3509124"/>
              <a:ext cx="914400" cy="914400"/>
            </a:xfrm>
            <a:prstGeom prst="rect">
              <a:avLst/>
            </a:prstGeom>
          </p:spPr>
        </p:pic>
        <p:pic>
          <p:nvPicPr>
            <p:cNvPr id="12" name="Graphic 11" descr="Sunflower with solid fill">
              <a:extLst>
                <a:ext uri="{FF2B5EF4-FFF2-40B4-BE49-F238E27FC236}">
                  <a16:creationId xmlns:a16="http://schemas.microsoft.com/office/drawing/2014/main" id="{44146ED6-0AAB-DDF6-6F31-173411382E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8492" y="3413874"/>
              <a:ext cx="914400" cy="914400"/>
            </a:xfrm>
            <a:prstGeom prst="rect">
              <a:avLst/>
            </a:prstGeom>
          </p:spPr>
        </p:pic>
        <p:pic>
          <p:nvPicPr>
            <p:cNvPr id="13" name="Graphic 12" descr="Sunflower with solid fill">
              <a:extLst>
                <a:ext uri="{FF2B5EF4-FFF2-40B4-BE49-F238E27FC236}">
                  <a16:creationId xmlns:a16="http://schemas.microsoft.com/office/drawing/2014/main" id="{98D3946A-3C89-EE8B-CC92-CE7539448B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4013" y="4494123"/>
              <a:ext cx="914400" cy="914400"/>
            </a:xfrm>
            <a:prstGeom prst="rect">
              <a:avLst/>
            </a:prstGeom>
          </p:spPr>
        </p:pic>
        <p:pic>
          <p:nvPicPr>
            <p:cNvPr id="14" name="Graphic 13" descr="Sunflower with solid fill">
              <a:extLst>
                <a:ext uri="{FF2B5EF4-FFF2-40B4-BE49-F238E27FC236}">
                  <a16:creationId xmlns:a16="http://schemas.microsoft.com/office/drawing/2014/main" id="{E1B270D1-A5D8-BF1F-E9D5-FC1808DD66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8863" y="4398873"/>
              <a:ext cx="914400" cy="914400"/>
            </a:xfrm>
            <a:prstGeom prst="rect">
              <a:avLst/>
            </a:prstGeom>
          </p:spPr>
        </p:pic>
        <p:pic>
          <p:nvPicPr>
            <p:cNvPr id="15" name="Graphic 14" descr="Sunflower with solid fill">
              <a:extLst>
                <a:ext uri="{FF2B5EF4-FFF2-40B4-BE49-F238E27FC236}">
                  <a16:creationId xmlns:a16="http://schemas.microsoft.com/office/drawing/2014/main" id="{27A37A2E-3755-868F-49F9-B43B38641A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8492" y="4303623"/>
              <a:ext cx="914400" cy="914400"/>
            </a:xfrm>
            <a:prstGeom prst="rect">
              <a:avLst/>
            </a:prstGeom>
          </p:spPr>
        </p:pic>
      </p:grpSp>
      <p:sp>
        <p:nvSpPr>
          <p:cNvPr id="17" name="TextBox 16">
            <a:extLst>
              <a:ext uri="{FF2B5EF4-FFF2-40B4-BE49-F238E27FC236}">
                <a16:creationId xmlns:a16="http://schemas.microsoft.com/office/drawing/2014/main" id="{D7DDBF4A-B489-8BFC-5179-3B06E83C2C45}"/>
              </a:ext>
            </a:extLst>
          </p:cNvPr>
          <p:cNvSpPr txBox="1"/>
          <p:nvPr/>
        </p:nvSpPr>
        <p:spPr>
          <a:xfrm>
            <a:off x="8990569" y="4571997"/>
            <a:ext cx="2723823" cy="369332"/>
          </a:xfrm>
          <a:prstGeom prst="rect">
            <a:avLst/>
          </a:prstGeom>
          <a:noFill/>
        </p:spPr>
        <p:txBody>
          <a:bodyPr wrap="none" rtlCol="0">
            <a:spAutoFit/>
          </a:bodyPr>
          <a:lstStyle/>
          <a:p>
            <a:r>
              <a:rPr lang="en-US" b="1" dirty="0">
                <a:solidFill>
                  <a:schemeClr val="accent5"/>
                </a:solidFill>
                <a:latin typeface="Arial" panose="020B0604020202020204" pitchFamily="34" charset="0"/>
                <a:cs typeface="Arial" panose="020B0604020202020204" pitchFamily="34" charset="0"/>
              </a:rPr>
              <a:t>Flowers in the morning</a:t>
            </a:r>
          </a:p>
        </p:txBody>
      </p:sp>
      <p:sp>
        <p:nvSpPr>
          <p:cNvPr id="18" name="TextBox 17">
            <a:extLst>
              <a:ext uri="{FF2B5EF4-FFF2-40B4-BE49-F238E27FC236}">
                <a16:creationId xmlns:a16="http://schemas.microsoft.com/office/drawing/2014/main" id="{59C92620-1271-686D-D8A6-94C1FE74C95A}"/>
              </a:ext>
            </a:extLst>
          </p:cNvPr>
          <p:cNvSpPr txBox="1"/>
          <p:nvPr/>
        </p:nvSpPr>
        <p:spPr>
          <a:xfrm>
            <a:off x="8990569" y="4941329"/>
            <a:ext cx="2864887" cy="369332"/>
          </a:xfrm>
          <a:prstGeom prst="rect">
            <a:avLst/>
          </a:prstGeom>
          <a:noFill/>
        </p:spPr>
        <p:txBody>
          <a:bodyPr wrap="none" rtlCol="0">
            <a:spAutoFit/>
          </a:bodyPr>
          <a:lstStyle/>
          <a:p>
            <a:r>
              <a:rPr lang="en-US" b="1" dirty="0">
                <a:solidFill>
                  <a:schemeClr val="accent2"/>
                </a:solidFill>
                <a:latin typeface="Arial" panose="020B0604020202020204" pitchFamily="34" charset="0"/>
                <a:cs typeface="Arial" panose="020B0604020202020204" pitchFamily="34" charset="0"/>
              </a:rPr>
              <a:t>Flowers in the afternoon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F2BBE43-6043-8457-7F08-C9DA99747F52}"/>
                  </a:ext>
                </a:extLst>
              </p:cNvPr>
              <p:cNvSpPr txBox="1"/>
              <p:nvPr/>
            </p:nvSpPr>
            <p:spPr>
              <a:xfrm>
                <a:off x="627211" y="2517941"/>
                <a:ext cx="3017520" cy="548640"/>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1+2</m:t>
                          </m:r>
                        </m:sub>
                      </m:sSub>
                      <m:r>
                        <a:rPr lang="en-US" sz="2400" b="0" i="1" smtClean="0">
                          <a:solidFill>
                            <a:schemeClr val="bg1"/>
                          </a:solidFill>
                          <a:latin typeface="Cambria Math" panose="02040503050406030204" pitchFamily="18" charset="0"/>
                        </a:rPr>
                        <m:t>&lt;</m:t>
                      </m:r>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𝑖𝑓</m:t>
                      </m:r>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𝑝</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endParaRPr>
              </a:p>
            </p:txBody>
          </p:sp>
        </mc:Choice>
        <mc:Fallback xmlns="">
          <p:sp>
            <p:nvSpPr>
              <p:cNvPr id="19" name="TextBox 18">
                <a:extLst>
                  <a:ext uri="{FF2B5EF4-FFF2-40B4-BE49-F238E27FC236}">
                    <a16:creationId xmlns:a16="http://schemas.microsoft.com/office/drawing/2014/main" id="{9F2BBE43-6043-8457-7F08-C9DA99747F52}"/>
                  </a:ext>
                </a:extLst>
              </p:cNvPr>
              <p:cNvSpPr txBox="1">
                <a:spLocks noRot="1" noChangeAspect="1" noMove="1" noResize="1" noEditPoints="1" noAdjustHandles="1" noChangeArrowheads="1" noChangeShapeType="1" noTextEdit="1"/>
              </p:cNvSpPr>
              <p:nvPr/>
            </p:nvSpPr>
            <p:spPr>
              <a:xfrm>
                <a:off x="627211" y="2517941"/>
                <a:ext cx="3017520" cy="548640"/>
              </a:xfrm>
              <a:prstGeom prst="rect">
                <a:avLst/>
              </a:prstGeom>
              <a:blipFill>
                <a:blip r:embed="rId7"/>
                <a:stretch>
                  <a:fillRect b="-7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D6B3072-F9AE-96B7-BB6C-65AD5BA7F5B5}"/>
              </a:ext>
            </a:extLst>
          </p:cNvPr>
          <p:cNvSpPr txBox="1"/>
          <p:nvPr/>
        </p:nvSpPr>
        <p:spPr>
          <a:xfrm>
            <a:off x="6472339" y="2676792"/>
            <a:ext cx="47884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An example of how subpopulations arise</a:t>
            </a:r>
          </a:p>
        </p:txBody>
      </p:sp>
    </p:spTree>
    <p:extLst>
      <p:ext uri="{BB962C8B-B14F-4D97-AF65-F5344CB8AC3E}">
        <p14:creationId xmlns:p14="http://schemas.microsoft.com/office/powerpoint/2010/main" val="356761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89A3C7D-BF91-4C0F-885F-03574C09DD06}"/>
                  </a:ext>
                </a:extLst>
              </p:cNvPr>
              <p:cNvSpPr txBox="1"/>
              <p:nvPr/>
            </p:nvSpPr>
            <p:spPr>
              <a:xfrm>
                <a:off x="9189122" y="938058"/>
                <a:ext cx="2917492" cy="1420325"/>
              </a:xfrm>
              <a:prstGeom prst="rect">
                <a:avLst/>
              </a:prstGeom>
              <a:noFill/>
            </p:spPr>
            <p:txBody>
              <a:bodyPr wrap="square" rtlCol="0">
                <a:spAutoFit/>
              </a:bodyPr>
              <a:lstStyle/>
              <a:p>
                <a:pPr>
                  <a:lnSpc>
                    <a:spcPct val="150000"/>
                  </a:lnSpc>
                </a:pPr>
                <a:r>
                  <a:rPr lang="en-US" sz="2000" b="0" dirty="0">
                    <a:latin typeface="Arial" panose="020B0604020202020204" pitchFamily="34" charset="0"/>
                    <a:cs typeface="Arial" panose="020B0604020202020204" pitchFamily="34" charset="0"/>
                  </a:rPr>
                  <a:t>Note:</a:t>
                </a:r>
              </a:p>
              <a:p>
                <a:pPr>
                  <a:lnSpc>
                    <a:spcPct val="150000"/>
                  </a:lnSpc>
                </a:pPr>
                <a14:m>
                  <m:oMath xmlns:m="http://schemas.openxmlformats.org/officeDocument/2006/math">
                    <m:r>
                      <a:rPr lang="en-US" sz="2000" b="0" i="1" smtClean="0">
                        <a:latin typeface="Cambria Math" panose="02040503050406030204" pitchFamily="18" charset="0"/>
                        <a:cs typeface="Arial" panose="020B0604020202020204" pitchFamily="34" charset="0"/>
                      </a:rPr>
                      <m:t>𝑛</m:t>
                    </m:r>
                  </m:oMath>
                </a14:m>
                <a:r>
                  <a:rPr lang="en-US" sz="2000" dirty="0">
                    <a:latin typeface="Arial" panose="020B0604020202020204" pitchFamily="34" charset="0"/>
                    <a:cs typeface="Arial" panose="020B0604020202020204" pitchFamily="34" charset="0"/>
                  </a:rPr>
                  <a:t> is the population size</a:t>
                </a:r>
              </a:p>
              <a:p>
                <a:pPr>
                  <a:lnSpc>
                    <a:spcPct val="150000"/>
                  </a:lnSpc>
                </a:pPr>
                <a14:m>
                  <m:oMath xmlns:m="http://schemas.openxmlformats.org/officeDocument/2006/math">
                    <m:r>
                      <a:rPr lang="en-US" sz="2000" b="0" i="1" smtClean="0">
                        <a:latin typeface="Cambria Math" panose="02040503050406030204" pitchFamily="18" charset="0"/>
                        <a:cs typeface="Arial" panose="020B0604020202020204" pitchFamily="34" charset="0"/>
                      </a:rPr>
                      <m:t>𝑝</m:t>
                    </m:r>
                  </m:oMath>
                </a14:m>
                <a:r>
                  <a:rPr lang="en-US" sz="2000" dirty="0">
                    <a:latin typeface="Arial" panose="020B0604020202020204" pitchFamily="34" charset="0"/>
                    <a:cs typeface="Arial" panose="020B0604020202020204" pitchFamily="34" charset="0"/>
                  </a:rPr>
                  <a:t> is the allele frequency</a:t>
                </a:r>
              </a:p>
            </p:txBody>
          </p:sp>
        </mc:Choice>
        <mc:Fallback xmlns="">
          <p:sp>
            <p:nvSpPr>
              <p:cNvPr id="5" name="TextBox 4">
                <a:extLst>
                  <a:ext uri="{FF2B5EF4-FFF2-40B4-BE49-F238E27FC236}">
                    <a16:creationId xmlns:a16="http://schemas.microsoft.com/office/drawing/2014/main" id="{B89A3C7D-BF91-4C0F-885F-03574C09DD06}"/>
                  </a:ext>
                </a:extLst>
              </p:cNvPr>
              <p:cNvSpPr txBox="1">
                <a:spLocks noRot="1" noChangeAspect="1" noMove="1" noResize="1" noEditPoints="1" noAdjustHandles="1" noChangeArrowheads="1" noChangeShapeType="1" noTextEdit="1"/>
              </p:cNvSpPr>
              <p:nvPr/>
            </p:nvSpPr>
            <p:spPr>
              <a:xfrm>
                <a:off x="9189122" y="938058"/>
                <a:ext cx="2917492" cy="1420325"/>
              </a:xfrm>
              <a:prstGeom prst="rect">
                <a:avLst/>
              </a:prstGeom>
              <a:blipFill>
                <a:blip r:embed="rId2"/>
                <a:stretch>
                  <a:fillRect l="-2088" r="-418" b="-6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E977DB8-529F-40B2-B86A-AA357585772B}"/>
                  </a:ext>
                </a:extLst>
              </p:cNvPr>
              <p:cNvSpPr txBox="1"/>
              <p:nvPr/>
            </p:nvSpPr>
            <p:spPr>
              <a:xfrm>
                <a:off x="3985027" y="4187372"/>
                <a:ext cx="3757311" cy="577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2</m:t>
                              </m:r>
                            </m:sub>
                          </m:sSub>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2</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2</m:t>
                              </m:r>
                            </m:sub>
                          </m:sSub>
                        </m:den>
                      </m:f>
                      <m:r>
                        <a:rPr lang="en-US" sz="2000" b="0" i="1" smtClean="0">
                          <a:latin typeface="Cambria Math" panose="02040503050406030204" pitchFamily="18" charset="0"/>
                        </a:rPr>
                        <m:t>=1</m:t>
                      </m:r>
                    </m:oMath>
                  </m:oMathPara>
                </a14:m>
                <a:endParaRPr lang="en-US" sz="2000" dirty="0"/>
              </a:p>
            </p:txBody>
          </p:sp>
        </mc:Choice>
        <mc:Fallback xmlns="">
          <p:sp>
            <p:nvSpPr>
              <p:cNvPr id="74" name="TextBox 73">
                <a:extLst>
                  <a:ext uri="{FF2B5EF4-FFF2-40B4-BE49-F238E27FC236}">
                    <a16:creationId xmlns:a16="http://schemas.microsoft.com/office/drawing/2014/main" id="{AE977DB8-529F-40B2-B86A-AA357585772B}"/>
                  </a:ext>
                </a:extLst>
              </p:cNvPr>
              <p:cNvSpPr txBox="1">
                <a:spLocks noRot="1" noChangeAspect="1" noMove="1" noResize="1" noEditPoints="1" noAdjustHandles="1" noChangeArrowheads="1" noChangeShapeType="1" noTextEdit="1"/>
              </p:cNvSpPr>
              <p:nvPr/>
            </p:nvSpPr>
            <p:spPr>
              <a:xfrm>
                <a:off x="3985027" y="4187372"/>
                <a:ext cx="3757311" cy="57740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31358F4-62AB-453B-8B8A-2D0F226CAD41}"/>
                  </a:ext>
                </a:extLst>
              </p:cNvPr>
              <p:cNvSpPr txBox="1"/>
              <p:nvPr/>
            </p:nvSpPr>
            <p:spPr>
              <a:xfrm>
                <a:off x="5952850" y="2489163"/>
                <a:ext cx="19781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e>
                      </m:d>
                    </m:oMath>
                  </m:oMathPara>
                </a14:m>
                <a:endParaRPr lang="en-US" sz="2000" dirty="0"/>
              </a:p>
            </p:txBody>
          </p:sp>
        </mc:Choice>
        <mc:Fallback xmlns="">
          <p:sp>
            <p:nvSpPr>
              <p:cNvPr id="76" name="TextBox 75">
                <a:extLst>
                  <a:ext uri="{FF2B5EF4-FFF2-40B4-BE49-F238E27FC236}">
                    <a16:creationId xmlns:a16="http://schemas.microsoft.com/office/drawing/2014/main" id="{031358F4-62AB-453B-8B8A-2D0F226CAD41}"/>
                  </a:ext>
                </a:extLst>
              </p:cNvPr>
              <p:cNvSpPr txBox="1">
                <a:spLocks noRot="1" noChangeAspect="1" noMove="1" noResize="1" noEditPoints="1" noAdjustHandles="1" noChangeArrowheads="1" noChangeShapeType="1" noTextEdit="1"/>
              </p:cNvSpPr>
              <p:nvPr/>
            </p:nvSpPr>
            <p:spPr>
              <a:xfrm>
                <a:off x="5952850" y="2489163"/>
                <a:ext cx="1978170" cy="307777"/>
              </a:xfrm>
              <a:prstGeom prst="rect">
                <a:avLst/>
              </a:prstGeom>
              <a:blipFill>
                <a:blip r:embed="rId4"/>
                <a:stretch>
                  <a:fillRect l="-2778"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404502C-7F5C-4C10-B4DC-96DF9ABA04A1}"/>
                  </a:ext>
                </a:extLst>
              </p:cNvPr>
              <p:cNvSpPr txBox="1"/>
              <p:nvPr/>
            </p:nvSpPr>
            <p:spPr>
              <a:xfrm>
                <a:off x="5952850" y="3017583"/>
                <a:ext cx="19960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e>
                      </m:d>
                    </m:oMath>
                  </m:oMathPara>
                </a14:m>
                <a:endParaRPr lang="en-US" sz="2000" dirty="0"/>
              </a:p>
            </p:txBody>
          </p:sp>
        </mc:Choice>
        <mc:Fallback xmlns="">
          <p:sp>
            <p:nvSpPr>
              <p:cNvPr id="80" name="TextBox 79">
                <a:extLst>
                  <a:ext uri="{FF2B5EF4-FFF2-40B4-BE49-F238E27FC236}">
                    <a16:creationId xmlns:a16="http://schemas.microsoft.com/office/drawing/2014/main" id="{6404502C-7F5C-4C10-B4DC-96DF9ABA04A1}"/>
                  </a:ext>
                </a:extLst>
              </p:cNvPr>
              <p:cNvSpPr txBox="1">
                <a:spLocks noRot="1" noChangeAspect="1" noMove="1" noResize="1" noEditPoints="1" noAdjustHandles="1" noChangeArrowheads="1" noChangeShapeType="1" noTextEdit="1"/>
              </p:cNvSpPr>
              <p:nvPr/>
            </p:nvSpPr>
            <p:spPr>
              <a:xfrm>
                <a:off x="5952850" y="3017583"/>
                <a:ext cx="1996059" cy="307777"/>
              </a:xfrm>
              <a:prstGeom prst="rect">
                <a:avLst/>
              </a:prstGeom>
              <a:blipFill>
                <a:blip r:embed="rId5"/>
                <a:stretch>
                  <a:fillRect l="-2752"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5D37DA2-49B6-4B64-91DA-6372104641DF}"/>
                  </a:ext>
                </a:extLst>
              </p:cNvPr>
              <p:cNvSpPr txBox="1"/>
              <p:nvPr/>
            </p:nvSpPr>
            <p:spPr>
              <a:xfrm>
                <a:off x="839755" y="4322185"/>
                <a:ext cx="24092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b="0" i="1" smtClean="0">
                              <a:latin typeface="Cambria Math" panose="02040503050406030204" pitchFamily="18" charset="0"/>
                            </a:rPr>
                            <m:t>2</m:t>
                          </m:r>
                        </m:sub>
                      </m:sSub>
                    </m:oMath>
                  </m:oMathPara>
                </a14:m>
                <a:endParaRPr lang="en-US" sz="2000" dirty="0"/>
              </a:p>
            </p:txBody>
          </p:sp>
        </mc:Choice>
        <mc:Fallback xmlns="">
          <p:sp>
            <p:nvSpPr>
              <p:cNvPr id="82" name="TextBox 81">
                <a:extLst>
                  <a:ext uri="{FF2B5EF4-FFF2-40B4-BE49-F238E27FC236}">
                    <a16:creationId xmlns:a16="http://schemas.microsoft.com/office/drawing/2014/main" id="{25D37DA2-49B6-4B64-91DA-6372104641DF}"/>
                  </a:ext>
                </a:extLst>
              </p:cNvPr>
              <p:cNvSpPr txBox="1">
                <a:spLocks noRot="1" noChangeAspect="1" noMove="1" noResize="1" noEditPoints="1" noAdjustHandles="1" noChangeArrowheads="1" noChangeShapeType="1" noTextEdit="1"/>
              </p:cNvSpPr>
              <p:nvPr/>
            </p:nvSpPr>
            <p:spPr>
              <a:xfrm>
                <a:off x="839755" y="4322185"/>
                <a:ext cx="2409249" cy="307777"/>
              </a:xfrm>
              <a:prstGeom prst="rect">
                <a:avLst/>
              </a:prstGeom>
              <a:blipFill>
                <a:blip r:embed="rId6"/>
                <a:stretch>
                  <a:fillRect l="-2025" r="-759" b="-1568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B6C900B3-62C1-4B19-D1A9-2B3F9C3E7091}"/>
              </a:ext>
            </a:extLst>
          </p:cNvPr>
          <p:cNvSpPr txBox="1"/>
          <p:nvPr/>
        </p:nvSpPr>
        <p:spPr>
          <a:xfrm>
            <a:off x="223934" y="185986"/>
            <a:ext cx="590366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Wahlund effect (in equation form)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43EE39-E314-25FD-AAB6-ABA7B4F796B4}"/>
                  </a:ext>
                </a:extLst>
              </p:cNvPr>
              <p:cNvSpPr txBox="1"/>
              <p:nvPr/>
            </p:nvSpPr>
            <p:spPr>
              <a:xfrm>
                <a:off x="478679" y="1002854"/>
                <a:ext cx="80863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Under HWE, </a:t>
                </a:r>
                <a14:m>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𝐴𝐴</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𝐴𝑎</m:t>
                        </m:r>
                      </m:e>
                    </m:d>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𝑎𝑎</m:t>
                        </m:r>
                      </m:e>
                    </m:d>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𝑝</m:t>
                        </m:r>
                      </m:e>
                    </m:d>
                    <m:r>
                      <a:rPr lang="en-US" sz="2000" b="0" i="1" smtClean="0">
                        <a:latin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cs typeface="Arial" panose="020B0604020202020204" pitchFamily="34" charset="0"/>
                          </a:rPr>
                        </m:ctrlPr>
                      </m:sSupPr>
                      <m:e>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𝑝</m:t>
                            </m:r>
                          </m:e>
                        </m:d>
                      </m:e>
                      <m:sup>
                        <m:r>
                          <a:rPr lang="en-US" sz="2000" b="0" i="1" smtClean="0">
                            <a:latin typeface="Cambria Math" panose="02040503050406030204" pitchFamily="18" charset="0"/>
                            <a:cs typeface="Arial" panose="020B0604020202020204" pitchFamily="34" charset="0"/>
                          </a:rPr>
                          <m:t>2</m:t>
                        </m:r>
                      </m:sup>
                    </m:sSup>
                    <m:r>
                      <a:rPr lang="en-US" sz="2000" b="0" i="1" smtClean="0">
                        <a:latin typeface="Cambria Math" panose="02040503050406030204" pitchFamily="18" charset="0"/>
                        <a:cs typeface="Arial" panose="020B0604020202020204" pitchFamily="34" charset="0"/>
                      </a:rPr>
                      <m:t>=1</m:t>
                    </m:r>
                  </m:oMath>
                </a14:m>
                <a:endParaRPr lang="en-US" sz="20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A443EE39-E314-25FD-AAB6-ABA7B4F796B4}"/>
                  </a:ext>
                </a:extLst>
              </p:cNvPr>
              <p:cNvSpPr txBox="1">
                <a:spLocks noRot="1" noChangeAspect="1" noMove="1" noResize="1" noEditPoints="1" noAdjustHandles="1" noChangeArrowheads="1" noChangeShapeType="1" noTextEdit="1"/>
              </p:cNvSpPr>
              <p:nvPr/>
            </p:nvSpPr>
            <p:spPr>
              <a:xfrm>
                <a:off x="478679" y="1002854"/>
                <a:ext cx="8086381" cy="400110"/>
              </a:xfrm>
              <a:prstGeom prst="rect">
                <a:avLst/>
              </a:prstGeom>
              <a:blipFill>
                <a:blip r:embed="rId7"/>
                <a:stretch>
                  <a:fillRect l="-830"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474EEB8-F211-4EAC-B597-DEA757709F1B}"/>
                  </a:ext>
                </a:extLst>
              </p:cNvPr>
              <p:cNvSpPr txBox="1"/>
              <p:nvPr/>
            </p:nvSpPr>
            <p:spPr>
              <a:xfrm>
                <a:off x="2643860" y="1648221"/>
                <a:ext cx="2194560" cy="548640"/>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=2</m:t>
                      </m:r>
                      <m:r>
                        <a:rPr lang="en-US" sz="2400" b="0" i="1" smtClean="0">
                          <a:solidFill>
                            <a:schemeClr val="bg1"/>
                          </a:solidFill>
                          <a:latin typeface="Cambria Math" panose="02040503050406030204" pitchFamily="18" charset="0"/>
                        </a:rPr>
                        <m:t>𝑝</m:t>
                      </m:r>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𝑝</m:t>
                          </m:r>
                        </m:e>
                      </m:d>
                    </m:oMath>
                  </m:oMathPara>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C474EEB8-F211-4EAC-B597-DEA757709F1B}"/>
                  </a:ext>
                </a:extLst>
              </p:cNvPr>
              <p:cNvSpPr txBox="1">
                <a:spLocks noRot="1" noChangeAspect="1" noMove="1" noResize="1" noEditPoints="1" noAdjustHandles="1" noChangeArrowheads="1" noChangeShapeType="1" noTextEdit="1"/>
              </p:cNvSpPr>
              <p:nvPr/>
            </p:nvSpPr>
            <p:spPr>
              <a:xfrm>
                <a:off x="2643860" y="1648221"/>
                <a:ext cx="2194560" cy="548640"/>
              </a:xfrm>
              <a:prstGeom prst="rect">
                <a:avLst/>
              </a:prstGeom>
              <a:blipFill>
                <a:blip r:embed="rId8"/>
                <a:stretch>
                  <a:fillRect b="-6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427DAE-C148-1F4A-35A2-A794F3943311}"/>
              </a:ext>
            </a:extLst>
          </p:cNvPr>
          <p:cNvSpPr txBox="1"/>
          <p:nvPr/>
        </p:nvSpPr>
        <p:spPr>
          <a:xfrm>
            <a:off x="478679" y="1722486"/>
            <a:ext cx="21371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Heterozygosity is</a:t>
            </a:r>
          </a:p>
        </p:txBody>
      </p:sp>
      <p:sp>
        <p:nvSpPr>
          <p:cNvPr id="12" name="TextBox 11">
            <a:extLst>
              <a:ext uri="{FF2B5EF4-FFF2-40B4-BE49-F238E27FC236}">
                <a16:creationId xmlns:a16="http://schemas.microsoft.com/office/drawing/2014/main" id="{FF026F92-A329-EE6B-249A-A1CFDB99FA17}"/>
              </a:ext>
            </a:extLst>
          </p:cNvPr>
          <p:cNvSpPr txBox="1"/>
          <p:nvPr/>
        </p:nvSpPr>
        <p:spPr>
          <a:xfrm>
            <a:off x="478679" y="2442118"/>
            <a:ext cx="538641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Heterozygosities in subpopulation 1 and 2 are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35B358-47AD-BD53-6C5A-CF23D53D966A}"/>
                  </a:ext>
                </a:extLst>
              </p:cNvPr>
              <p:cNvSpPr txBox="1"/>
              <p:nvPr/>
            </p:nvSpPr>
            <p:spPr>
              <a:xfrm>
                <a:off x="477272" y="3616720"/>
                <a:ext cx="734867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Combined heterozygosity is the weighted average of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cs typeface="Arial" panose="020B0604020202020204" pitchFamily="34" charset="0"/>
                          </a:rPr>
                          <m:t>2</m:t>
                        </m:r>
                      </m:sub>
                    </m:sSub>
                  </m:oMath>
                </a14:m>
                <a:endParaRPr lang="en-US" sz="2000" dirty="0">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5E35B358-47AD-BD53-6C5A-CF23D53D966A}"/>
                  </a:ext>
                </a:extLst>
              </p:cNvPr>
              <p:cNvSpPr txBox="1">
                <a:spLocks noRot="1" noChangeAspect="1" noMove="1" noResize="1" noEditPoints="1" noAdjustHandles="1" noChangeArrowheads="1" noChangeShapeType="1" noTextEdit="1"/>
              </p:cNvSpPr>
              <p:nvPr/>
            </p:nvSpPr>
            <p:spPr>
              <a:xfrm>
                <a:off x="477272" y="3616720"/>
                <a:ext cx="7348678" cy="400110"/>
              </a:xfrm>
              <a:prstGeom prst="rect">
                <a:avLst/>
              </a:prstGeom>
              <a:blipFill>
                <a:blip r:embed="rId9"/>
                <a:stretch>
                  <a:fillRect l="-829"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DD96AF-196B-950B-E42A-EA6459764AC0}"/>
                  </a:ext>
                </a:extLst>
              </p:cNvPr>
              <p:cNvSpPr txBox="1"/>
              <p:nvPr/>
            </p:nvSpPr>
            <p:spPr>
              <a:xfrm>
                <a:off x="839755" y="5179782"/>
                <a:ext cx="44300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𝐻</m:t>
                          </m:r>
                        </m:e>
                        <m:sub>
                          <m:r>
                            <a:rPr lang="en-US" sz="2000" b="0" i="1" smtClean="0">
                              <a:solidFill>
                                <a:srgbClr val="C00000"/>
                              </a:solidFill>
                              <a:latin typeface="Cambria Math" panose="02040503050406030204" pitchFamily="18" charset="0"/>
                            </a:rPr>
                            <m:t>1+2</m:t>
                          </m:r>
                        </m:sub>
                      </m:sSub>
                      <m:r>
                        <a:rPr lang="en-US" sz="2000" b="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rPr>
                            <m:t>1</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1−</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e>
                      </m:d>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b="0" i="1" smtClean="0">
                              <a:solidFill>
                                <a:srgbClr val="C00000"/>
                              </a:solidFill>
                              <a:latin typeface="Cambria Math" panose="02040503050406030204" pitchFamily="18" charset="0"/>
                            </a:rPr>
                            <m:t>2</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1−</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Sub>
                        </m:e>
                      </m:d>
                    </m:oMath>
                  </m:oMathPara>
                </a14:m>
                <a:endParaRPr lang="en-US" sz="2000" dirty="0">
                  <a:solidFill>
                    <a:srgbClr val="C00000"/>
                  </a:solidFill>
                </a:endParaRPr>
              </a:p>
            </p:txBody>
          </p:sp>
        </mc:Choice>
        <mc:Fallback xmlns="">
          <p:sp>
            <p:nvSpPr>
              <p:cNvPr id="14" name="TextBox 13">
                <a:extLst>
                  <a:ext uri="{FF2B5EF4-FFF2-40B4-BE49-F238E27FC236}">
                    <a16:creationId xmlns:a16="http://schemas.microsoft.com/office/drawing/2014/main" id="{B2DD96AF-196B-950B-E42A-EA6459764AC0}"/>
                  </a:ext>
                </a:extLst>
              </p:cNvPr>
              <p:cNvSpPr txBox="1">
                <a:spLocks noRot="1" noChangeAspect="1" noMove="1" noResize="1" noEditPoints="1" noAdjustHandles="1" noChangeArrowheads="1" noChangeShapeType="1" noTextEdit="1"/>
              </p:cNvSpPr>
              <p:nvPr/>
            </p:nvSpPr>
            <p:spPr>
              <a:xfrm>
                <a:off x="839755" y="5179782"/>
                <a:ext cx="4430059" cy="307777"/>
              </a:xfrm>
              <a:prstGeom prst="rect">
                <a:avLst/>
              </a:prstGeom>
              <a:blipFill>
                <a:blip r:embed="rId10"/>
                <a:stretch>
                  <a:fillRect l="-1102"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92243F-93CF-8DA5-5E06-80E3C1606DF9}"/>
                  </a:ext>
                </a:extLst>
              </p:cNvPr>
              <p:cNvSpPr txBox="1"/>
              <p:nvPr/>
            </p:nvSpPr>
            <p:spPr>
              <a:xfrm>
                <a:off x="839755" y="5717901"/>
                <a:ext cx="2659511" cy="369332"/>
              </a:xfrm>
              <a:prstGeom prst="rect">
                <a:avLst/>
              </a:prstGeom>
              <a:noFill/>
            </p:spPr>
            <p:txBody>
              <a:bodyPr wrap="none" rtlCol="0">
                <a:spAutoFit/>
              </a:bodyPr>
              <a:lstStyle/>
              <a:p>
                <a:r>
                  <a:rPr lang="en-US" dirty="0">
                    <a:solidFill>
                      <a:srgbClr val="C00000"/>
                    </a:solidFill>
                    <a:latin typeface="Arial" panose="020B0604020202020204" pitchFamily="34" charset="0"/>
                    <a:cs typeface="Arial" panose="020B0604020202020204" pitchFamily="34" charset="0"/>
                  </a:rPr>
                  <a:t>If </a:t>
                </a:r>
                <a14:m>
                  <m:oMath xmlns:m="http://schemas.openxmlformats.org/officeDocument/2006/math">
                    <m:sSub>
                      <m:sSubPr>
                        <m:ctrlPr>
                          <a:rPr lang="en-US" i="1" smtClean="0">
                            <a:solidFill>
                              <a:srgbClr val="C00000"/>
                            </a:solidFill>
                            <a:latin typeface="Cambria Math" panose="02040503050406030204" pitchFamily="18" charset="0"/>
                            <a:cs typeface="Arial" panose="020B0604020202020204" pitchFamily="34" charset="0"/>
                          </a:rPr>
                        </m:ctrlPr>
                      </m:sSubPr>
                      <m:e>
                        <m:r>
                          <a:rPr lang="en-US" b="0" i="1" smtClean="0">
                            <a:solidFill>
                              <a:srgbClr val="C00000"/>
                            </a:solidFill>
                            <a:latin typeface="Cambria Math" panose="02040503050406030204" pitchFamily="18" charset="0"/>
                            <a:cs typeface="Arial" panose="020B0604020202020204" pitchFamily="34" charset="0"/>
                          </a:rPr>
                          <m:t>𝑝</m:t>
                        </m:r>
                      </m:e>
                      <m:sub>
                        <m:r>
                          <a:rPr lang="en-US" b="0" i="1" smtClean="0">
                            <a:solidFill>
                              <a:srgbClr val="C00000"/>
                            </a:solidFill>
                            <a:latin typeface="Cambria Math" panose="02040503050406030204" pitchFamily="18" charset="0"/>
                            <a:cs typeface="Arial" panose="020B0604020202020204" pitchFamily="34" charset="0"/>
                          </a:rPr>
                          <m:t>1</m:t>
                        </m:r>
                      </m:sub>
                    </m:sSub>
                    <m:r>
                      <a:rPr lang="en-US" b="0" i="1" smtClean="0">
                        <a:solidFill>
                          <a:srgbClr val="C00000"/>
                        </a:solidFill>
                        <a:latin typeface="Cambria Math" panose="02040503050406030204" pitchFamily="18" charset="0"/>
                        <a:cs typeface="Arial" panose="020B0604020202020204" pitchFamily="34" charset="0"/>
                      </a:rPr>
                      <m:t>=</m:t>
                    </m:r>
                    <m:sSub>
                      <m:sSubPr>
                        <m:ctrlPr>
                          <a:rPr lang="en-US" b="0" i="1" smtClean="0">
                            <a:solidFill>
                              <a:srgbClr val="C00000"/>
                            </a:solidFill>
                            <a:latin typeface="Cambria Math" panose="02040503050406030204" pitchFamily="18" charset="0"/>
                            <a:cs typeface="Arial" panose="020B0604020202020204" pitchFamily="34" charset="0"/>
                          </a:rPr>
                        </m:ctrlPr>
                      </m:sSubPr>
                      <m:e>
                        <m:r>
                          <a:rPr lang="en-US" b="0" i="1" smtClean="0">
                            <a:solidFill>
                              <a:srgbClr val="C00000"/>
                            </a:solidFill>
                            <a:latin typeface="Cambria Math" panose="02040503050406030204" pitchFamily="18" charset="0"/>
                            <a:cs typeface="Arial" panose="020B0604020202020204" pitchFamily="34" charset="0"/>
                          </a:rPr>
                          <m:t>𝑝</m:t>
                        </m:r>
                      </m:e>
                      <m:sub>
                        <m:r>
                          <a:rPr lang="en-US" b="0" i="1" smtClean="0">
                            <a:solidFill>
                              <a:srgbClr val="C00000"/>
                            </a:solidFill>
                            <a:latin typeface="Cambria Math" panose="02040503050406030204" pitchFamily="18" charset="0"/>
                            <a:cs typeface="Arial" panose="020B0604020202020204" pitchFamily="34" charset="0"/>
                          </a:rPr>
                          <m:t>2</m:t>
                        </m:r>
                      </m:sub>
                    </m:sSub>
                  </m:oMath>
                </a14:m>
                <a:r>
                  <a:rPr lang="en-US" dirty="0">
                    <a:solidFill>
                      <a:srgbClr val="C00000"/>
                    </a:solidFill>
                    <a:latin typeface="Arial" panose="020B0604020202020204" pitchFamily="34" charset="0"/>
                    <a:cs typeface="Arial" panose="020B0604020202020204" pitchFamily="34" charset="0"/>
                  </a:rPr>
                  <a:t> then </a:t>
                </a:r>
                <a14:m>
                  <m:oMath xmlns:m="http://schemas.openxmlformats.org/officeDocument/2006/math">
                    <m:r>
                      <a:rPr lang="en-US" b="0" i="1" smtClean="0">
                        <a:solidFill>
                          <a:srgbClr val="C00000"/>
                        </a:solidFill>
                        <a:latin typeface="Cambria Math" panose="02040503050406030204" pitchFamily="18" charset="0"/>
                        <a:cs typeface="Arial" panose="020B0604020202020204" pitchFamily="34" charset="0"/>
                      </a:rPr>
                      <m:t>𝐻</m:t>
                    </m:r>
                    <m:r>
                      <a:rPr lang="en-US" b="0" i="1" smtClean="0">
                        <a:solidFill>
                          <a:srgbClr val="C00000"/>
                        </a:solidFill>
                        <a:latin typeface="Cambria Math" panose="02040503050406030204" pitchFamily="18" charset="0"/>
                        <a:cs typeface="Arial" panose="020B0604020202020204" pitchFamily="34" charset="0"/>
                      </a:rPr>
                      <m:t>=</m:t>
                    </m:r>
                    <m:sSub>
                      <m:sSubPr>
                        <m:ctrlPr>
                          <a:rPr lang="en-US" b="0" i="1" smtClean="0">
                            <a:solidFill>
                              <a:srgbClr val="C00000"/>
                            </a:solidFill>
                            <a:latin typeface="Cambria Math" panose="02040503050406030204" pitchFamily="18" charset="0"/>
                            <a:cs typeface="Arial" panose="020B0604020202020204" pitchFamily="34" charset="0"/>
                          </a:rPr>
                        </m:ctrlPr>
                      </m:sSubPr>
                      <m:e>
                        <m:r>
                          <a:rPr lang="en-US" b="0" i="1" smtClean="0">
                            <a:solidFill>
                              <a:srgbClr val="C00000"/>
                            </a:solidFill>
                            <a:latin typeface="Cambria Math" panose="02040503050406030204" pitchFamily="18" charset="0"/>
                            <a:cs typeface="Arial" panose="020B0604020202020204" pitchFamily="34" charset="0"/>
                          </a:rPr>
                          <m:t>𝐻</m:t>
                        </m:r>
                      </m:e>
                      <m:sub>
                        <m:r>
                          <a:rPr lang="en-US" b="0" i="1" smtClean="0">
                            <a:solidFill>
                              <a:srgbClr val="C00000"/>
                            </a:solidFill>
                            <a:latin typeface="Cambria Math" panose="02040503050406030204" pitchFamily="18" charset="0"/>
                            <a:cs typeface="Arial" panose="020B0604020202020204" pitchFamily="34" charset="0"/>
                          </a:rPr>
                          <m:t>1+2</m:t>
                        </m:r>
                      </m:sub>
                    </m:sSub>
                  </m:oMath>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6E92243F-93CF-8DA5-5E06-80E3C1606DF9}"/>
                  </a:ext>
                </a:extLst>
              </p:cNvPr>
              <p:cNvSpPr txBox="1">
                <a:spLocks noRot="1" noChangeAspect="1" noMove="1" noResize="1" noEditPoints="1" noAdjustHandles="1" noChangeArrowheads="1" noChangeShapeType="1" noTextEdit="1"/>
              </p:cNvSpPr>
              <p:nvPr/>
            </p:nvSpPr>
            <p:spPr>
              <a:xfrm>
                <a:off x="839755" y="5717901"/>
                <a:ext cx="2659511" cy="369332"/>
              </a:xfrm>
              <a:prstGeom prst="rect">
                <a:avLst/>
              </a:prstGeom>
              <a:blipFill>
                <a:blip r:embed="rId11"/>
                <a:stretch>
                  <a:fillRect l="-206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916751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CAAB-3280-9235-EE3C-FCABB1E8A4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B2BEDD-7BDF-7E04-8857-8AE8D1361F61}"/>
              </a:ext>
            </a:extLst>
          </p:cNvPr>
          <p:cNvSpPr txBox="1"/>
          <p:nvPr/>
        </p:nvSpPr>
        <p:spPr>
          <a:xfrm>
            <a:off x="223934" y="185986"/>
            <a:ext cx="542437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Wahlund effect (in visual form)</a:t>
            </a:r>
          </a:p>
        </p:txBody>
      </p:sp>
      <p:grpSp>
        <p:nvGrpSpPr>
          <p:cNvPr id="47" name="Group 46">
            <a:extLst>
              <a:ext uri="{FF2B5EF4-FFF2-40B4-BE49-F238E27FC236}">
                <a16:creationId xmlns:a16="http://schemas.microsoft.com/office/drawing/2014/main" id="{AD77907A-C62E-0A0E-8791-7A695155B735}"/>
              </a:ext>
            </a:extLst>
          </p:cNvPr>
          <p:cNvGrpSpPr/>
          <p:nvPr/>
        </p:nvGrpSpPr>
        <p:grpSpPr>
          <a:xfrm>
            <a:off x="724914" y="2195305"/>
            <a:ext cx="2727670" cy="2290428"/>
            <a:chOff x="724914" y="1065247"/>
            <a:chExt cx="2727670" cy="2290428"/>
          </a:xfrm>
        </p:grpSpPr>
        <p:sp>
          <p:nvSpPr>
            <p:cNvPr id="3" name="Oval 2">
              <a:extLst>
                <a:ext uri="{FF2B5EF4-FFF2-40B4-BE49-F238E27FC236}">
                  <a16:creationId xmlns:a16="http://schemas.microsoft.com/office/drawing/2014/main" id="{4479992F-A5E6-9DB5-6F11-8010397362AA}"/>
                </a:ext>
              </a:extLst>
            </p:cNvPr>
            <p:cNvSpPr/>
            <p:nvPr/>
          </p:nvSpPr>
          <p:spPr>
            <a:xfrm>
              <a:off x="835039" y="1171468"/>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6" name="Oval 5">
              <a:extLst>
                <a:ext uri="{FF2B5EF4-FFF2-40B4-BE49-F238E27FC236}">
                  <a16:creationId xmlns:a16="http://schemas.microsoft.com/office/drawing/2014/main" id="{9B4C8FDF-82C5-E628-301E-741E9DC9D055}"/>
                </a:ext>
              </a:extLst>
            </p:cNvPr>
            <p:cNvSpPr/>
            <p:nvPr/>
          </p:nvSpPr>
          <p:spPr>
            <a:xfrm>
              <a:off x="1496398"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7" name="Oval 6">
              <a:extLst>
                <a:ext uri="{FF2B5EF4-FFF2-40B4-BE49-F238E27FC236}">
                  <a16:creationId xmlns:a16="http://schemas.microsoft.com/office/drawing/2014/main" id="{F794000E-21DB-3990-F127-A917EDA40565}"/>
                </a:ext>
              </a:extLst>
            </p:cNvPr>
            <p:cNvSpPr/>
            <p:nvPr/>
          </p:nvSpPr>
          <p:spPr>
            <a:xfrm>
              <a:off x="835039" y="2644632"/>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8" name="Oval 7">
              <a:extLst>
                <a:ext uri="{FF2B5EF4-FFF2-40B4-BE49-F238E27FC236}">
                  <a16:creationId xmlns:a16="http://schemas.microsoft.com/office/drawing/2014/main" id="{CC057619-3C48-9993-8EC5-04227EFA5E45}"/>
                </a:ext>
              </a:extLst>
            </p:cNvPr>
            <p:cNvSpPr/>
            <p:nvPr/>
          </p:nvSpPr>
          <p:spPr>
            <a:xfrm>
              <a:off x="835039"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15" name="Oval 14">
              <a:extLst>
                <a:ext uri="{FF2B5EF4-FFF2-40B4-BE49-F238E27FC236}">
                  <a16:creationId xmlns:a16="http://schemas.microsoft.com/office/drawing/2014/main" id="{75BDDA57-BC3C-553B-92DE-FEABD8000364}"/>
                </a:ext>
              </a:extLst>
            </p:cNvPr>
            <p:cNvSpPr/>
            <p:nvPr/>
          </p:nvSpPr>
          <p:spPr>
            <a:xfrm>
              <a:off x="1496398" y="1193954"/>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18" name="Oval 17">
              <a:extLst>
                <a:ext uri="{FF2B5EF4-FFF2-40B4-BE49-F238E27FC236}">
                  <a16:creationId xmlns:a16="http://schemas.microsoft.com/office/drawing/2014/main" id="{8BB64741-BC1C-971E-457B-6D7311D85C53}"/>
                </a:ext>
              </a:extLst>
            </p:cNvPr>
            <p:cNvSpPr/>
            <p:nvPr/>
          </p:nvSpPr>
          <p:spPr>
            <a:xfrm>
              <a:off x="2157757"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19" name="Oval 18">
              <a:extLst>
                <a:ext uri="{FF2B5EF4-FFF2-40B4-BE49-F238E27FC236}">
                  <a16:creationId xmlns:a16="http://schemas.microsoft.com/office/drawing/2014/main" id="{BD4811FC-65D7-3CC8-DABC-65AE88DB9683}"/>
                </a:ext>
              </a:extLst>
            </p:cNvPr>
            <p:cNvSpPr/>
            <p:nvPr/>
          </p:nvSpPr>
          <p:spPr>
            <a:xfrm>
              <a:off x="2819116"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0" name="Oval 19">
              <a:extLst>
                <a:ext uri="{FF2B5EF4-FFF2-40B4-BE49-F238E27FC236}">
                  <a16:creationId xmlns:a16="http://schemas.microsoft.com/office/drawing/2014/main" id="{963D1D02-B77D-AECB-F351-BEC771AA3717}"/>
                </a:ext>
              </a:extLst>
            </p:cNvPr>
            <p:cNvSpPr/>
            <p:nvPr/>
          </p:nvSpPr>
          <p:spPr>
            <a:xfrm>
              <a:off x="1496398" y="2644632"/>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1" name="Rectangle: Rounded Corners 20">
              <a:extLst>
                <a:ext uri="{FF2B5EF4-FFF2-40B4-BE49-F238E27FC236}">
                  <a16:creationId xmlns:a16="http://schemas.microsoft.com/office/drawing/2014/main" id="{DFDD3B35-EEDC-7A8D-171B-55B600D8DFE5}"/>
                </a:ext>
              </a:extLst>
            </p:cNvPr>
            <p:cNvSpPr/>
            <p:nvPr/>
          </p:nvSpPr>
          <p:spPr>
            <a:xfrm>
              <a:off x="724914" y="1065247"/>
              <a:ext cx="2727670" cy="2290428"/>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A6D4AA57-3A11-D854-B31D-A0EFA9467B81}"/>
              </a:ext>
            </a:extLst>
          </p:cNvPr>
          <p:cNvGrpSpPr/>
          <p:nvPr/>
        </p:nvGrpSpPr>
        <p:grpSpPr>
          <a:xfrm>
            <a:off x="3760549" y="2195305"/>
            <a:ext cx="8031764" cy="2290428"/>
            <a:chOff x="3993459" y="1065247"/>
            <a:chExt cx="8031764" cy="2290428"/>
          </a:xfrm>
        </p:grpSpPr>
        <p:sp>
          <p:nvSpPr>
            <p:cNvPr id="16" name="Oval 15">
              <a:extLst>
                <a:ext uri="{FF2B5EF4-FFF2-40B4-BE49-F238E27FC236}">
                  <a16:creationId xmlns:a16="http://schemas.microsoft.com/office/drawing/2014/main" id="{45F25041-336F-3982-5CC6-D0E065F4DEEF}"/>
                </a:ext>
              </a:extLst>
            </p:cNvPr>
            <p:cNvSpPr/>
            <p:nvPr/>
          </p:nvSpPr>
          <p:spPr>
            <a:xfrm>
              <a:off x="4090074" y="1193896"/>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17" name="Oval 16">
              <a:extLst>
                <a:ext uri="{FF2B5EF4-FFF2-40B4-BE49-F238E27FC236}">
                  <a16:creationId xmlns:a16="http://schemas.microsoft.com/office/drawing/2014/main" id="{F103A80D-F130-A6B5-C15E-65F651B2956F}"/>
                </a:ext>
              </a:extLst>
            </p:cNvPr>
            <p:cNvSpPr/>
            <p:nvPr/>
          </p:nvSpPr>
          <p:spPr>
            <a:xfrm>
              <a:off x="4751433" y="1193954"/>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2" name="Oval 21">
              <a:extLst>
                <a:ext uri="{FF2B5EF4-FFF2-40B4-BE49-F238E27FC236}">
                  <a16:creationId xmlns:a16="http://schemas.microsoft.com/office/drawing/2014/main" id="{DEE28628-FC3D-7666-6DA5-67E0F3F9B003}"/>
                </a:ext>
              </a:extLst>
            </p:cNvPr>
            <p:cNvSpPr/>
            <p:nvPr/>
          </p:nvSpPr>
          <p:spPr>
            <a:xfrm>
              <a:off x="5412792" y="1193838"/>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3" name="Oval 22">
              <a:extLst>
                <a:ext uri="{FF2B5EF4-FFF2-40B4-BE49-F238E27FC236}">
                  <a16:creationId xmlns:a16="http://schemas.microsoft.com/office/drawing/2014/main" id="{E7689F7E-2BCB-E3DB-1C9D-D366244F8CA8}"/>
                </a:ext>
              </a:extLst>
            </p:cNvPr>
            <p:cNvSpPr/>
            <p:nvPr/>
          </p:nvSpPr>
          <p:spPr>
            <a:xfrm>
              <a:off x="6074151" y="1193896"/>
              <a:ext cx="548640" cy="54864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4" name="Oval 23">
              <a:extLst>
                <a:ext uri="{FF2B5EF4-FFF2-40B4-BE49-F238E27FC236}">
                  <a16:creationId xmlns:a16="http://schemas.microsoft.com/office/drawing/2014/main" id="{EC79900C-2797-C273-3797-32A22C6C5EAE}"/>
                </a:ext>
              </a:extLst>
            </p:cNvPr>
            <p:cNvSpPr/>
            <p:nvPr/>
          </p:nvSpPr>
          <p:spPr>
            <a:xfrm>
              <a:off x="4090074"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5" name="Oval 24">
              <a:extLst>
                <a:ext uri="{FF2B5EF4-FFF2-40B4-BE49-F238E27FC236}">
                  <a16:creationId xmlns:a16="http://schemas.microsoft.com/office/drawing/2014/main" id="{214DAC50-18A8-F558-94F4-D8EF4091C478}"/>
                </a:ext>
              </a:extLst>
            </p:cNvPr>
            <p:cNvSpPr/>
            <p:nvPr/>
          </p:nvSpPr>
          <p:spPr>
            <a:xfrm>
              <a:off x="4751433"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6" name="Oval 25">
              <a:extLst>
                <a:ext uri="{FF2B5EF4-FFF2-40B4-BE49-F238E27FC236}">
                  <a16:creationId xmlns:a16="http://schemas.microsoft.com/office/drawing/2014/main" id="{F1E6A5E9-E35D-5C00-5642-C3026CF8570D}"/>
                </a:ext>
              </a:extLst>
            </p:cNvPr>
            <p:cNvSpPr/>
            <p:nvPr/>
          </p:nvSpPr>
          <p:spPr>
            <a:xfrm>
              <a:off x="5412792"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7" name="Oval 26">
              <a:extLst>
                <a:ext uri="{FF2B5EF4-FFF2-40B4-BE49-F238E27FC236}">
                  <a16:creationId xmlns:a16="http://schemas.microsoft.com/office/drawing/2014/main" id="{D1901AB0-1065-6513-D856-09F9D8ADB4CE}"/>
                </a:ext>
              </a:extLst>
            </p:cNvPr>
            <p:cNvSpPr/>
            <p:nvPr/>
          </p:nvSpPr>
          <p:spPr>
            <a:xfrm>
              <a:off x="6074151"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8" name="Oval 27">
              <a:extLst>
                <a:ext uri="{FF2B5EF4-FFF2-40B4-BE49-F238E27FC236}">
                  <a16:creationId xmlns:a16="http://schemas.microsoft.com/office/drawing/2014/main" id="{877F82A1-487A-B634-CBE3-C9B59A755B7C}"/>
                </a:ext>
              </a:extLst>
            </p:cNvPr>
            <p:cNvSpPr/>
            <p:nvPr/>
          </p:nvSpPr>
          <p:spPr>
            <a:xfrm>
              <a:off x="6735510"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29" name="Oval 28">
              <a:extLst>
                <a:ext uri="{FF2B5EF4-FFF2-40B4-BE49-F238E27FC236}">
                  <a16:creationId xmlns:a16="http://schemas.microsoft.com/office/drawing/2014/main" id="{09004B44-1946-529B-5033-5D03EAD15DD1}"/>
                </a:ext>
              </a:extLst>
            </p:cNvPr>
            <p:cNvSpPr/>
            <p:nvPr/>
          </p:nvSpPr>
          <p:spPr>
            <a:xfrm>
              <a:off x="7396869"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0" name="Oval 29">
              <a:extLst>
                <a:ext uri="{FF2B5EF4-FFF2-40B4-BE49-F238E27FC236}">
                  <a16:creationId xmlns:a16="http://schemas.microsoft.com/office/drawing/2014/main" id="{2885AC69-0CD7-E108-42B9-4FBA5A658952}"/>
                </a:ext>
              </a:extLst>
            </p:cNvPr>
            <p:cNvSpPr/>
            <p:nvPr/>
          </p:nvSpPr>
          <p:spPr>
            <a:xfrm>
              <a:off x="8056506"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1" name="Oval 30">
              <a:extLst>
                <a:ext uri="{FF2B5EF4-FFF2-40B4-BE49-F238E27FC236}">
                  <a16:creationId xmlns:a16="http://schemas.microsoft.com/office/drawing/2014/main" id="{8A6556D0-D798-A0DA-5806-56E7301C1191}"/>
                </a:ext>
              </a:extLst>
            </p:cNvPr>
            <p:cNvSpPr/>
            <p:nvPr/>
          </p:nvSpPr>
          <p:spPr>
            <a:xfrm>
              <a:off x="8717865"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2" name="Oval 31">
              <a:extLst>
                <a:ext uri="{FF2B5EF4-FFF2-40B4-BE49-F238E27FC236}">
                  <a16:creationId xmlns:a16="http://schemas.microsoft.com/office/drawing/2014/main" id="{685877C9-BD1B-4F1C-EB03-0496734D3F83}"/>
                </a:ext>
              </a:extLst>
            </p:cNvPr>
            <p:cNvSpPr/>
            <p:nvPr/>
          </p:nvSpPr>
          <p:spPr>
            <a:xfrm>
              <a:off x="9379224"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3" name="Oval 32">
              <a:extLst>
                <a:ext uri="{FF2B5EF4-FFF2-40B4-BE49-F238E27FC236}">
                  <a16:creationId xmlns:a16="http://schemas.microsoft.com/office/drawing/2014/main" id="{AB375A2D-64D4-D32E-ACB8-D7A815D2F00B}"/>
                </a:ext>
              </a:extLst>
            </p:cNvPr>
            <p:cNvSpPr/>
            <p:nvPr/>
          </p:nvSpPr>
          <p:spPr>
            <a:xfrm>
              <a:off x="10034243"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4" name="Oval 33">
              <a:extLst>
                <a:ext uri="{FF2B5EF4-FFF2-40B4-BE49-F238E27FC236}">
                  <a16:creationId xmlns:a16="http://schemas.microsoft.com/office/drawing/2014/main" id="{23D68985-BFB9-E9DD-050E-50AD3AA43E5A}"/>
                </a:ext>
              </a:extLst>
            </p:cNvPr>
            <p:cNvSpPr/>
            <p:nvPr/>
          </p:nvSpPr>
          <p:spPr>
            <a:xfrm>
              <a:off x="10695602"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5" name="Oval 34">
              <a:extLst>
                <a:ext uri="{FF2B5EF4-FFF2-40B4-BE49-F238E27FC236}">
                  <a16:creationId xmlns:a16="http://schemas.microsoft.com/office/drawing/2014/main" id="{65F1FBF3-54D7-AD07-0A21-2285220B91F5}"/>
                </a:ext>
              </a:extLst>
            </p:cNvPr>
            <p:cNvSpPr/>
            <p:nvPr/>
          </p:nvSpPr>
          <p:spPr>
            <a:xfrm>
              <a:off x="11356961" y="1908050"/>
              <a:ext cx="548640" cy="548640"/>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6" name="Oval 35">
              <a:extLst>
                <a:ext uri="{FF2B5EF4-FFF2-40B4-BE49-F238E27FC236}">
                  <a16:creationId xmlns:a16="http://schemas.microsoft.com/office/drawing/2014/main" id="{0EE505C3-8D78-510F-2DA7-0077B7F9210E}"/>
                </a:ext>
              </a:extLst>
            </p:cNvPr>
            <p:cNvSpPr/>
            <p:nvPr/>
          </p:nvSpPr>
          <p:spPr>
            <a:xfrm>
              <a:off x="4090074"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7" name="Oval 36">
              <a:extLst>
                <a:ext uri="{FF2B5EF4-FFF2-40B4-BE49-F238E27FC236}">
                  <a16:creationId xmlns:a16="http://schemas.microsoft.com/office/drawing/2014/main" id="{C67A795B-1117-9490-9A33-6B02A9FC75C7}"/>
                </a:ext>
              </a:extLst>
            </p:cNvPr>
            <p:cNvSpPr/>
            <p:nvPr/>
          </p:nvSpPr>
          <p:spPr>
            <a:xfrm>
              <a:off x="4751433"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8" name="Oval 37">
              <a:extLst>
                <a:ext uri="{FF2B5EF4-FFF2-40B4-BE49-F238E27FC236}">
                  <a16:creationId xmlns:a16="http://schemas.microsoft.com/office/drawing/2014/main" id="{5B2543CD-3FCA-7644-9B5E-2B4EAAE8A5CE}"/>
                </a:ext>
              </a:extLst>
            </p:cNvPr>
            <p:cNvSpPr/>
            <p:nvPr/>
          </p:nvSpPr>
          <p:spPr>
            <a:xfrm>
              <a:off x="5412792"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39" name="Oval 38">
              <a:extLst>
                <a:ext uri="{FF2B5EF4-FFF2-40B4-BE49-F238E27FC236}">
                  <a16:creationId xmlns:a16="http://schemas.microsoft.com/office/drawing/2014/main" id="{780CB225-F8FA-8031-4063-8397F52F1B16}"/>
                </a:ext>
              </a:extLst>
            </p:cNvPr>
            <p:cNvSpPr/>
            <p:nvPr/>
          </p:nvSpPr>
          <p:spPr>
            <a:xfrm>
              <a:off x="6074151"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0" name="Oval 39">
              <a:extLst>
                <a:ext uri="{FF2B5EF4-FFF2-40B4-BE49-F238E27FC236}">
                  <a16:creationId xmlns:a16="http://schemas.microsoft.com/office/drawing/2014/main" id="{9CFACF0A-02EE-24EC-5300-A397FFF39192}"/>
                </a:ext>
              </a:extLst>
            </p:cNvPr>
            <p:cNvSpPr/>
            <p:nvPr/>
          </p:nvSpPr>
          <p:spPr>
            <a:xfrm>
              <a:off x="6735510"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1" name="Oval 40">
              <a:extLst>
                <a:ext uri="{FF2B5EF4-FFF2-40B4-BE49-F238E27FC236}">
                  <a16:creationId xmlns:a16="http://schemas.microsoft.com/office/drawing/2014/main" id="{15D275D9-3D09-3829-C596-E6A5F97719F1}"/>
                </a:ext>
              </a:extLst>
            </p:cNvPr>
            <p:cNvSpPr/>
            <p:nvPr/>
          </p:nvSpPr>
          <p:spPr>
            <a:xfrm>
              <a:off x="7396869" y="2622146"/>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2" name="Oval 41">
              <a:extLst>
                <a:ext uri="{FF2B5EF4-FFF2-40B4-BE49-F238E27FC236}">
                  <a16:creationId xmlns:a16="http://schemas.microsoft.com/office/drawing/2014/main" id="{C1085845-107F-C4EC-7989-C569ABD4DFD3}"/>
                </a:ext>
              </a:extLst>
            </p:cNvPr>
            <p:cNvSpPr/>
            <p:nvPr/>
          </p:nvSpPr>
          <p:spPr>
            <a:xfrm>
              <a:off x="8056506" y="2644632"/>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3" name="Oval 42">
              <a:extLst>
                <a:ext uri="{FF2B5EF4-FFF2-40B4-BE49-F238E27FC236}">
                  <a16:creationId xmlns:a16="http://schemas.microsoft.com/office/drawing/2014/main" id="{8B14C137-DB1A-8E28-9DCA-CE8B21E123EF}"/>
                </a:ext>
              </a:extLst>
            </p:cNvPr>
            <p:cNvSpPr/>
            <p:nvPr/>
          </p:nvSpPr>
          <p:spPr>
            <a:xfrm>
              <a:off x="8717865" y="2644632"/>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4" name="Oval 43">
              <a:extLst>
                <a:ext uri="{FF2B5EF4-FFF2-40B4-BE49-F238E27FC236}">
                  <a16:creationId xmlns:a16="http://schemas.microsoft.com/office/drawing/2014/main" id="{C323978E-4335-EBB4-E14E-A3F265AA4EE4}"/>
                </a:ext>
              </a:extLst>
            </p:cNvPr>
            <p:cNvSpPr/>
            <p:nvPr/>
          </p:nvSpPr>
          <p:spPr>
            <a:xfrm>
              <a:off x="9379224" y="2644632"/>
              <a:ext cx="548640" cy="548640"/>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aa</a:t>
              </a:r>
            </a:p>
          </p:txBody>
        </p:sp>
        <p:sp>
          <p:nvSpPr>
            <p:cNvPr id="45" name="Rectangle: Rounded Corners 44">
              <a:extLst>
                <a:ext uri="{FF2B5EF4-FFF2-40B4-BE49-F238E27FC236}">
                  <a16:creationId xmlns:a16="http://schemas.microsoft.com/office/drawing/2014/main" id="{9BC121B5-1E39-46DA-F160-BC2AF6E6B006}"/>
                </a:ext>
              </a:extLst>
            </p:cNvPr>
            <p:cNvSpPr/>
            <p:nvPr/>
          </p:nvSpPr>
          <p:spPr>
            <a:xfrm>
              <a:off x="3993459" y="1065247"/>
              <a:ext cx="8031764" cy="2290428"/>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EC1E8DBF-894D-D2CF-055B-5A7AC9F04377}"/>
              </a:ext>
            </a:extLst>
          </p:cNvPr>
          <p:cNvSpPr txBox="1"/>
          <p:nvPr/>
        </p:nvSpPr>
        <p:spPr>
          <a:xfrm>
            <a:off x="861535" y="1721385"/>
            <a:ext cx="227979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Sub-population 1</a:t>
            </a:r>
          </a:p>
        </p:txBody>
      </p:sp>
      <p:sp>
        <p:nvSpPr>
          <p:cNvPr id="50" name="TextBox 49">
            <a:extLst>
              <a:ext uri="{FF2B5EF4-FFF2-40B4-BE49-F238E27FC236}">
                <a16:creationId xmlns:a16="http://schemas.microsoft.com/office/drawing/2014/main" id="{CCE040FF-E349-93C3-7300-5AFAD0003CA0}"/>
              </a:ext>
            </a:extLst>
          </p:cNvPr>
          <p:cNvSpPr txBox="1"/>
          <p:nvPr/>
        </p:nvSpPr>
        <p:spPr>
          <a:xfrm>
            <a:off x="3927267" y="1721385"/>
            <a:ext cx="2279791"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Sub-population 2</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307AADE-DCA3-A48B-8D9F-3F184652805B}"/>
                  </a:ext>
                </a:extLst>
              </p:cNvPr>
              <p:cNvSpPr txBox="1"/>
              <p:nvPr/>
            </p:nvSpPr>
            <p:spPr>
              <a:xfrm>
                <a:off x="852481" y="5541581"/>
                <a:ext cx="2472536"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4+12</m:t>
                          </m:r>
                        </m:num>
                        <m:den>
                          <m:r>
                            <a:rPr lang="en-US" sz="2000" b="0" i="1" smtClean="0">
                              <a:latin typeface="Cambria Math" panose="02040503050406030204" pitchFamily="18" charset="0"/>
                            </a:rPr>
                            <m:t>8+25</m:t>
                          </m:r>
                        </m:den>
                      </m:f>
                      <m:r>
                        <a:rPr lang="en-US" sz="2000" b="0" i="1" smtClean="0">
                          <a:latin typeface="Cambria Math" panose="02040503050406030204" pitchFamily="18" charset="0"/>
                        </a:rPr>
                        <m:t>=0.48</m:t>
                      </m:r>
                    </m:oMath>
                  </m:oMathPara>
                </a14:m>
                <a:endParaRPr lang="en-US" sz="2000" dirty="0"/>
              </a:p>
            </p:txBody>
          </p:sp>
        </mc:Choice>
        <mc:Fallback xmlns="">
          <p:sp>
            <p:nvSpPr>
              <p:cNvPr id="52" name="TextBox 51">
                <a:extLst>
                  <a:ext uri="{FF2B5EF4-FFF2-40B4-BE49-F238E27FC236}">
                    <a16:creationId xmlns:a16="http://schemas.microsoft.com/office/drawing/2014/main" id="{D307AADE-DCA3-A48B-8D9F-3F184652805B}"/>
                  </a:ext>
                </a:extLst>
              </p:cNvPr>
              <p:cNvSpPr txBox="1">
                <a:spLocks noRot="1" noChangeAspect="1" noMove="1" noResize="1" noEditPoints="1" noAdjustHandles="1" noChangeArrowheads="1" noChangeShapeType="1" noTextEdit="1"/>
              </p:cNvSpPr>
              <p:nvPr/>
            </p:nvSpPr>
            <p:spPr>
              <a:xfrm>
                <a:off x="852481" y="5541581"/>
                <a:ext cx="2472536" cy="5833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FD8B0015-8F3B-C455-812D-C781A655EE2A}"/>
                  </a:ext>
                </a:extLst>
              </p:cNvPr>
              <p:cNvSpPr txBox="1"/>
              <p:nvPr/>
            </p:nvSpPr>
            <p:spPr>
              <a:xfrm>
                <a:off x="8313576" y="5693096"/>
                <a:ext cx="27435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𝐻</m:t>
                      </m:r>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e>
                      </m:d>
                      <m:r>
                        <a:rPr lang="en-US" sz="2000" b="0" i="1" smtClean="0">
                          <a:latin typeface="Cambria Math" panose="02040503050406030204" pitchFamily="18" charset="0"/>
                          <a:ea typeface="Cambria Math" panose="02040503050406030204" pitchFamily="18" charset="0"/>
                        </a:rPr>
                        <m:t>=0.49</m:t>
                      </m:r>
                    </m:oMath>
                  </m:oMathPara>
                </a14:m>
                <a:endParaRPr lang="en-US" sz="2000" dirty="0"/>
              </a:p>
            </p:txBody>
          </p:sp>
        </mc:Choice>
        <mc:Fallback xmlns="">
          <p:sp>
            <p:nvSpPr>
              <p:cNvPr id="53" name="TextBox 52">
                <a:extLst>
                  <a:ext uri="{FF2B5EF4-FFF2-40B4-BE49-F238E27FC236}">
                    <a16:creationId xmlns:a16="http://schemas.microsoft.com/office/drawing/2014/main" id="{FD8B0015-8F3B-C455-812D-C781A655EE2A}"/>
                  </a:ext>
                </a:extLst>
              </p:cNvPr>
              <p:cNvSpPr txBox="1">
                <a:spLocks noRot="1" noChangeAspect="1" noMove="1" noResize="1" noEditPoints="1" noAdjustHandles="1" noChangeArrowheads="1" noChangeShapeType="1" noTextEdit="1"/>
              </p:cNvSpPr>
              <p:nvPr/>
            </p:nvSpPr>
            <p:spPr>
              <a:xfrm>
                <a:off x="8313576" y="5693096"/>
                <a:ext cx="2743508" cy="307777"/>
              </a:xfrm>
              <a:prstGeom prst="rect">
                <a:avLst/>
              </a:prstGeom>
              <a:blipFill>
                <a:blip r:embed="rId3"/>
                <a:stretch>
                  <a:fillRect l="-1778" r="-1556" b="-260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1EF5BE36-E279-8FCD-DAB2-7E154B910F65}"/>
              </a:ext>
            </a:extLst>
          </p:cNvPr>
          <p:cNvSpPr txBox="1"/>
          <p:nvPr/>
        </p:nvSpPr>
        <p:spPr>
          <a:xfrm>
            <a:off x="724914" y="4935736"/>
            <a:ext cx="30187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Observed heterozygosity</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7DF609A-2F1C-38DF-D7C7-085F04C41D56}"/>
                  </a:ext>
                </a:extLst>
              </p:cNvPr>
              <p:cNvSpPr txBox="1"/>
              <p:nvPr/>
            </p:nvSpPr>
            <p:spPr>
              <a:xfrm>
                <a:off x="4160822" y="5538247"/>
                <a:ext cx="3751989" cy="651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𝐴</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6</m:t>
                          </m:r>
                          <m:r>
                            <a:rPr lang="en-US" sz="2000" b="0" i="1" smtClean="0">
                              <a:latin typeface="Cambria Math" panose="02040503050406030204" pitchFamily="18" charset="0"/>
                              <a:ea typeface="Cambria Math" panose="02040503050406030204" pitchFamily="18" charset="0"/>
                            </a:rPr>
                            <m:t>×2+</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4+12</m:t>
                              </m:r>
                            </m:e>
                          </m:d>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rPr>
                            <m:t>(8+25)</m:t>
                          </m:r>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rPr>
                        <m:t>=0.42</m:t>
                      </m:r>
                    </m:oMath>
                  </m:oMathPara>
                </a14:m>
                <a:endParaRPr lang="en-US" sz="2000" dirty="0"/>
              </a:p>
            </p:txBody>
          </p:sp>
        </mc:Choice>
        <mc:Fallback xmlns="">
          <p:sp>
            <p:nvSpPr>
              <p:cNvPr id="55" name="TextBox 54">
                <a:extLst>
                  <a:ext uri="{FF2B5EF4-FFF2-40B4-BE49-F238E27FC236}">
                    <a16:creationId xmlns:a16="http://schemas.microsoft.com/office/drawing/2014/main" id="{97DF609A-2F1C-38DF-D7C7-085F04C41D56}"/>
                  </a:ext>
                </a:extLst>
              </p:cNvPr>
              <p:cNvSpPr txBox="1">
                <a:spLocks noRot="1" noChangeAspect="1" noMove="1" noResize="1" noEditPoints="1" noAdjustHandles="1" noChangeArrowheads="1" noChangeShapeType="1" noTextEdit="1"/>
              </p:cNvSpPr>
              <p:nvPr/>
            </p:nvSpPr>
            <p:spPr>
              <a:xfrm>
                <a:off x="4160822" y="5538247"/>
                <a:ext cx="3751989" cy="651910"/>
              </a:xfrm>
              <a:prstGeom prst="rect">
                <a:avLst/>
              </a:prstGeom>
              <a:blipFill>
                <a:blip r:embed="rId4"/>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CDAE824A-ABFC-40D2-D39C-AED2F8F671CD}"/>
              </a:ext>
            </a:extLst>
          </p:cNvPr>
          <p:cNvSpPr txBox="1"/>
          <p:nvPr/>
        </p:nvSpPr>
        <p:spPr>
          <a:xfrm>
            <a:off x="4066781" y="4935736"/>
            <a:ext cx="316304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Observed allele frequency</a:t>
            </a:r>
          </a:p>
        </p:txBody>
      </p:sp>
      <p:sp>
        <p:nvSpPr>
          <p:cNvPr id="58" name="TextBox 57">
            <a:extLst>
              <a:ext uri="{FF2B5EF4-FFF2-40B4-BE49-F238E27FC236}">
                <a16:creationId xmlns:a16="http://schemas.microsoft.com/office/drawing/2014/main" id="{69A55F08-86CB-35AB-147F-487B24FCC922}"/>
              </a:ext>
            </a:extLst>
          </p:cNvPr>
          <p:cNvSpPr txBox="1"/>
          <p:nvPr/>
        </p:nvSpPr>
        <p:spPr>
          <a:xfrm>
            <a:off x="8147745" y="4935736"/>
            <a:ext cx="297709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Expected heterozygosity</a:t>
            </a:r>
          </a:p>
        </p:txBody>
      </p:sp>
      <p:sp>
        <p:nvSpPr>
          <p:cNvPr id="90" name="Rectangle: Rounded Corners 89">
            <a:extLst>
              <a:ext uri="{FF2B5EF4-FFF2-40B4-BE49-F238E27FC236}">
                <a16:creationId xmlns:a16="http://schemas.microsoft.com/office/drawing/2014/main" id="{7B6A80EF-83EE-8817-C010-985012AC0EB2}"/>
              </a:ext>
            </a:extLst>
          </p:cNvPr>
          <p:cNvSpPr/>
          <p:nvPr/>
        </p:nvSpPr>
        <p:spPr>
          <a:xfrm>
            <a:off x="591212" y="1627171"/>
            <a:ext cx="11339122" cy="3065595"/>
          </a:xfrm>
          <a:prstGeom prst="round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14ECACB0-DC94-1BFA-14CE-B09552B1AC7C}"/>
              </a:ext>
            </a:extLst>
          </p:cNvPr>
          <p:cNvSpPr txBox="1"/>
          <p:nvPr/>
        </p:nvSpPr>
        <p:spPr>
          <a:xfrm>
            <a:off x="835039" y="939858"/>
            <a:ext cx="1771639"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Population</a:t>
            </a:r>
          </a:p>
        </p:txBody>
      </p:sp>
    </p:spTree>
    <p:extLst>
      <p:ext uri="{BB962C8B-B14F-4D97-AF65-F5344CB8AC3E}">
        <p14:creationId xmlns:p14="http://schemas.microsoft.com/office/powerpoint/2010/main" val="798385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444384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Identity-by-descent (IBD)</a:t>
            </a:r>
          </a:p>
        </p:txBody>
      </p:sp>
      <p:sp>
        <p:nvSpPr>
          <p:cNvPr id="3" name="TextBox 2">
            <a:extLst>
              <a:ext uri="{FF2B5EF4-FFF2-40B4-BE49-F238E27FC236}">
                <a16:creationId xmlns:a16="http://schemas.microsoft.com/office/drawing/2014/main" id="{6476B895-7D79-A9AF-888F-0486EB921CF1}"/>
              </a:ext>
            </a:extLst>
          </p:cNvPr>
          <p:cNvSpPr txBox="1"/>
          <p:nvPr/>
        </p:nvSpPr>
        <p:spPr>
          <a:xfrm>
            <a:off x="571463" y="984379"/>
            <a:ext cx="9132374"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“Two alleles that have originated from the replication of one single allele in a previous generation may be called </a:t>
            </a:r>
            <a:r>
              <a:rPr lang="en-US" sz="2400" dirty="0">
                <a:solidFill>
                  <a:srgbClr val="C00000"/>
                </a:solidFill>
                <a:latin typeface="Arial" panose="020B0604020202020204" pitchFamily="34" charset="0"/>
                <a:cs typeface="Arial" panose="020B0604020202020204" pitchFamily="34" charset="0"/>
              </a:rPr>
              <a:t>identical by descent</a:t>
            </a:r>
            <a:r>
              <a:rPr lang="en-US" sz="240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955049BD-4985-C664-054F-031D67C5ABA6}"/>
              </a:ext>
            </a:extLst>
          </p:cNvPr>
          <p:cNvSpPr txBox="1"/>
          <p:nvPr/>
        </p:nvSpPr>
        <p:spPr>
          <a:xfrm>
            <a:off x="2786559" y="2391400"/>
            <a:ext cx="69172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Falconer and Mackay (1996) Introduction to Quantitative Genetics</a:t>
            </a:r>
          </a:p>
        </p:txBody>
      </p:sp>
      <p:grpSp>
        <p:nvGrpSpPr>
          <p:cNvPr id="30" name="Group 29">
            <a:extLst>
              <a:ext uri="{FF2B5EF4-FFF2-40B4-BE49-F238E27FC236}">
                <a16:creationId xmlns:a16="http://schemas.microsoft.com/office/drawing/2014/main" id="{4810F4AC-89FE-C332-3B0F-C2EC485D96DD}"/>
              </a:ext>
            </a:extLst>
          </p:cNvPr>
          <p:cNvGrpSpPr/>
          <p:nvPr/>
        </p:nvGrpSpPr>
        <p:grpSpPr>
          <a:xfrm>
            <a:off x="4250028" y="3216176"/>
            <a:ext cx="4473263" cy="2657445"/>
            <a:chOff x="746644" y="3059668"/>
            <a:chExt cx="4473263" cy="2657445"/>
          </a:xfrm>
        </p:grpSpPr>
        <p:cxnSp>
          <p:nvCxnSpPr>
            <p:cNvPr id="5" name="Straight Connector 4">
              <a:extLst>
                <a:ext uri="{FF2B5EF4-FFF2-40B4-BE49-F238E27FC236}">
                  <a16:creationId xmlns:a16="http://schemas.microsoft.com/office/drawing/2014/main" id="{666A7A03-DF91-4BE9-3C83-83E95785637D}"/>
                </a:ext>
              </a:extLst>
            </p:cNvPr>
            <p:cNvCxnSpPr>
              <a:cxnSpLocks/>
              <a:stCxn id="7" idx="2"/>
              <a:endCxn id="10" idx="0"/>
            </p:cNvCxnSpPr>
            <p:nvPr/>
          </p:nvCxnSpPr>
          <p:spPr>
            <a:xfrm>
              <a:off x="992866" y="3429000"/>
              <a:ext cx="6412"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4A1C6A-2457-9418-B213-AA003514983C}"/>
                </a:ext>
              </a:extLst>
            </p:cNvPr>
            <p:cNvSpPr txBox="1"/>
            <p:nvPr/>
          </p:nvSpPr>
          <p:spPr>
            <a:xfrm>
              <a:off x="1305379" y="5347781"/>
              <a:ext cx="582211"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IBD</a:t>
              </a:r>
            </a:p>
          </p:txBody>
        </p:sp>
        <p:sp>
          <p:nvSpPr>
            <p:cNvPr id="7" name="TextBox 6">
              <a:extLst>
                <a:ext uri="{FF2B5EF4-FFF2-40B4-BE49-F238E27FC236}">
                  <a16:creationId xmlns:a16="http://schemas.microsoft.com/office/drawing/2014/main" id="{1C1219A9-102C-B597-E5D8-7A6F15FF4731}"/>
                </a:ext>
              </a:extLst>
            </p:cNvPr>
            <p:cNvSpPr txBox="1"/>
            <p:nvPr/>
          </p:nvSpPr>
          <p:spPr>
            <a:xfrm>
              <a:off x="746644" y="3059668"/>
              <a:ext cx="4924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AB</a:t>
              </a:r>
              <a:endParaRPr lang="en-US" baseline="-25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5FA2A8B-B090-E939-A1D9-038C076942D8}"/>
                </a:ext>
              </a:extLst>
            </p:cNvPr>
            <p:cNvSpPr txBox="1"/>
            <p:nvPr/>
          </p:nvSpPr>
          <p:spPr>
            <a:xfrm>
              <a:off x="1835263" y="3059668"/>
              <a:ext cx="5180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CD</a:t>
              </a:r>
              <a:endParaRPr lang="en-US" baseline="-25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CCFE9E-2BD9-7F01-DCA2-50CC3752F689}"/>
                </a:ext>
              </a:extLst>
            </p:cNvPr>
            <p:cNvSpPr txBox="1"/>
            <p:nvPr/>
          </p:nvSpPr>
          <p:spPr>
            <a:xfrm>
              <a:off x="746644" y="3976196"/>
              <a:ext cx="5052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AC</a:t>
              </a:r>
              <a:endParaRPr lang="en-US" baseline="-25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041A9BB-4675-15D0-6A93-8E3CB46D018C}"/>
                </a:ext>
              </a:extLst>
            </p:cNvPr>
            <p:cNvSpPr txBox="1"/>
            <p:nvPr/>
          </p:nvSpPr>
          <p:spPr>
            <a:xfrm>
              <a:off x="1835263" y="3976196"/>
              <a:ext cx="5052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a:t>
              </a:r>
              <a:endParaRPr lang="en-US" baseline="-25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2994899-3F08-320D-E776-C5CA3992234A}"/>
                </a:ext>
              </a:extLst>
            </p:cNvPr>
            <p:cNvSpPr txBox="1"/>
            <p:nvPr/>
          </p:nvSpPr>
          <p:spPr>
            <a:xfrm>
              <a:off x="1290953" y="4892724"/>
              <a:ext cx="4924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a:t>
              </a:r>
              <a:endParaRPr lang="en-US" baseline="-250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68406E91-B5F7-C748-EFF9-AC588F012D90}"/>
                </a:ext>
              </a:extLst>
            </p:cNvPr>
            <p:cNvCxnSpPr>
              <a:cxnSpLocks/>
              <a:stCxn id="8" idx="2"/>
              <a:endCxn id="10" idx="0"/>
            </p:cNvCxnSpPr>
            <p:nvPr/>
          </p:nvCxnSpPr>
          <p:spPr>
            <a:xfrm flipH="1">
              <a:off x="999278" y="3429000"/>
              <a:ext cx="1095031"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6A70EC-0FC8-A9E9-FAD1-F0D6A283AEF9}"/>
                </a:ext>
              </a:extLst>
            </p:cNvPr>
            <p:cNvCxnSpPr>
              <a:cxnSpLocks/>
              <a:stCxn id="7" idx="2"/>
              <a:endCxn id="11" idx="0"/>
            </p:cNvCxnSpPr>
            <p:nvPr/>
          </p:nvCxnSpPr>
          <p:spPr>
            <a:xfrm>
              <a:off x="992866" y="3429000"/>
              <a:ext cx="1095031"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17F215-ACFE-093D-230E-1CFA7184EE91}"/>
                </a:ext>
              </a:extLst>
            </p:cNvPr>
            <p:cNvCxnSpPr>
              <a:cxnSpLocks/>
              <a:stCxn id="8" idx="2"/>
              <a:endCxn id="11" idx="0"/>
            </p:cNvCxnSpPr>
            <p:nvPr/>
          </p:nvCxnSpPr>
          <p:spPr>
            <a:xfrm flipH="1">
              <a:off x="2087897" y="3429000"/>
              <a:ext cx="6412"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F9D70F-FB13-6113-39E2-376C42066171}"/>
                </a:ext>
              </a:extLst>
            </p:cNvPr>
            <p:cNvCxnSpPr>
              <a:cxnSpLocks/>
              <a:stCxn id="10" idx="2"/>
              <a:endCxn id="12" idx="0"/>
            </p:cNvCxnSpPr>
            <p:nvPr/>
          </p:nvCxnSpPr>
          <p:spPr>
            <a:xfrm>
              <a:off x="999278" y="4345528"/>
              <a:ext cx="537897"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D86BCD-3841-C97F-F8BE-94E589A7E840}"/>
                </a:ext>
              </a:extLst>
            </p:cNvPr>
            <p:cNvCxnSpPr>
              <a:cxnSpLocks/>
              <a:stCxn id="11" idx="2"/>
              <a:endCxn id="12" idx="0"/>
            </p:cNvCxnSpPr>
            <p:nvPr/>
          </p:nvCxnSpPr>
          <p:spPr>
            <a:xfrm flipH="1">
              <a:off x="1537175" y="4345528"/>
              <a:ext cx="550722"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8BB8DE-DD50-6AD9-7BAC-09939C317BBC}"/>
                </a:ext>
              </a:extLst>
            </p:cNvPr>
            <p:cNvCxnSpPr>
              <a:cxnSpLocks/>
              <a:stCxn id="20" idx="2"/>
              <a:endCxn id="22" idx="0"/>
            </p:cNvCxnSpPr>
            <p:nvPr/>
          </p:nvCxnSpPr>
          <p:spPr>
            <a:xfrm>
              <a:off x="3859419" y="3429000"/>
              <a:ext cx="6412"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FE2C498-9159-9F08-7688-6B30E5BB7247}"/>
                </a:ext>
              </a:extLst>
            </p:cNvPr>
            <p:cNvSpPr txBox="1"/>
            <p:nvPr/>
          </p:nvSpPr>
          <p:spPr>
            <a:xfrm>
              <a:off x="3960336" y="5347781"/>
              <a:ext cx="1005404" cy="369332"/>
            </a:xfrm>
            <a:prstGeom prst="rect">
              <a:avLst/>
            </a:prstGeom>
            <a:noFill/>
          </p:spPr>
          <p:txBody>
            <a:bodyPr wrap="none" rtlCol="0">
              <a:spAutoFit/>
            </a:bodyPr>
            <a:lstStyle/>
            <a:p>
              <a:pPr algn="ctr"/>
              <a:r>
                <a:rPr lang="en-US" b="1" dirty="0">
                  <a:latin typeface="Arial" panose="020B0604020202020204" pitchFamily="34" charset="0"/>
                  <a:cs typeface="Arial" panose="020B0604020202020204" pitchFamily="34" charset="0"/>
                </a:rPr>
                <a:t>not IBD</a:t>
              </a:r>
            </a:p>
          </p:txBody>
        </p:sp>
        <p:sp>
          <p:nvSpPr>
            <p:cNvPr id="20" name="TextBox 19">
              <a:extLst>
                <a:ext uri="{FF2B5EF4-FFF2-40B4-BE49-F238E27FC236}">
                  <a16:creationId xmlns:a16="http://schemas.microsoft.com/office/drawing/2014/main" id="{517D751C-1418-A2F5-75B2-B681F9D12EE0}"/>
                </a:ext>
              </a:extLst>
            </p:cNvPr>
            <p:cNvSpPr txBox="1"/>
            <p:nvPr/>
          </p:nvSpPr>
          <p:spPr>
            <a:xfrm>
              <a:off x="3613197" y="3059668"/>
              <a:ext cx="4924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AB</a:t>
              </a:r>
              <a:endParaRPr lang="en-US" baseline="-25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CFCAA98-AA23-CC90-F035-F39DAEA14B47}"/>
                </a:ext>
              </a:extLst>
            </p:cNvPr>
            <p:cNvSpPr txBox="1"/>
            <p:nvPr/>
          </p:nvSpPr>
          <p:spPr>
            <a:xfrm>
              <a:off x="4701816" y="3059668"/>
              <a:ext cx="51809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CD</a:t>
              </a:r>
              <a:endParaRPr lang="en-US" baseline="-2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4557E646-FFD0-B6AD-F3D3-32C4465E592D}"/>
                </a:ext>
              </a:extLst>
            </p:cNvPr>
            <p:cNvSpPr txBox="1"/>
            <p:nvPr/>
          </p:nvSpPr>
          <p:spPr>
            <a:xfrm>
              <a:off x="3613197" y="3976196"/>
              <a:ext cx="5052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AC</a:t>
              </a:r>
              <a:endParaRPr lang="en-US" baseline="-25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3416856-EB2C-A6F8-C3F7-408DEAE85369}"/>
                </a:ext>
              </a:extLst>
            </p:cNvPr>
            <p:cNvSpPr txBox="1"/>
            <p:nvPr/>
          </p:nvSpPr>
          <p:spPr>
            <a:xfrm>
              <a:off x="4701816" y="3976196"/>
              <a:ext cx="5052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a:t>
              </a:r>
              <a:endParaRPr lang="en-US" baseline="-25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C82341D-C0BA-7B2E-E60D-861AA9DACC3C}"/>
                </a:ext>
              </a:extLst>
            </p:cNvPr>
            <p:cNvSpPr txBox="1"/>
            <p:nvPr/>
          </p:nvSpPr>
          <p:spPr>
            <a:xfrm>
              <a:off x="4157506" y="4892724"/>
              <a:ext cx="5052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AD</a:t>
              </a:r>
              <a:endParaRPr lang="en-US" baseline="-25000" dirty="0">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9DBB36BA-3A34-CDBE-F04C-8EF2A786EF1E}"/>
                </a:ext>
              </a:extLst>
            </p:cNvPr>
            <p:cNvCxnSpPr>
              <a:cxnSpLocks/>
              <a:stCxn id="21" idx="2"/>
              <a:endCxn id="22" idx="0"/>
            </p:cNvCxnSpPr>
            <p:nvPr/>
          </p:nvCxnSpPr>
          <p:spPr>
            <a:xfrm flipH="1">
              <a:off x="3865831" y="3429000"/>
              <a:ext cx="1095031"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DBF520-6A36-754A-4FC6-142CCA542A2E}"/>
                </a:ext>
              </a:extLst>
            </p:cNvPr>
            <p:cNvCxnSpPr>
              <a:cxnSpLocks/>
              <a:stCxn id="20" idx="2"/>
              <a:endCxn id="23" idx="0"/>
            </p:cNvCxnSpPr>
            <p:nvPr/>
          </p:nvCxnSpPr>
          <p:spPr>
            <a:xfrm>
              <a:off x="3859419" y="3429000"/>
              <a:ext cx="1095031"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9EB403-5142-0AF0-6168-BF261BCE9972}"/>
                </a:ext>
              </a:extLst>
            </p:cNvPr>
            <p:cNvCxnSpPr>
              <a:cxnSpLocks/>
              <a:stCxn id="21" idx="2"/>
              <a:endCxn id="23" idx="0"/>
            </p:cNvCxnSpPr>
            <p:nvPr/>
          </p:nvCxnSpPr>
          <p:spPr>
            <a:xfrm flipH="1">
              <a:off x="4954450" y="3429000"/>
              <a:ext cx="6412"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BE0F1-9079-450C-659F-DBCD53D238F0}"/>
                </a:ext>
              </a:extLst>
            </p:cNvPr>
            <p:cNvCxnSpPr>
              <a:cxnSpLocks/>
              <a:stCxn id="22" idx="2"/>
              <a:endCxn id="24" idx="0"/>
            </p:cNvCxnSpPr>
            <p:nvPr/>
          </p:nvCxnSpPr>
          <p:spPr>
            <a:xfrm>
              <a:off x="3865831" y="4345528"/>
              <a:ext cx="544309"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294219-BDF6-15A0-9129-8EF98CB7B9EA}"/>
                </a:ext>
              </a:extLst>
            </p:cNvPr>
            <p:cNvCxnSpPr>
              <a:cxnSpLocks/>
              <a:stCxn id="23" idx="2"/>
              <a:endCxn id="24" idx="0"/>
            </p:cNvCxnSpPr>
            <p:nvPr/>
          </p:nvCxnSpPr>
          <p:spPr>
            <a:xfrm flipH="1">
              <a:off x="4410140" y="4345528"/>
              <a:ext cx="544310" cy="5471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4B0EA81-B0BE-71AE-3CD8-3ACB1AA690B4}"/>
              </a:ext>
            </a:extLst>
          </p:cNvPr>
          <p:cNvSpPr txBox="1"/>
          <p:nvPr/>
        </p:nvSpPr>
        <p:spPr>
          <a:xfrm>
            <a:off x="744888" y="4097269"/>
            <a:ext cx="272382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Example with 4 alleles</a:t>
            </a:r>
          </a:p>
        </p:txBody>
      </p:sp>
    </p:spTree>
    <p:extLst>
      <p:ext uri="{BB962C8B-B14F-4D97-AF65-F5344CB8AC3E}">
        <p14:creationId xmlns:p14="http://schemas.microsoft.com/office/powerpoint/2010/main" val="6369507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C900B3-62C1-4B19-D1A9-2B3F9C3E7091}"/>
              </a:ext>
            </a:extLst>
          </p:cNvPr>
          <p:cNvSpPr txBox="1"/>
          <p:nvPr/>
        </p:nvSpPr>
        <p:spPr>
          <a:xfrm>
            <a:off x="223934" y="185986"/>
            <a:ext cx="436478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Proof for </a:t>
            </a:r>
            <a:r>
              <a:rPr lang="en-US" sz="2800" b="1" dirty="0" err="1">
                <a:latin typeface="Arial" panose="020B0604020202020204" pitchFamily="34" charset="0"/>
                <a:cs typeface="Arial" panose="020B0604020202020204" pitchFamily="34" charset="0"/>
              </a:rPr>
              <a:t>Wahlund</a:t>
            </a:r>
            <a:r>
              <a:rPr lang="en-US" sz="2800" b="1" dirty="0">
                <a:latin typeface="Arial" panose="020B0604020202020204" pitchFamily="34" charset="0"/>
                <a:cs typeface="Arial" panose="020B0604020202020204" pitchFamily="34" charset="0"/>
              </a:rPr>
              <a:t> effect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DD96AF-196B-950B-E42A-EA6459764AC0}"/>
                  </a:ext>
                </a:extLst>
              </p:cNvPr>
              <p:cNvSpPr txBox="1"/>
              <p:nvPr/>
            </p:nvSpPr>
            <p:spPr>
              <a:xfrm>
                <a:off x="3747623" y="902250"/>
                <a:ext cx="16821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𝑝</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𝑝</m:t>
                          </m:r>
                        </m:e>
                      </m:d>
                    </m:oMath>
                  </m:oMathPara>
                </a14:m>
                <a:endParaRPr lang="en-US" sz="2000" dirty="0">
                  <a:solidFill>
                    <a:schemeClr val="tx1"/>
                  </a:solidFill>
                </a:endParaRPr>
              </a:p>
            </p:txBody>
          </p:sp>
        </mc:Choice>
        <mc:Fallback xmlns="">
          <p:sp>
            <p:nvSpPr>
              <p:cNvPr id="14" name="TextBox 13">
                <a:extLst>
                  <a:ext uri="{FF2B5EF4-FFF2-40B4-BE49-F238E27FC236}">
                    <a16:creationId xmlns:a16="http://schemas.microsoft.com/office/drawing/2014/main" id="{B2DD96AF-196B-950B-E42A-EA6459764AC0}"/>
                  </a:ext>
                </a:extLst>
              </p:cNvPr>
              <p:cNvSpPr txBox="1">
                <a:spLocks noRot="1" noChangeAspect="1" noMove="1" noResize="1" noEditPoints="1" noAdjustHandles="1" noChangeArrowheads="1" noChangeShapeType="1" noTextEdit="1"/>
              </p:cNvSpPr>
              <p:nvPr/>
            </p:nvSpPr>
            <p:spPr>
              <a:xfrm>
                <a:off x="3747623" y="902250"/>
                <a:ext cx="1682192" cy="307777"/>
              </a:xfrm>
              <a:prstGeom prst="rect">
                <a:avLst/>
              </a:prstGeom>
              <a:blipFill>
                <a:blip r:embed="rId2"/>
                <a:stretch>
                  <a:fillRect l="-3261" b="-26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D245824-FCC2-8357-5198-20D2F13DD0AC}"/>
              </a:ext>
            </a:extLst>
          </p:cNvPr>
          <p:cNvSpPr txBox="1"/>
          <p:nvPr/>
        </p:nvSpPr>
        <p:spPr>
          <a:xfrm>
            <a:off x="531845" y="856084"/>
            <a:ext cx="297709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Overall heterozygosity is</a:t>
            </a:r>
          </a:p>
        </p:txBody>
      </p:sp>
      <p:sp>
        <p:nvSpPr>
          <p:cNvPr id="4" name="TextBox 3">
            <a:extLst>
              <a:ext uri="{FF2B5EF4-FFF2-40B4-BE49-F238E27FC236}">
                <a16:creationId xmlns:a16="http://schemas.microsoft.com/office/drawing/2014/main" id="{7BED3B36-3119-E1AA-2C2E-F22AB9978F20}"/>
              </a:ext>
            </a:extLst>
          </p:cNvPr>
          <p:cNvSpPr txBox="1"/>
          <p:nvPr/>
        </p:nvSpPr>
        <p:spPr>
          <a:xfrm>
            <a:off x="5668496" y="856084"/>
            <a:ext cx="165301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and because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CBD912-D998-DBB8-018C-AB0F35BA2BBD}"/>
                  </a:ext>
                </a:extLst>
              </p:cNvPr>
              <p:cNvSpPr txBox="1"/>
              <p:nvPr/>
            </p:nvSpPr>
            <p:spPr>
              <a:xfrm>
                <a:off x="7560194" y="902249"/>
                <a:ext cx="195232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oMath>
                  </m:oMathPara>
                </a14:m>
                <a:endParaRPr lang="en-US" sz="2000" dirty="0"/>
              </a:p>
            </p:txBody>
          </p:sp>
        </mc:Choice>
        <mc:Fallback xmlns="">
          <p:sp>
            <p:nvSpPr>
              <p:cNvPr id="6" name="TextBox 5">
                <a:extLst>
                  <a:ext uri="{FF2B5EF4-FFF2-40B4-BE49-F238E27FC236}">
                    <a16:creationId xmlns:a16="http://schemas.microsoft.com/office/drawing/2014/main" id="{39CBD912-D998-DBB8-018C-AB0F35BA2BBD}"/>
                  </a:ext>
                </a:extLst>
              </p:cNvPr>
              <p:cNvSpPr txBox="1">
                <a:spLocks noRot="1" noChangeAspect="1" noMove="1" noResize="1" noEditPoints="1" noAdjustHandles="1" noChangeArrowheads="1" noChangeShapeType="1" noTextEdit="1"/>
              </p:cNvSpPr>
              <p:nvPr/>
            </p:nvSpPr>
            <p:spPr>
              <a:xfrm>
                <a:off x="7560194" y="902249"/>
                <a:ext cx="1952329" cy="307777"/>
              </a:xfrm>
              <a:prstGeom prst="rect">
                <a:avLst/>
              </a:prstGeom>
              <a:blipFill>
                <a:blip r:embed="rId3"/>
                <a:stretch>
                  <a:fillRect l="-2813" r="-1250"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02DAE8-3B37-C7ED-727C-3631DA155B55}"/>
                  </a:ext>
                </a:extLst>
              </p:cNvPr>
              <p:cNvSpPr txBox="1"/>
              <p:nvPr/>
            </p:nvSpPr>
            <p:spPr>
              <a:xfrm>
                <a:off x="419685" y="1502512"/>
                <a:ext cx="4661854"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=2</m:t>
                      </m:r>
                      <m:d>
                        <m:dPr>
                          <m:ctrlPr>
                            <a:rPr lang="en-US" sz="2000" i="1" smtClean="0">
                              <a:solidFill>
                                <a:schemeClr val="tx1"/>
                              </a:solidFill>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2</m:t>
                              </m:r>
                            </m:sub>
                          </m:sSub>
                        </m:e>
                      </m:d>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1−</m:t>
                          </m:r>
                          <m:d>
                            <m:dPr>
                              <m:ctrlPr>
                                <a:rPr lang="en-US" sz="2000" i="1" smtClean="0">
                                  <a:solidFill>
                                    <a:schemeClr val="tx1"/>
                                  </a:solidFill>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2</m:t>
                                  </m:r>
                                </m:sub>
                              </m:sSub>
                            </m:e>
                          </m:d>
                        </m:e>
                      </m:d>
                    </m:oMath>
                  </m:oMathPara>
                </a14:m>
                <a:endParaRPr lang="en-US" sz="2000" dirty="0">
                  <a:solidFill>
                    <a:schemeClr val="tx1"/>
                  </a:solidFill>
                </a:endParaRPr>
              </a:p>
            </p:txBody>
          </p:sp>
        </mc:Choice>
        <mc:Fallback xmlns="">
          <p:sp>
            <p:nvSpPr>
              <p:cNvPr id="7" name="TextBox 6">
                <a:extLst>
                  <a:ext uri="{FF2B5EF4-FFF2-40B4-BE49-F238E27FC236}">
                    <a16:creationId xmlns:a16="http://schemas.microsoft.com/office/drawing/2014/main" id="{2A02DAE8-3B37-C7ED-727C-3631DA155B55}"/>
                  </a:ext>
                </a:extLst>
              </p:cNvPr>
              <p:cNvSpPr txBox="1">
                <a:spLocks noRot="1" noChangeAspect="1" noMove="1" noResize="1" noEditPoints="1" noAdjustHandles="1" noChangeArrowheads="1" noChangeShapeType="1" noTextEdit="1"/>
              </p:cNvSpPr>
              <p:nvPr/>
            </p:nvSpPr>
            <p:spPr>
              <a:xfrm>
                <a:off x="419685" y="1502512"/>
                <a:ext cx="4661854" cy="347403"/>
              </a:xfrm>
              <a:prstGeom prst="rect">
                <a:avLst/>
              </a:prstGeom>
              <a:blipFill>
                <a:blip r:embed="rId4"/>
                <a:stretch>
                  <a:fillRect l="-915"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A2E61C-CD3A-C2C4-D8BB-D3F19BC2546A}"/>
                  </a:ext>
                </a:extLst>
              </p:cNvPr>
              <p:cNvSpPr txBox="1"/>
              <p:nvPr/>
            </p:nvSpPr>
            <p:spPr>
              <a:xfrm>
                <a:off x="419685" y="2046759"/>
                <a:ext cx="7537576" cy="31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r>
                        <a:rPr lang="en-US" sz="2000" b="0" i="1" smtClean="0">
                          <a:latin typeface="Cambria Math" panose="02040503050406030204" pitchFamily="18" charset="0"/>
                        </a:rPr>
                        <m:t> −2</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8AA2E61C-CD3A-C2C4-D8BB-D3F19BC2546A}"/>
                  </a:ext>
                </a:extLst>
              </p:cNvPr>
              <p:cNvSpPr txBox="1">
                <a:spLocks noRot="1" noChangeAspect="1" noMove="1" noResize="1" noEditPoints="1" noAdjustHandles="1" noChangeArrowheads="1" noChangeShapeType="1" noTextEdit="1"/>
              </p:cNvSpPr>
              <p:nvPr/>
            </p:nvSpPr>
            <p:spPr>
              <a:xfrm>
                <a:off x="419685" y="2046759"/>
                <a:ext cx="7537576" cy="311367"/>
              </a:xfrm>
              <a:prstGeom prst="rect">
                <a:avLst/>
              </a:prstGeom>
              <a:blipFill>
                <a:blip r:embed="rId5"/>
                <a:stretch>
                  <a:fillRect l="-162" t="-3922"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61465F-12D5-1883-FCB6-E17DF60EB88B}"/>
                  </a:ext>
                </a:extLst>
              </p:cNvPr>
              <p:cNvSpPr txBox="1"/>
              <p:nvPr/>
            </p:nvSpPr>
            <p:spPr>
              <a:xfrm>
                <a:off x="419685" y="2551445"/>
                <a:ext cx="5980933"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r>
                        <a:rPr lang="en-US" sz="2000" b="0" i="1" smtClean="0">
                          <a:latin typeface="Cambria Math" panose="02040503050406030204" pitchFamily="18" charset="0"/>
                        </a:rPr>
                        <m:t> −2</m:t>
                      </m:r>
                      <m:sSubSup>
                        <m:sSubSupPr>
                          <m:ctrlPr>
                            <a:rPr lang="en-US" sz="2000" b="0" i="1" smtClean="0">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a:rPr lang="en-US" sz="2000" b="0" i="1" smtClean="0">
                          <a:latin typeface="Cambria Math" panose="02040503050406030204" pitchFamily="18" charset="0"/>
                        </a:rPr>
                        <m:t>4</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2</m:t>
                          </m:r>
                        </m:sub>
                      </m:sSub>
                    </m:oMath>
                  </m:oMathPara>
                </a14:m>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CC61465F-12D5-1883-FCB6-E17DF60EB88B}"/>
                  </a:ext>
                </a:extLst>
              </p:cNvPr>
              <p:cNvSpPr txBox="1">
                <a:spLocks noRot="1" noChangeAspect="1" noMove="1" noResize="1" noEditPoints="1" noAdjustHandles="1" noChangeArrowheads="1" noChangeShapeType="1" noTextEdit="1"/>
              </p:cNvSpPr>
              <p:nvPr/>
            </p:nvSpPr>
            <p:spPr>
              <a:xfrm>
                <a:off x="419685" y="2551445"/>
                <a:ext cx="5980933" cy="311880"/>
              </a:xfrm>
              <a:prstGeom prst="rect">
                <a:avLst/>
              </a:prstGeom>
              <a:blipFill>
                <a:blip r:embed="rId6"/>
                <a:stretch>
                  <a:fillRect l="-306" t="-3922"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E5D2E8-874D-344A-C537-FB42F0D995F4}"/>
                  </a:ext>
                </a:extLst>
              </p:cNvPr>
              <p:cNvSpPr txBox="1"/>
              <p:nvPr/>
            </p:nvSpPr>
            <p:spPr>
              <a:xfrm>
                <a:off x="419685" y="3056644"/>
                <a:ext cx="10021013"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r>
                        <a:rPr lang="en-US" sz="2000" b="0" i="1" smtClean="0">
                          <a:latin typeface="Cambria Math" panose="02040503050406030204" pitchFamily="18" charset="0"/>
                        </a:rPr>
                        <m:t> </m:t>
                      </m:r>
                      <m:r>
                        <a:rPr lang="en-US" sz="2000" b="0" i="1" smtClean="0">
                          <a:solidFill>
                            <a:schemeClr val="accent5"/>
                          </a:solidFill>
                          <a:latin typeface="Cambria Math" panose="02040503050406030204" pitchFamily="18" charset="0"/>
                        </a:rPr>
                        <m:t>−2</m:t>
                      </m:r>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𝜔</m:t>
                          </m:r>
                        </m:e>
                        <m:sub>
                          <m:r>
                            <a:rPr lang="en-US" sz="2000" i="1">
                              <a:solidFill>
                                <a:schemeClr val="accent5"/>
                              </a:solidFill>
                              <a:latin typeface="Cambria Math" panose="02040503050406030204" pitchFamily="18" charset="0"/>
                            </a:rPr>
                            <m:t>1</m:t>
                          </m:r>
                        </m:sub>
                      </m:sSub>
                      <m:sSubSup>
                        <m:sSubSupPr>
                          <m:ctrlPr>
                            <a:rPr lang="en-US" sz="2000" i="1">
                              <a:solidFill>
                                <a:schemeClr val="accent5"/>
                              </a:solidFill>
                              <a:latin typeface="Cambria Math" panose="02040503050406030204" pitchFamily="18" charset="0"/>
                            </a:rPr>
                          </m:ctrlPr>
                        </m:sSubSupPr>
                        <m:e>
                          <m:r>
                            <a:rPr lang="en-US" sz="2000" i="1">
                              <a:solidFill>
                                <a:schemeClr val="accent5"/>
                              </a:solidFill>
                              <a:latin typeface="Cambria Math" panose="02040503050406030204" pitchFamily="18" charset="0"/>
                            </a:rPr>
                            <m:t>𝑝</m:t>
                          </m:r>
                        </m:e>
                        <m:sub>
                          <m:r>
                            <a:rPr lang="en-US" sz="2000" i="1">
                              <a:solidFill>
                                <a:schemeClr val="accent5"/>
                              </a:solidFill>
                              <a:latin typeface="Cambria Math" panose="02040503050406030204" pitchFamily="18" charset="0"/>
                            </a:rPr>
                            <m:t>1</m:t>
                          </m:r>
                        </m:sub>
                        <m:sup>
                          <m:r>
                            <a:rPr lang="en-US" sz="2000" i="1">
                              <a:solidFill>
                                <a:schemeClr val="accent5"/>
                              </a:solidFill>
                              <a:latin typeface="Cambria Math" panose="02040503050406030204" pitchFamily="18" charset="0"/>
                            </a:rPr>
                            <m:t>2</m:t>
                          </m:r>
                        </m:sup>
                      </m:sSubSup>
                      <m:r>
                        <a:rPr lang="en-US" sz="2000" i="1">
                          <a:solidFill>
                            <a:schemeClr val="accent5"/>
                          </a:solidFill>
                          <a:latin typeface="Cambria Math" panose="02040503050406030204" pitchFamily="18" charset="0"/>
                        </a:rPr>
                        <m:t>+2</m:t>
                      </m:r>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𝜔</m:t>
                          </m:r>
                        </m:e>
                        <m:sub>
                          <m:r>
                            <a:rPr lang="en-US" sz="2000" i="1">
                              <a:solidFill>
                                <a:schemeClr val="accent5"/>
                              </a:solidFill>
                              <a:latin typeface="Cambria Math" panose="02040503050406030204" pitchFamily="18" charset="0"/>
                            </a:rPr>
                            <m:t>1</m:t>
                          </m:r>
                        </m:sub>
                      </m:sSub>
                      <m:sSubSup>
                        <m:sSubSupPr>
                          <m:ctrlPr>
                            <a:rPr lang="en-US" sz="2000" i="1">
                              <a:solidFill>
                                <a:schemeClr val="accent5"/>
                              </a:solidFill>
                              <a:latin typeface="Cambria Math" panose="02040503050406030204" pitchFamily="18" charset="0"/>
                            </a:rPr>
                          </m:ctrlPr>
                        </m:sSubSupPr>
                        <m:e>
                          <m:r>
                            <a:rPr lang="en-US" sz="2000" i="1">
                              <a:solidFill>
                                <a:schemeClr val="accent5"/>
                              </a:solidFill>
                              <a:latin typeface="Cambria Math" panose="02040503050406030204" pitchFamily="18" charset="0"/>
                            </a:rPr>
                            <m:t>𝑝</m:t>
                          </m:r>
                        </m:e>
                        <m:sub>
                          <m:r>
                            <a:rPr lang="en-US" sz="2000" i="1">
                              <a:solidFill>
                                <a:schemeClr val="accent5"/>
                              </a:solidFill>
                              <a:latin typeface="Cambria Math" panose="02040503050406030204" pitchFamily="18" charset="0"/>
                            </a:rPr>
                            <m:t>1</m:t>
                          </m:r>
                        </m:sub>
                        <m:sup>
                          <m:r>
                            <a:rPr lang="en-US" sz="2000" i="1">
                              <a:solidFill>
                                <a:schemeClr val="accent5"/>
                              </a:solidFill>
                              <a:latin typeface="Cambria Math" panose="02040503050406030204" pitchFamily="18" charset="0"/>
                            </a:rPr>
                            <m:t>2</m:t>
                          </m:r>
                        </m:sup>
                      </m:sSubSup>
                      <m:r>
                        <a:rPr lang="en-US" sz="2000" b="0" i="1" smtClean="0">
                          <a:latin typeface="Cambria Math" panose="02040503050406030204" pitchFamily="18" charset="0"/>
                        </a:rPr>
                        <m:t>−2</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2</m:t>
                          </m:r>
                        </m:sub>
                      </m:sSub>
                      <m:r>
                        <a:rPr lang="en-US" sz="2000" i="1">
                          <a:solidFill>
                            <a:schemeClr val="accent5"/>
                          </a:solidFill>
                          <a:latin typeface="Cambria Math" panose="02040503050406030204" pitchFamily="18" charset="0"/>
                        </a:rPr>
                        <m:t>−2</m:t>
                      </m:r>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𝜔</m:t>
                          </m:r>
                        </m:e>
                        <m:sub>
                          <m:r>
                            <a:rPr lang="en-US" sz="2000" b="0" i="1" smtClean="0">
                              <a:solidFill>
                                <a:schemeClr val="accent5"/>
                              </a:solidFill>
                              <a:latin typeface="Cambria Math" panose="02040503050406030204" pitchFamily="18" charset="0"/>
                            </a:rPr>
                            <m:t>2</m:t>
                          </m:r>
                        </m:sub>
                      </m:sSub>
                      <m:sSubSup>
                        <m:sSubSupPr>
                          <m:ctrlPr>
                            <a:rPr lang="en-US" sz="2000" i="1">
                              <a:solidFill>
                                <a:schemeClr val="accent5"/>
                              </a:solidFill>
                              <a:latin typeface="Cambria Math" panose="02040503050406030204" pitchFamily="18" charset="0"/>
                            </a:rPr>
                          </m:ctrlPr>
                        </m:sSubSupPr>
                        <m:e>
                          <m:r>
                            <a:rPr lang="en-US" sz="2000" i="1">
                              <a:solidFill>
                                <a:schemeClr val="accent5"/>
                              </a:solidFill>
                              <a:latin typeface="Cambria Math" panose="02040503050406030204" pitchFamily="18" charset="0"/>
                            </a:rPr>
                            <m:t>𝑝</m:t>
                          </m:r>
                        </m:e>
                        <m:sub>
                          <m:r>
                            <a:rPr lang="en-US" sz="2000" b="0" i="1" smtClean="0">
                              <a:solidFill>
                                <a:schemeClr val="accent5"/>
                              </a:solidFill>
                              <a:latin typeface="Cambria Math" panose="02040503050406030204" pitchFamily="18" charset="0"/>
                            </a:rPr>
                            <m:t>2</m:t>
                          </m:r>
                        </m:sub>
                        <m:sup>
                          <m:r>
                            <a:rPr lang="en-US" sz="2000" i="1">
                              <a:solidFill>
                                <a:schemeClr val="accent5"/>
                              </a:solidFill>
                              <a:latin typeface="Cambria Math" panose="02040503050406030204" pitchFamily="18" charset="0"/>
                            </a:rPr>
                            <m:t>2</m:t>
                          </m:r>
                        </m:sup>
                      </m:sSubSup>
                      <m:r>
                        <a:rPr lang="en-US" sz="2000" i="1">
                          <a:solidFill>
                            <a:schemeClr val="accent5"/>
                          </a:solidFill>
                          <a:latin typeface="Cambria Math" panose="02040503050406030204" pitchFamily="18" charset="0"/>
                        </a:rPr>
                        <m:t>+2</m:t>
                      </m:r>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𝜔</m:t>
                          </m:r>
                        </m:e>
                        <m:sub>
                          <m:r>
                            <a:rPr lang="en-US" sz="2000" b="0" i="1" smtClean="0">
                              <a:solidFill>
                                <a:schemeClr val="accent5"/>
                              </a:solidFill>
                              <a:latin typeface="Cambria Math" panose="02040503050406030204" pitchFamily="18" charset="0"/>
                            </a:rPr>
                            <m:t>2</m:t>
                          </m:r>
                        </m:sub>
                      </m:sSub>
                      <m:sSubSup>
                        <m:sSubSupPr>
                          <m:ctrlPr>
                            <a:rPr lang="en-US" sz="2000" i="1">
                              <a:solidFill>
                                <a:schemeClr val="accent5"/>
                              </a:solidFill>
                              <a:latin typeface="Cambria Math" panose="02040503050406030204" pitchFamily="18" charset="0"/>
                            </a:rPr>
                          </m:ctrlPr>
                        </m:sSubSupPr>
                        <m:e>
                          <m:r>
                            <a:rPr lang="en-US" sz="2000" i="1">
                              <a:solidFill>
                                <a:schemeClr val="accent5"/>
                              </a:solidFill>
                              <a:latin typeface="Cambria Math" panose="02040503050406030204" pitchFamily="18" charset="0"/>
                            </a:rPr>
                            <m:t>𝑝</m:t>
                          </m:r>
                        </m:e>
                        <m:sub>
                          <m:r>
                            <a:rPr lang="en-US" sz="2000" b="0" i="1" smtClean="0">
                              <a:solidFill>
                                <a:schemeClr val="accent5"/>
                              </a:solidFill>
                              <a:latin typeface="Cambria Math" panose="02040503050406030204" pitchFamily="18" charset="0"/>
                            </a:rPr>
                            <m:t>2</m:t>
                          </m:r>
                        </m:sub>
                        <m:sup>
                          <m:r>
                            <a:rPr lang="en-US" sz="2000" i="1">
                              <a:solidFill>
                                <a:schemeClr val="accent5"/>
                              </a:solidFill>
                              <a:latin typeface="Cambria Math" panose="02040503050406030204" pitchFamily="18" charset="0"/>
                            </a:rPr>
                            <m:t>2</m:t>
                          </m:r>
                        </m:sup>
                      </m:sSubSup>
                      <m:r>
                        <a:rPr lang="en-US" sz="2000" i="1">
                          <a:latin typeface="Cambria Math" panose="02040503050406030204" pitchFamily="18" charset="0"/>
                        </a:rPr>
                        <m:t>−2</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r>
                        <a:rPr lang="en-US" sz="2000" b="0" i="1" smtClean="0">
                          <a:latin typeface="Cambria Math" panose="02040503050406030204" pitchFamily="18" charset="0"/>
                        </a:rPr>
                        <m:t>4</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2</m:t>
                          </m:r>
                        </m:sub>
                      </m:sSub>
                    </m:oMath>
                  </m:oMathPara>
                </a14:m>
                <a:endParaRPr lang="en-US" sz="2000" dirty="0">
                  <a:solidFill>
                    <a:schemeClr val="tx1"/>
                  </a:solidFill>
                </a:endParaRPr>
              </a:p>
            </p:txBody>
          </p:sp>
        </mc:Choice>
        <mc:Fallback xmlns="">
          <p:sp>
            <p:nvSpPr>
              <p:cNvPr id="17" name="TextBox 16">
                <a:extLst>
                  <a:ext uri="{FF2B5EF4-FFF2-40B4-BE49-F238E27FC236}">
                    <a16:creationId xmlns:a16="http://schemas.microsoft.com/office/drawing/2014/main" id="{D9E5D2E8-874D-344A-C537-FB42F0D995F4}"/>
                  </a:ext>
                </a:extLst>
              </p:cNvPr>
              <p:cNvSpPr txBox="1">
                <a:spLocks noRot="1" noChangeAspect="1" noMove="1" noResize="1" noEditPoints="1" noAdjustHandles="1" noChangeArrowheads="1" noChangeShapeType="1" noTextEdit="1"/>
              </p:cNvSpPr>
              <p:nvPr/>
            </p:nvSpPr>
            <p:spPr>
              <a:xfrm>
                <a:off x="419685" y="3056644"/>
                <a:ext cx="10021013" cy="311880"/>
              </a:xfrm>
              <a:prstGeom prst="rect">
                <a:avLst/>
              </a:prstGeom>
              <a:blipFill>
                <a:blip r:embed="rId7"/>
                <a:stretch>
                  <a:fillRect l="-182" t="-1923"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2D2A2BD-81E5-033B-E65E-A30256FC4F98}"/>
                  </a:ext>
                </a:extLst>
              </p:cNvPr>
              <p:cNvSpPr txBox="1"/>
              <p:nvPr/>
            </p:nvSpPr>
            <p:spPr>
              <a:xfrm>
                <a:off x="419685" y="3561843"/>
                <a:ext cx="6768199"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m:t>
                      </m:r>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𝐻</m:t>
                          </m:r>
                        </m:e>
                        <m:sub>
                          <m:r>
                            <a:rPr lang="en-US" sz="2000" b="0" i="1" smtClean="0">
                              <a:solidFill>
                                <a:schemeClr val="accent2"/>
                              </a:solidFill>
                              <a:latin typeface="Cambria Math" panose="02040503050406030204" pitchFamily="18" charset="0"/>
                            </a:rPr>
                            <m:t>1+2</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2</m:t>
                          </m:r>
                        </m:sup>
                      </m:sSubSup>
                      <m:r>
                        <a:rPr lang="en-US" sz="2000" b="0" i="1" smtClean="0">
                          <a:solidFill>
                            <a:schemeClr val="tx1"/>
                          </a:solidFill>
                          <a:latin typeface="Cambria Math" panose="02040503050406030204" pitchFamily="18" charset="0"/>
                        </a:rPr>
                        <m:t>−2</m:t>
                      </m:r>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2</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−2</m:t>
                      </m:r>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4</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ea typeface="Cambria Math" panose="02040503050406030204" pitchFamily="18" charset="0"/>
                            </a:rPr>
                            <m:t>2</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19" name="TextBox 18">
                <a:extLst>
                  <a:ext uri="{FF2B5EF4-FFF2-40B4-BE49-F238E27FC236}">
                    <a16:creationId xmlns:a16="http://schemas.microsoft.com/office/drawing/2014/main" id="{A2D2A2BD-81E5-033B-E65E-A30256FC4F98}"/>
                  </a:ext>
                </a:extLst>
              </p:cNvPr>
              <p:cNvSpPr txBox="1">
                <a:spLocks noRot="1" noChangeAspect="1" noMove="1" noResize="1" noEditPoints="1" noAdjustHandles="1" noChangeArrowheads="1" noChangeShapeType="1" noTextEdit="1"/>
              </p:cNvSpPr>
              <p:nvPr/>
            </p:nvSpPr>
            <p:spPr>
              <a:xfrm>
                <a:off x="419685" y="3561843"/>
                <a:ext cx="6768199" cy="311880"/>
              </a:xfrm>
              <a:prstGeom prst="rect">
                <a:avLst/>
              </a:prstGeom>
              <a:blipFill>
                <a:blip r:embed="rId8"/>
                <a:stretch>
                  <a:fillRect l="-450" t="-1961"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68B3306-B6DC-2EAD-A44C-B3970E96F409}"/>
                  </a:ext>
                </a:extLst>
              </p:cNvPr>
              <p:cNvSpPr txBox="1"/>
              <p:nvPr/>
            </p:nvSpPr>
            <p:spPr>
              <a:xfrm>
                <a:off x="419685" y="4070153"/>
                <a:ext cx="8680005"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1+2</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2</m:t>
                          </m:r>
                        </m:sup>
                      </m:sSubSup>
                      <m:r>
                        <a:rPr lang="en-US" sz="2000" b="0" i="1" smtClean="0">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e>
                      </m:d>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2</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1</m:t>
                              </m:r>
                            </m:sub>
                          </m:sSub>
                        </m:e>
                      </m:d>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4</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ea typeface="Cambria Math" panose="02040503050406030204" pitchFamily="18" charset="0"/>
                            </a:rPr>
                            <m:t>2</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20" name="TextBox 19">
                <a:extLst>
                  <a:ext uri="{FF2B5EF4-FFF2-40B4-BE49-F238E27FC236}">
                    <a16:creationId xmlns:a16="http://schemas.microsoft.com/office/drawing/2014/main" id="{068B3306-B6DC-2EAD-A44C-B3970E96F409}"/>
                  </a:ext>
                </a:extLst>
              </p:cNvPr>
              <p:cNvSpPr txBox="1">
                <a:spLocks noRot="1" noChangeAspect="1" noMove="1" noResize="1" noEditPoints="1" noAdjustHandles="1" noChangeArrowheads="1" noChangeShapeType="1" noTextEdit="1"/>
              </p:cNvSpPr>
              <p:nvPr/>
            </p:nvSpPr>
            <p:spPr>
              <a:xfrm>
                <a:off x="419685" y="4070153"/>
                <a:ext cx="8680005" cy="311880"/>
              </a:xfrm>
              <a:prstGeom prst="rect">
                <a:avLst/>
              </a:prstGeom>
              <a:blipFill>
                <a:blip r:embed="rId9"/>
                <a:stretch>
                  <a:fillRect l="-281" t="-3922"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F12116E-D4F2-0B30-D859-0A1B21CEEB41}"/>
                  </a:ext>
                </a:extLst>
              </p:cNvPr>
              <p:cNvSpPr txBox="1"/>
              <p:nvPr/>
            </p:nvSpPr>
            <p:spPr>
              <a:xfrm>
                <a:off x="419685" y="4575352"/>
                <a:ext cx="9389430"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1+2</m:t>
                          </m:r>
                        </m:sub>
                      </m:sSub>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up>
                          <m:r>
                            <a:rPr lang="en-US" sz="2000" i="1">
                              <a:solidFill>
                                <a:schemeClr val="tx1"/>
                              </a:solidFill>
                              <a:latin typeface="Cambria Math" panose="02040503050406030204" pitchFamily="18" charset="0"/>
                            </a:rPr>
                            <m:t>2</m:t>
                          </m:r>
                        </m:sup>
                      </m:sSubSup>
                      <m:r>
                        <a:rPr lang="en-US" sz="2000" b="0" i="1" smtClean="0">
                          <a:solidFill>
                            <a:schemeClr val="tx1"/>
                          </a:solidFill>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b="0" i="1" smtClean="0">
                          <a:latin typeface="Cambria Math" panose="02040503050406030204" pitchFamily="18" charset="0"/>
                        </a:rPr>
                        <m:t>+</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r>
                        <a:rPr lang="en-US" sz="2000" i="1">
                          <a:solidFill>
                            <a:schemeClr val="tx1"/>
                          </a:solidFill>
                          <a:latin typeface="Cambria Math" panose="02040503050406030204" pitchFamily="18" charset="0"/>
                        </a:rPr>
                        <m:t>+2</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b="0" i="1" smtClean="0">
                              <a:solidFill>
                                <a:schemeClr val="tx1"/>
                              </a:solidFill>
                              <a:latin typeface="Cambria Math" panose="02040503050406030204" pitchFamily="18" charset="0"/>
                            </a:rPr>
                            <m:t>2</m:t>
                          </m:r>
                        </m:sub>
                      </m:sSub>
                      <m:sSubSup>
                        <m:sSubSupPr>
                          <m:ctrlPr>
                            <a:rPr lang="en-US" sz="2000" i="1">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2</m:t>
                          </m:r>
                        </m:sub>
                        <m:sup>
                          <m:r>
                            <a:rPr lang="en-US" sz="2000" i="1">
                              <a:solidFill>
                                <a:schemeClr val="tx1"/>
                              </a:solidFill>
                              <a:latin typeface="Cambria Math" panose="02040503050406030204" pitchFamily="18" charset="0"/>
                            </a:rPr>
                            <m:t>2</m:t>
                          </m:r>
                        </m:sup>
                      </m:sSubSup>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b="0" i="1" smtClean="0">
                              <a:latin typeface="Cambria Math" panose="02040503050406030204" pitchFamily="18" charset="0"/>
                            </a:rPr>
                            <m:t>2</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4</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ea typeface="Cambria Math" panose="02040503050406030204" pitchFamily="18" charset="0"/>
                            </a:rPr>
                            <m:t>2</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21" name="TextBox 20">
                <a:extLst>
                  <a:ext uri="{FF2B5EF4-FFF2-40B4-BE49-F238E27FC236}">
                    <a16:creationId xmlns:a16="http://schemas.microsoft.com/office/drawing/2014/main" id="{BF12116E-D4F2-0B30-D859-0A1B21CEEB41}"/>
                  </a:ext>
                </a:extLst>
              </p:cNvPr>
              <p:cNvSpPr txBox="1">
                <a:spLocks noRot="1" noChangeAspect="1" noMove="1" noResize="1" noEditPoints="1" noAdjustHandles="1" noChangeArrowheads="1" noChangeShapeType="1" noTextEdit="1"/>
              </p:cNvSpPr>
              <p:nvPr/>
            </p:nvSpPr>
            <p:spPr>
              <a:xfrm>
                <a:off x="419685" y="4575352"/>
                <a:ext cx="9389430" cy="311880"/>
              </a:xfrm>
              <a:prstGeom prst="rect">
                <a:avLst/>
              </a:prstGeom>
              <a:blipFill>
                <a:blip r:embed="rId10"/>
                <a:stretch>
                  <a:fillRect l="-195" t="-3922"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829EB51-82B3-854F-3763-2FC8C2CEFDE7}"/>
                  </a:ext>
                </a:extLst>
              </p:cNvPr>
              <p:cNvSpPr txBox="1"/>
              <p:nvPr/>
            </p:nvSpPr>
            <p:spPr>
              <a:xfrm>
                <a:off x="419685" y="5085256"/>
                <a:ext cx="5316968"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1+2</m:t>
                          </m:r>
                        </m:sub>
                      </m:sSub>
                      <m:r>
                        <a:rPr lang="en-US" sz="2000" b="0" i="1" smtClean="0">
                          <a:solidFill>
                            <a:schemeClr val="tx1"/>
                          </a:solidFill>
                          <a:latin typeface="Cambria Math" panose="02040503050406030204" pitchFamily="18" charset="0"/>
                        </a:rPr>
                        <m:t>+</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2</m:t>
                          </m:r>
                        </m:sup>
                      </m:sSubSup>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4</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𝜔</m:t>
                          </m:r>
                        </m:e>
                        <m:sub>
                          <m:r>
                            <a:rPr lang="en-US" sz="2000" i="1">
                              <a:solidFill>
                                <a:schemeClr val="tx1"/>
                              </a:solidFill>
                              <a:latin typeface="Cambria Math" panose="02040503050406030204" pitchFamily="18" charset="0"/>
                              <a:ea typeface="Cambria Math" panose="02040503050406030204" pitchFamily="18" charset="0"/>
                            </a:rPr>
                            <m:t>2</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1</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2</m:t>
                          </m:r>
                        </m:sub>
                      </m:sSub>
                    </m:oMath>
                  </m:oMathPara>
                </a14:m>
                <a:endParaRPr lang="en-US" sz="2000" dirty="0">
                  <a:solidFill>
                    <a:schemeClr val="tx1"/>
                  </a:solidFill>
                </a:endParaRPr>
              </a:p>
            </p:txBody>
          </p:sp>
        </mc:Choice>
        <mc:Fallback xmlns="">
          <p:sp>
            <p:nvSpPr>
              <p:cNvPr id="22" name="TextBox 21">
                <a:extLst>
                  <a:ext uri="{FF2B5EF4-FFF2-40B4-BE49-F238E27FC236}">
                    <a16:creationId xmlns:a16="http://schemas.microsoft.com/office/drawing/2014/main" id="{E829EB51-82B3-854F-3763-2FC8C2CEFDE7}"/>
                  </a:ext>
                </a:extLst>
              </p:cNvPr>
              <p:cNvSpPr txBox="1">
                <a:spLocks noRot="1" noChangeAspect="1" noMove="1" noResize="1" noEditPoints="1" noAdjustHandles="1" noChangeArrowheads="1" noChangeShapeType="1" noTextEdit="1"/>
              </p:cNvSpPr>
              <p:nvPr/>
            </p:nvSpPr>
            <p:spPr>
              <a:xfrm>
                <a:off x="419685" y="5085256"/>
                <a:ext cx="5316968" cy="311880"/>
              </a:xfrm>
              <a:prstGeom prst="rect">
                <a:avLst/>
              </a:prstGeom>
              <a:blipFill>
                <a:blip r:embed="rId11"/>
                <a:stretch>
                  <a:fillRect l="-688" t="-1961" r="-115"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F08E62-E315-EC92-71DF-430BECC25FF1}"/>
                  </a:ext>
                </a:extLst>
              </p:cNvPr>
              <p:cNvSpPr txBox="1"/>
              <p:nvPr/>
            </p:nvSpPr>
            <p:spPr>
              <a:xfrm>
                <a:off x="419685" y="5598023"/>
                <a:ext cx="4176721"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𝐻</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𝐻</m:t>
                          </m:r>
                        </m:e>
                        <m:sub>
                          <m:r>
                            <a:rPr lang="en-US" sz="2000" b="0" i="1" smtClean="0">
                              <a:solidFill>
                                <a:schemeClr val="tx1"/>
                              </a:solidFill>
                              <a:latin typeface="Cambria Math" panose="02040503050406030204" pitchFamily="18" charset="0"/>
                            </a:rPr>
                            <m:t>1+2</m:t>
                          </m:r>
                        </m:sub>
                      </m:sSub>
                      <m:r>
                        <a:rPr lang="en-US" sz="2000" b="0" i="1" smtClean="0">
                          <a:solidFill>
                            <a:schemeClr val="tx1"/>
                          </a:solidFill>
                          <a:latin typeface="Cambria Math" panose="02040503050406030204" pitchFamily="18" charset="0"/>
                        </a:rPr>
                        <m:t>+</m:t>
                      </m:r>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𝜔</m:t>
                          </m:r>
                        </m:e>
                        <m:sub>
                          <m:r>
                            <a:rPr lang="en-US" sz="2000" i="1">
                              <a:latin typeface="Cambria Math" panose="02040503050406030204" pitchFamily="18" charset="0"/>
                              <a:ea typeface="Cambria Math" panose="02040503050406030204" pitchFamily="18" charset="0"/>
                            </a:rPr>
                            <m:t>2</m:t>
                          </m:r>
                        </m:sub>
                      </m:sSub>
                      <m:d>
                        <m:dPr>
                          <m:ctrlPr>
                            <a:rPr lang="en-US" sz="2000" i="1" smtClean="0">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b="0" i="1" smtClean="0">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2</m:t>
                              </m:r>
                            </m:sub>
                          </m:sSub>
                        </m:e>
                      </m:d>
                    </m:oMath>
                  </m:oMathPara>
                </a14:m>
                <a:endParaRPr lang="en-US" sz="2000" dirty="0">
                  <a:solidFill>
                    <a:schemeClr val="tx1"/>
                  </a:solidFill>
                </a:endParaRPr>
              </a:p>
            </p:txBody>
          </p:sp>
        </mc:Choice>
        <mc:Fallback xmlns="">
          <p:sp>
            <p:nvSpPr>
              <p:cNvPr id="23" name="TextBox 22">
                <a:extLst>
                  <a:ext uri="{FF2B5EF4-FFF2-40B4-BE49-F238E27FC236}">
                    <a16:creationId xmlns:a16="http://schemas.microsoft.com/office/drawing/2014/main" id="{36F08E62-E315-EC92-71DF-430BECC25FF1}"/>
                  </a:ext>
                </a:extLst>
              </p:cNvPr>
              <p:cNvSpPr txBox="1">
                <a:spLocks noRot="1" noChangeAspect="1" noMove="1" noResize="1" noEditPoints="1" noAdjustHandles="1" noChangeArrowheads="1" noChangeShapeType="1" noTextEdit="1"/>
              </p:cNvSpPr>
              <p:nvPr/>
            </p:nvSpPr>
            <p:spPr>
              <a:xfrm>
                <a:off x="419685" y="5598023"/>
                <a:ext cx="4176721" cy="311880"/>
              </a:xfrm>
              <a:prstGeom prst="rect">
                <a:avLst/>
              </a:prstGeom>
              <a:blipFill>
                <a:blip r:embed="rId12"/>
                <a:stretch>
                  <a:fillRect l="-1022" t="-1961"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8DB043F-F9FF-E71B-D21F-87409EE14514}"/>
                  </a:ext>
                </a:extLst>
              </p:cNvPr>
              <p:cNvSpPr txBox="1"/>
              <p:nvPr/>
            </p:nvSpPr>
            <p:spPr>
              <a:xfrm>
                <a:off x="419685" y="6110790"/>
                <a:ext cx="33114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𝐻</m:t>
                      </m:r>
                      <m:r>
                        <a:rPr lang="en-US" sz="2000" b="0" i="1" smtClean="0">
                          <a:solidFill>
                            <a:srgbClr val="C00000"/>
                          </a:solidFill>
                          <a:latin typeface="Cambria Math" panose="02040503050406030204" pitchFamily="18" charset="0"/>
                        </a:rPr>
                        <m:t>=</m:t>
                      </m:r>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𝐻</m:t>
                          </m:r>
                        </m:e>
                        <m:sub>
                          <m:r>
                            <a:rPr lang="en-US" sz="2000" b="0" i="1" smtClean="0">
                              <a:solidFill>
                                <a:srgbClr val="C00000"/>
                              </a:solidFill>
                              <a:latin typeface="Cambria Math" panose="02040503050406030204" pitchFamily="18" charset="0"/>
                            </a:rPr>
                            <m:t>1+2</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rPr>
                            <m:t>1</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ea typeface="Cambria Math" panose="02040503050406030204" pitchFamily="18" charset="0"/>
                            </a:rPr>
                            <m:t>2</m:t>
                          </m:r>
                        </m:sub>
                      </m:sSub>
                      <m:sSup>
                        <m:sSupPr>
                          <m:ctrlPr>
                            <a:rPr lang="en-US" sz="2000" i="1" smtClean="0">
                              <a:solidFill>
                                <a:srgbClr val="C00000"/>
                              </a:solidFill>
                              <a:latin typeface="Cambria Math" panose="02040503050406030204" pitchFamily="18" charset="0"/>
                              <a:ea typeface="Cambria Math" panose="02040503050406030204" pitchFamily="18" charset="0"/>
                            </a:rPr>
                          </m:ctrlPr>
                        </m:sSupPr>
                        <m:e>
                          <m:d>
                            <m:dPr>
                              <m:ctrlPr>
                                <a:rPr lang="en-US" sz="2000" i="1" smtClean="0">
                                  <a:solidFill>
                                    <a:srgbClr val="C00000"/>
                                  </a:solidFill>
                                  <a:latin typeface="Cambria Math" panose="02040503050406030204" pitchFamily="18" charset="0"/>
                                  <a:ea typeface="Cambria Math" panose="02040503050406030204" pitchFamily="18" charset="0"/>
                                </a:rPr>
                              </m:ctrlPr>
                            </m:dPr>
                            <m:e>
                              <m:sSub>
                                <m:sSubPr>
                                  <m:ctrlPr>
                                    <a:rPr lang="en-US" sz="200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𝑝</m:t>
                                  </m:r>
                                </m:e>
                                <m:sub>
                                  <m:r>
                                    <a:rPr lang="en-US" sz="2000" b="0" i="1" smtClean="0">
                                      <a:solidFill>
                                        <a:srgbClr val="C00000"/>
                                      </a:solidFill>
                                      <a:latin typeface="Cambria Math" panose="02040503050406030204" pitchFamily="18" charset="0"/>
                                      <a:ea typeface="Cambria Math" panose="02040503050406030204" pitchFamily="18" charset="0"/>
                                    </a:rPr>
                                    <m:t>1</m:t>
                                  </m:r>
                                </m:sub>
                              </m:sSub>
                              <m:r>
                                <a:rPr lang="en-US" sz="2000" b="0" i="1" smtClean="0">
                                  <a:solidFill>
                                    <a:srgbClr val="C00000"/>
                                  </a:solidFill>
                                  <a:latin typeface="Cambria Math" panose="02040503050406030204" pitchFamily="18" charset="0"/>
                                  <a:ea typeface="Cambria Math" panose="02040503050406030204" pitchFamily="18" charset="0"/>
                                </a:rPr>
                                <m:t>−</m:t>
                              </m:r>
                              <m:sSub>
                                <m:sSubPr>
                                  <m:ctrlPr>
                                    <a:rPr lang="en-US" sz="2000" b="0" i="1" smtClean="0">
                                      <a:solidFill>
                                        <a:srgbClr val="C00000"/>
                                      </a:solidFill>
                                      <a:latin typeface="Cambria Math" panose="02040503050406030204" pitchFamily="18" charset="0"/>
                                      <a:ea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𝑝</m:t>
                                  </m:r>
                                </m:e>
                                <m:sub>
                                  <m:r>
                                    <a:rPr lang="en-US" sz="2000" b="0" i="1" smtClean="0">
                                      <a:solidFill>
                                        <a:srgbClr val="C00000"/>
                                      </a:solidFill>
                                      <a:latin typeface="Cambria Math" panose="02040503050406030204" pitchFamily="18" charset="0"/>
                                      <a:ea typeface="Cambria Math" panose="02040503050406030204" pitchFamily="18" charset="0"/>
                                    </a:rPr>
                                    <m:t>2</m:t>
                                  </m:r>
                                </m:sub>
                              </m:sSub>
                            </m:e>
                          </m:d>
                        </m:e>
                        <m:sup>
                          <m:r>
                            <a:rPr lang="en-US" sz="2000" b="0" i="1" smtClean="0">
                              <a:solidFill>
                                <a:srgbClr val="C00000"/>
                              </a:solidFill>
                              <a:latin typeface="Cambria Math" panose="02040503050406030204" pitchFamily="18" charset="0"/>
                              <a:ea typeface="Cambria Math" panose="02040503050406030204" pitchFamily="18" charset="0"/>
                            </a:rPr>
                            <m:t>2</m:t>
                          </m:r>
                        </m:sup>
                      </m:sSup>
                    </m:oMath>
                  </m:oMathPara>
                </a14:m>
                <a:endParaRPr lang="en-US" sz="2000" dirty="0">
                  <a:solidFill>
                    <a:srgbClr val="C00000"/>
                  </a:solidFill>
                </a:endParaRPr>
              </a:p>
            </p:txBody>
          </p:sp>
        </mc:Choice>
        <mc:Fallback xmlns="">
          <p:sp>
            <p:nvSpPr>
              <p:cNvPr id="24" name="TextBox 23">
                <a:extLst>
                  <a:ext uri="{FF2B5EF4-FFF2-40B4-BE49-F238E27FC236}">
                    <a16:creationId xmlns:a16="http://schemas.microsoft.com/office/drawing/2014/main" id="{28DB043F-F9FF-E71B-D21F-87409EE14514}"/>
                  </a:ext>
                </a:extLst>
              </p:cNvPr>
              <p:cNvSpPr txBox="1">
                <a:spLocks noRot="1" noChangeAspect="1" noMove="1" noResize="1" noEditPoints="1" noAdjustHandles="1" noChangeArrowheads="1" noChangeShapeType="1" noTextEdit="1"/>
              </p:cNvSpPr>
              <p:nvPr/>
            </p:nvSpPr>
            <p:spPr>
              <a:xfrm>
                <a:off x="419685" y="6110790"/>
                <a:ext cx="3311419" cy="307777"/>
              </a:xfrm>
              <a:prstGeom prst="rect">
                <a:avLst/>
              </a:prstGeom>
              <a:blipFill>
                <a:blip r:embed="rId13"/>
                <a:stretch>
                  <a:fillRect l="-1473" t="-1961" r="-368" b="-23529"/>
                </a:stretch>
              </a:blipFill>
            </p:spPr>
            <p:txBody>
              <a:bodyPr/>
              <a:lstStyle/>
              <a:p>
                <a:r>
                  <a:rPr lang="en-US">
                    <a:noFill/>
                  </a:rPr>
                  <a:t> </a:t>
                </a:r>
              </a:p>
            </p:txBody>
          </p:sp>
        </mc:Fallback>
      </mc:AlternateContent>
      <p:sp>
        <p:nvSpPr>
          <p:cNvPr id="26" name="Arrow: Left 25">
            <a:extLst>
              <a:ext uri="{FF2B5EF4-FFF2-40B4-BE49-F238E27FC236}">
                <a16:creationId xmlns:a16="http://schemas.microsoft.com/office/drawing/2014/main" id="{4FF6FF90-0724-582B-7E57-31A58442E45D}"/>
              </a:ext>
            </a:extLst>
          </p:cNvPr>
          <p:cNvSpPr/>
          <p:nvPr/>
        </p:nvSpPr>
        <p:spPr>
          <a:xfrm>
            <a:off x="7957261" y="1933711"/>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Expand the equation</a:t>
            </a:r>
          </a:p>
        </p:txBody>
      </p:sp>
      <p:sp>
        <p:nvSpPr>
          <p:cNvPr id="27" name="Arrow: Left 26">
            <a:extLst>
              <a:ext uri="{FF2B5EF4-FFF2-40B4-BE49-F238E27FC236}">
                <a16:creationId xmlns:a16="http://schemas.microsoft.com/office/drawing/2014/main" id="{82B0C5CA-3D85-BB10-7AFB-5063F1460B7B}"/>
              </a:ext>
            </a:extLst>
          </p:cNvPr>
          <p:cNvSpPr/>
          <p:nvPr/>
        </p:nvSpPr>
        <p:spPr>
          <a:xfrm>
            <a:off x="6400618" y="2433767"/>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Rearrange the terms</a:t>
            </a:r>
          </a:p>
        </p:txBody>
      </p:sp>
      <p:sp>
        <p:nvSpPr>
          <p:cNvPr id="28" name="Arrow: Left 27">
            <a:extLst>
              <a:ext uri="{FF2B5EF4-FFF2-40B4-BE49-F238E27FC236}">
                <a16:creationId xmlns:a16="http://schemas.microsoft.com/office/drawing/2014/main" id="{ECA34C30-FB2B-EEF9-5C08-6FA8C5DFD75B}"/>
              </a:ext>
            </a:extLst>
          </p:cNvPr>
          <p:cNvSpPr/>
          <p:nvPr/>
        </p:nvSpPr>
        <p:spPr>
          <a:xfrm>
            <a:off x="10440698" y="2938264"/>
            <a:ext cx="9144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Tricks</a:t>
            </a:r>
          </a:p>
        </p:txBody>
      </p:sp>
      <p:sp>
        <p:nvSpPr>
          <p:cNvPr id="29" name="Arrow: Left 28">
            <a:extLst>
              <a:ext uri="{FF2B5EF4-FFF2-40B4-BE49-F238E27FC236}">
                <a16:creationId xmlns:a16="http://schemas.microsoft.com/office/drawing/2014/main" id="{E541CCC9-EA80-D215-1691-21051ADF1B39}"/>
              </a:ext>
            </a:extLst>
          </p:cNvPr>
          <p:cNvSpPr/>
          <p:nvPr/>
        </p:nvSpPr>
        <p:spPr>
          <a:xfrm>
            <a:off x="7187884" y="3448060"/>
            <a:ext cx="210312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Replace the terms</a:t>
            </a:r>
          </a:p>
        </p:txBody>
      </p:sp>
      <p:sp>
        <p:nvSpPr>
          <p:cNvPr id="30" name="Arrow: Left 29">
            <a:extLst>
              <a:ext uri="{FF2B5EF4-FFF2-40B4-BE49-F238E27FC236}">
                <a16:creationId xmlns:a16="http://schemas.microsoft.com/office/drawing/2014/main" id="{909836BF-594B-F44D-C606-D512C5CE561E}"/>
              </a:ext>
            </a:extLst>
          </p:cNvPr>
          <p:cNvSpPr/>
          <p:nvPr/>
        </p:nvSpPr>
        <p:spPr>
          <a:xfrm>
            <a:off x="9099690" y="3951773"/>
            <a:ext cx="9144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Tricks</a:t>
            </a:r>
          </a:p>
        </p:txBody>
      </p:sp>
      <p:sp>
        <p:nvSpPr>
          <p:cNvPr id="31" name="Arrow: Left 30">
            <a:extLst>
              <a:ext uri="{FF2B5EF4-FFF2-40B4-BE49-F238E27FC236}">
                <a16:creationId xmlns:a16="http://schemas.microsoft.com/office/drawing/2014/main" id="{88411741-6F4A-662E-20C5-EC2CF5ED636A}"/>
              </a:ext>
            </a:extLst>
          </p:cNvPr>
          <p:cNvSpPr/>
          <p:nvPr/>
        </p:nvSpPr>
        <p:spPr>
          <a:xfrm>
            <a:off x="9809115" y="4455486"/>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Expand the equation</a:t>
            </a:r>
          </a:p>
        </p:txBody>
      </p:sp>
      <p:sp>
        <p:nvSpPr>
          <p:cNvPr id="32" name="Arrow: Left 31">
            <a:extLst>
              <a:ext uri="{FF2B5EF4-FFF2-40B4-BE49-F238E27FC236}">
                <a16:creationId xmlns:a16="http://schemas.microsoft.com/office/drawing/2014/main" id="{9CB9AFF0-E41F-81F8-260F-7D0BB18A7EEC}"/>
              </a:ext>
            </a:extLst>
          </p:cNvPr>
          <p:cNvSpPr/>
          <p:nvPr/>
        </p:nvSpPr>
        <p:spPr>
          <a:xfrm>
            <a:off x="5736653" y="4960649"/>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Simplify the equation</a:t>
            </a:r>
          </a:p>
        </p:txBody>
      </p:sp>
      <p:sp>
        <p:nvSpPr>
          <p:cNvPr id="33" name="Arrow: Left 32">
            <a:extLst>
              <a:ext uri="{FF2B5EF4-FFF2-40B4-BE49-F238E27FC236}">
                <a16:creationId xmlns:a16="http://schemas.microsoft.com/office/drawing/2014/main" id="{1C7CBC57-806D-C4DD-9A19-81D695AF0C50}"/>
              </a:ext>
            </a:extLst>
          </p:cNvPr>
          <p:cNvSpPr/>
          <p:nvPr/>
        </p:nvSpPr>
        <p:spPr>
          <a:xfrm>
            <a:off x="4596406" y="5479643"/>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Rearrange the terms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8B74D69-BD1A-162C-C945-C587F0A7F11F}"/>
                  </a:ext>
                </a:extLst>
              </p:cNvPr>
              <p:cNvSpPr txBox="1"/>
              <p:nvPr/>
            </p:nvSpPr>
            <p:spPr>
              <a:xfrm>
                <a:off x="7226412" y="442286"/>
                <a:ext cx="4660955" cy="3118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𝐻</m:t>
                          </m:r>
                        </m:e>
                        <m:sub>
                          <m:r>
                            <a:rPr lang="en-US" sz="2000" b="0" i="1" smtClean="0">
                              <a:solidFill>
                                <a:srgbClr val="C00000"/>
                              </a:solidFill>
                              <a:latin typeface="Cambria Math" panose="02040503050406030204" pitchFamily="18" charset="0"/>
                            </a:rPr>
                            <m:t>1+2</m:t>
                          </m:r>
                        </m:sub>
                      </m:sSub>
                      <m:r>
                        <a:rPr lang="en-US" sz="2000" b="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rPr>
                            <m:t>1</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rPr>
                            <m:t>1</m:t>
                          </m:r>
                        </m:sub>
                      </m:sSub>
                      <m:sSubSup>
                        <m:sSubSupPr>
                          <m:ctrlPr>
                            <a:rPr lang="en-US" sz="2000" i="1" smtClean="0">
                              <a:solidFill>
                                <a:srgbClr val="C00000"/>
                              </a:solidFill>
                              <a:latin typeface="Cambria Math" panose="02040503050406030204" pitchFamily="18" charset="0"/>
                            </a:rPr>
                          </m:ctrlPr>
                        </m:sSubSupPr>
                        <m:e>
                          <m:r>
                            <a:rPr lang="en-US" sz="2000" b="0" i="1" smtClean="0">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1</m:t>
                          </m:r>
                        </m:sub>
                        <m:sup>
                          <m:r>
                            <a:rPr lang="en-US" sz="2000" b="0" i="1" smtClean="0">
                              <a:solidFill>
                                <a:srgbClr val="C00000"/>
                              </a:solidFill>
                              <a:latin typeface="Cambria Math" panose="02040503050406030204" pitchFamily="18" charset="0"/>
                            </a:rPr>
                            <m:t>2</m:t>
                          </m:r>
                        </m:sup>
                      </m:sSubSup>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b="0" i="1" smtClean="0">
                              <a:solidFill>
                                <a:srgbClr val="C00000"/>
                              </a:solidFill>
                              <a:latin typeface="Cambria Math" panose="02040503050406030204" pitchFamily="18" charset="0"/>
                            </a:rPr>
                            <m:t>2</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Sub>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b="0" i="1" smtClean="0">
                              <a:solidFill>
                                <a:srgbClr val="C00000"/>
                              </a:solidFill>
                              <a:latin typeface="Cambria Math" panose="02040503050406030204" pitchFamily="18" charset="0"/>
                            </a:rPr>
                            <m:t>2</m:t>
                          </m:r>
                        </m:sub>
                      </m:sSub>
                      <m:sSubSup>
                        <m:sSubSupPr>
                          <m:ctrlPr>
                            <a:rPr lang="en-US" sz="2000" i="1">
                              <a:solidFill>
                                <a:srgbClr val="C00000"/>
                              </a:solidFill>
                              <a:latin typeface="Cambria Math" panose="02040503050406030204" pitchFamily="18" charset="0"/>
                            </a:rPr>
                          </m:ctrlPr>
                        </m:sSubSup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up>
                          <m:r>
                            <a:rPr lang="en-US" sz="2000" i="1">
                              <a:solidFill>
                                <a:srgbClr val="C00000"/>
                              </a:solidFill>
                              <a:latin typeface="Cambria Math" panose="02040503050406030204" pitchFamily="18" charset="0"/>
                            </a:rPr>
                            <m:t>2</m:t>
                          </m:r>
                        </m:sup>
                      </m:sSubSup>
                    </m:oMath>
                  </m:oMathPara>
                </a14:m>
                <a:endParaRPr lang="en-US" sz="2000" dirty="0">
                  <a:solidFill>
                    <a:srgbClr val="C00000"/>
                  </a:solidFill>
                </a:endParaRPr>
              </a:p>
            </p:txBody>
          </p:sp>
        </mc:Choice>
        <mc:Fallback xmlns="">
          <p:sp>
            <p:nvSpPr>
              <p:cNvPr id="34" name="TextBox 33">
                <a:extLst>
                  <a:ext uri="{FF2B5EF4-FFF2-40B4-BE49-F238E27FC236}">
                    <a16:creationId xmlns:a16="http://schemas.microsoft.com/office/drawing/2014/main" id="{18B74D69-BD1A-162C-C945-C587F0A7F11F}"/>
                  </a:ext>
                </a:extLst>
              </p:cNvPr>
              <p:cNvSpPr txBox="1">
                <a:spLocks noRot="1" noChangeAspect="1" noMove="1" noResize="1" noEditPoints="1" noAdjustHandles="1" noChangeArrowheads="1" noChangeShapeType="1" noTextEdit="1"/>
              </p:cNvSpPr>
              <p:nvPr/>
            </p:nvSpPr>
            <p:spPr>
              <a:xfrm>
                <a:off x="7226412" y="442286"/>
                <a:ext cx="4660955" cy="311880"/>
              </a:xfrm>
              <a:prstGeom prst="rect">
                <a:avLst/>
              </a:prstGeom>
              <a:blipFill>
                <a:blip r:embed="rId14"/>
                <a:stretch>
                  <a:fillRect l="-784" t="-1961"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8D940F5-519D-D749-C106-07AD64EAA054}"/>
                  </a:ext>
                </a:extLst>
              </p:cNvPr>
              <p:cNvSpPr txBox="1"/>
              <p:nvPr/>
            </p:nvSpPr>
            <p:spPr>
              <a:xfrm>
                <a:off x="8849904" y="5990358"/>
                <a:ext cx="3017520" cy="548640"/>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𝐻</m:t>
                          </m:r>
                        </m:e>
                        <m:sub>
                          <m:r>
                            <a:rPr lang="en-US" sz="2400" b="0" i="1" smtClean="0">
                              <a:solidFill>
                                <a:schemeClr val="bg1"/>
                              </a:solidFill>
                              <a:latin typeface="Cambria Math" panose="02040503050406030204" pitchFamily="18" charset="0"/>
                            </a:rPr>
                            <m:t>1+2</m:t>
                          </m:r>
                        </m:sub>
                      </m:sSub>
                      <m:r>
                        <a:rPr lang="en-US" sz="2400" b="0" i="1" smtClean="0">
                          <a:solidFill>
                            <a:schemeClr val="bg1"/>
                          </a:solidFill>
                          <a:latin typeface="Cambria Math" panose="02040503050406030204" pitchFamily="18" charset="0"/>
                        </a:rPr>
                        <m:t>&lt;</m:t>
                      </m:r>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𝑖𝑓</m:t>
                      </m:r>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𝑝</m:t>
                          </m:r>
                        </m:e>
                        <m:sub>
                          <m:r>
                            <a:rPr lang="en-US" sz="2400" b="0" i="1" smtClean="0">
                              <a:solidFill>
                                <a:schemeClr val="bg1"/>
                              </a:solidFill>
                              <a:latin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𝑝</m:t>
                          </m:r>
                        </m:e>
                        <m:sub>
                          <m:r>
                            <a:rPr lang="en-US" sz="2400" b="0" i="1"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endParaRPr>
              </a:p>
            </p:txBody>
          </p:sp>
        </mc:Choice>
        <mc:Fallback xmlns="">
          <p:sp>
            <p:nvSpPr>
              <p:cNvPr id="35" name="TextBox 34">
                <a:extLst>
                  <a:ext uri="{FF2B5EF4-FFF2-40B4-BE49-F238E27FC236}">
                    <a16:creationId xmlns:a16="http://schemas.microsoft.com/office/drawing/2014/main" id="{A8D940F5-519D-D749-C106-07AD64EAA054}"/>
                  </a:ext>
                </a:extLst>
              </p:cNvPr>
              <p:cNvSpPr txBox="1">
                <a:spLocks noRot="1" noChangeAspect="1" noMove="1" noResize="1" noEditPoints="1" noAdjustHandles="1" noChangeArrowheads="1" noChangeShapeType="1" noTextEdit="1"/>
              </p:cNvSpPr>
              <p:nvPr/>
            </p:nvSpPr>
            <p:spPr>
              <a:xfrm>
                <a:off x="8849904" y="5990358"/>
                <a:ext cx="3017520" cy="548640"/>
              </a:xfrm>
              <a:prstGeom prst="rect">
                <a:avLst/>
              </a:prstGeom>
              <a:blipFill>
                <a:blip r:embed="rId15"/>
                <a:stretch>
                  <a:fillRect b="-6667"/>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F0A046EC-7727-3FE2-1D79-510AD42FF361}"/>
              </a:ext>
            </a:extLst>
          </p:cNvPr>
          <p:cNvCxnSpPr>
            <a:cxnSpLocks/>
            <a:endCxn id="35" idx="1"/>
          </p:cNvCxnSpPr>
          <p:nvPr/>
        </p:nvCxnSpPr>
        <p:spPr>
          <a:xfrm>
            <a:off x="4002835" y="6264678"/>
            <a:ext cx="4847069" cy="0"/>
          </a:xfrm>
          <a:prstGeom prst="line">
            <a:avLst/>
          </a:prstGeom>
          <a:ln w="381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F512405-6800-E3F4-92A9-F927880D0A69}"/>
                  </a:ext>
                </a:extLst>
              </p:cNvPr>
              <p:cNvSpPr txBox="1"/>
              <p:nvPr/>
            </p:nvSpPr>
            <p:spPr>
              <a:xfrm>
                <a:off x="6511834" y="61092"/>
                <a:ext cx="5175712" cy="307777"/>
              </a:xfrm>
              <a:prstGeom prst="rect">
                <a:avLst/>
              </a:prstGeom>
              <a:noFill/>
            </p:spPr>
            <p:txBody>
              <a:bodyPr wrap="none" lIns="0" tIns="0" rIns="0" bIns="0" rtlCol="0">
                <a:spAutoFit/>
              </a:bodyPr>
              <a:lstStyle/>
              <a:p>
                <a:r>
                  <a:rPr lang="en-US" sz="2000" b="0" dirty="0">
                    <a:solidFill>
                      <a:srgbClr val="C00000"/>
                    </a:solidFill>
                    <a:latin typeface="Arial" panose="020B0604020202020204" pitchFamily="34" charset="0"/>
                    <a:cs typeface="Arial" panose="020B0604020202020204" pitchFamily="34" charset="0"/>
                  </a:rPr>
                  <a:t>Recall </a:t>
                </a:r>
                <a14:m>
                  <m:oMath xmlns:m="http://schemas.openxmlformats.org/officeDocument/2006/math">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𝐻</m:t>
                        </m:r>
                      </m:e>
                      <m:sub>
                        <m:r>
                          <a:rPr lang="en-US" sz="2000" b="0" i="1" smtClean="0">
                            <a:solidFill>
                              <a:srgbClr val="C00000"/>
                            </a:solidFill>
                            <a:latin typeface="Cambria Math" panose="02040503050406030204" pitchFamily="18" charset="0"/>
                          </a:rPr>
                          <m:t>1+2</m:t>
                        </m:r>
                      </m:sub>
                    </m:sSub>
                    <m:r>
                      <a:rPr lang="en-US" sz="2000" b="0" i="1" smtClean="0">
                        <a:solidFill>
                          <a:srgbClr val="C00000"/>
                        </a:solidFill>
                        <a:latin typeface="Cambria Math" panose="02040503050406030204" pitchFamily="18" charset="0"/>
                      </a:rPr>
                      <m:t>=</m:t>
                    </m:r>
                    <m:r>
                      <a:rPr lang="en-US" sz="2000" i="1" smtClean="0">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i="1">
                            <a:solidFill>
                              <a:srgbClr val="C00000"/>
                            </a:solidFill>
                            <a:latin typeface="Cambria Math" panose="02040503050406030204" pitchFamily="18" charset="0"/>
                          </a:rPr>
                          <m:t>1</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1−</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i="1">
                                <a:solidFill>
                                  <a:srgbClr val="C00000"/>
                                </a:solidFill>
                                <a:latin typeface="Cambria Math" panose="02040503050406030204" pitchFamily="18" charset="0"/>
                              </a:rPr>
                              <m:t>1</m:t>
                            </m:r>
                          </m:sub>
                        </m:sSub>
                      </m:e>
                    </m:d>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2</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𝜔</m:t>
                        </m:r>
                      </m:e>
                      <m:sub>
                        <m:r>
                          <a:rPr lang="en-US" sz="2000" b="0" i="1" smtClean="0">
                            <a:solidFill>
                              <a:srgbClr val="C00000"/>
                            </a:solidFill>
                            <a:latin typeface="Cambria Math" panose="02040503050406030204" pitchFamily="18" charset="0"/>
                          </a:rPr>
                          <m:t>2</m:t>
                        </m:r>
                      </m:sub>
                    </m:sSub>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Sub>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1−</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𝑝</m:t>
                            </m:r>
                          </m:e>
                          <m:sub>
                            <m:r>
                              <a:rPr lang="en-US" sz="2000" b="0" i="1" smtClean="0">
                                <a:solidFill>
                                  <a:srgbClr val="C00000"/>
                                </a:solidFill>
                                <a:latin typeface="Cambria Math" panose="02040503050406030204" pitchFamily="18" charset="0"/>
                              </a:rPr>
                              <m:t>2</m:t>
                            </m:r>
                          </m:sub>
                        </m:sSub>
                      </m:e>
                    </m:d>
                  </m:oMath>
                </a14:m>
                <a:endParaRPr lang="en-US" sz="2000" dirty="0">
                  <a:solidFill>
                    <a:srgbClr val="C00000"/>
                  </a:solidFill>
                </a:endParaRPr>
              </a:p>
            </p:txBody>
          </p:sp>
        </mc:Choice>
        <mc:Fallback xmlns="">
          <p:sp>
            <p:nvSpPr>
              <p:cNvPr id="5" name="TextBox 4">
                <a:extLst>
                  <a:ext uri="{FF2B5EF4-FFF2-40B4-BE49-F238E27FC236}">
                    <a16:creationId xmlns:a16="http://schemas.microsoft.com/office/drawing/2014/main" id="{DF512405-6800-E3F4-92A9-F927880D0A69}"/>
                  </a:ext>
                </a:extLst>
              </p:cNvPr>
              <p:cNvSpPr txBox="1">
                <a:spLocks noRot="1" noChangeAspect="1" noMove="1" noResize="1" noEditPoints="1" noAdjustHandles="1" noChangeArrowheads="1" noChangeShapeType="1" noTextEdit="1"/>
              </p:cNvSpPr>
              <p:nvPr/>
            </p:nvSpPr>
            <p:spPr>
              <a:xfrm>
                <a:off x="6511834" y="61092"/>
                <a:ext cx="5175712" cy="307777"/>
              </a:xfrm>
              <a:prstGeom prst="rect">
                <a:avLst/>
              </a:prstGeom>
              <a:blipFill>
                <a:blip r:embed="rId16"/>
                <a:stretch>
                  <a:fillRect l="-2945" t="-27451" b="-47059"/>
                </a:stretch>
              </a:blipFill>
            </p:spPr>
            <p:txBody>
              <a:bodyPr/>
              <a:lstStyle/>
              <a:p>
                <a:r>
                  <a:rPr lang="en-US">
                    <a:noFill/>
                  </a:rPr>
                  <a:t> </a:t>
                </a:r>
              </a:p>
            </p:txBody>
          </p:sp>
        </mc:Fallback>
      </mc:AlternateContent>
    </p:spTree>
    <p:extLst>
      <p:ext uri="{BB962C8B-B14F-4D97-AF65-F5344CB8AC3E}">
        <p14:creationId xmlns:p14="http://schemas.microsoft.com/office/powerpoint/2010/main" val="4241737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611898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How to compute genetic distance?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BE1DF6-41C9-3785-74B3-229137754B22}"/>
                  </a:ext>
                </a:extLst>
              </p:cNvPr>
              <p:cNvSpPr txBox="1"/>
              <p:nvPr/>
            </p:nvSpPr>
            <p:spPr>
              <a:xfrm>
                <a:off x="7218718" y="48704"/>
                <a:ext cx="4923521" cy="1321003"/>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𝑝</m:t>
                        </m:r>
                      </m:e>
                      <m:sub>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𝑖𝑗</m:t>
                        </m:r>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𝑝</m:t>
                        </m:r>
                      </m:e>
                      <m:sub>
                        <m:r>
                          <a:rPr lang="en-US" b="0" i="1" smtClean="0">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𝑖𝑗</m:t>
                        </m:r>
                      </m:sub>
                    </m:sSub>
                  </m:oMath>
                </a14:m>
                <a:r>
                  <a:rPr lang="en-US" dirty="0">
                    <a:latin typeface="Arial" panose="020B0604020202020204" pitchFamily="34" charset="0"/>
                    <a:cs typeface="Arial" panose="020B0604020202020204" pitchFamily="34" charset="0"/>
                  </a:rPr>
                  <a:t> are the frequencies of allele </a:t>
                </a:r>
                <a14:m>
                  <m:oMath xmlns:m="http://schemas.openxmlformats.org/officeDocument/2006/math">
                    <m:r>
                      <a:rPr lang="en-US" b="0" i="1" smtClean="0">
                        <a:latin typeface="Cambria Math" panose="02040503050406030204" pitchFamily="18" charset="0"/>
                        <a:cs typeface="Arial" panose="020B0604020202020204" pitchFamily="34" charset="0"/>
                      </a:rPr>
                      <m:t>𝑗</m:t>
                    </m:r>
                  </m:oMath>
                </a14:m>
                <a:r>
                  <a:rPr lang="en-US" dirty="0">
                    <a:latin typeface="Arial" panose="020B0604020202020204" pitchFamily="34" charset="0"/>
                    <a:cs typeface="Arial" panose="020B0604020202020204" pitchFamily="34" charset="0"/>
                  </a:rPr>
                  <a:t> at locus </a:t>
                </a:r>
                <a14:m>
                  <m:oMath xmlns:m="http://schemas.openxmlformats.org/officeDocument/2006/math">
                    <m:r>
                      <a:rPr lang="en-US" b="0" i="1" smtClean="0">
                        <a:latin typeface="Cambria Math" panose="02040503050406030204" pitchFamily="18" charset="0"/>
                        <a:cs typeface="Arial" panose="020B0604020202020204" pitchFamily="34" charset="0"/>
                      </a:rPr>
                      <m:t>𝑖</m:t>
                    </m:r>
                  </m:oMath>
                </a14:m>
                <a:r>
                  <a:rPr lang="en-US" dirty="0">
                    <a:latin typeface="Arial" panose="020B0604020202020204" pitchFamily="34" charset="0"/>
                    <a:cs typeface="Arial" panose="020B0604020202020204" pitchFamily="34" charset="0"/>
                  </a:rPr>
                  <a:t> in population </a:t>
                </a:r>
                <a14:m>
                  <m:oMath xmlns:m="http://schemas.openxmlformats.org/officeDocument/2006/math">
                    <m:r>
                      <a:rPr lang="en-US" b="0" i="1" smtClean="0">
                        <a:latin typeface="Cambria Math" panose="02040503050406030204" pitchFamily="18" charset="0"/>
                        <a:cs typeface="Arial" panose="020B0604020202020204" pitchFamily="34" charset="0"/>
                      </a:rPr>
                      <m:t>𝑥</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cs typeface="Arial" panose="020B0604020202020204" pitchFamily="34" charset="0"/>
                      </a:rPr>
                      <m:t>𝑦</m:t>
                    </m:r>
                  </m:oMath>
                </a14:m>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𝑚</m:t>
                    </m:r>
                  </m:oMath>
                </a14:m>
                <a:r>
                  <a:rPr lang="en-US" dirty="0">
                    <a:latin typeface="Arial" panose="020B0604020202020204" pitchFamily="34" charset="0"/>
                    <a:cs typeface="Arial" panose="020B0604020202020204" pitchFamily="34" charset="0"/>
                  </a:rPr>
                  <a:t> is the number of markers.</a:t>
                </a:r>
              </a:p>
            </p:txBody>
          </p:sp>
        </mc:Choice>
        <mc:Fallback xmlns="">
          <p:sp>
            <p:nvSpPr>
              <p:cNvPr id="6" name="TextBox 5">
                <a:extLst>
                  <a:ext uri="{FF2B5EF4-FFF2-40B4-BE49-F238E27FC236}">
                    <a16:creationId xmlns:a16="http://schemas.microsoft.com/office/drawing/2014/main" id="{47BE1DF6-41C9-3785-74B3-229137754B22}"/>
                  </a:ext>
                </a:extLst>
              </p:cNvPr>
              <p:cNvSpPr txBox="1">
                <a:spLocks noRot="1" noChangeAspect="1" noMove="1" noResize="1" noEditPoints="1" noAdjustHandles="1" noChangeArrowheads="1" noChangeShapeType="1" noTextEdit="1"/>
              </p:cNvSpPr>
              <p:nvPr/>
            </p:nvSpPr>
            <p:spPr>
              <a:xfrm>
                <a:off x="7218718" y="48704"/>
                <a:ext cx="4923521" cy="1321003"/>
              </a:xfrm>
              <a:prstGeom prst="rect">
                <a:avLst/>
              </a:prstGeom>
              <a:blipFill>
                <a:blip r:embed="rId2"/>
                <a:stretch>
                  <a:fillRect l="-743" b="-645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040EB-9704-A29D-F977-56519ED23649}"/>
              </a:ext>
            </a:extLst>
          </p:cNvPr>
          <p:cNvSpPr txBox="1"/>
          <p:nvPr/>
        </p:nvSpPr>
        <p:spPr>
          <a:xfrm>
            <a:off x="587829" y="1125153"/>
            <a:ext cx="397484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Roger’s distance (~ Euclidean)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E119417-6308-AF44-9AF1-7ED7C5BEDDEB}"/>
                  </a:ext>
                </a:extLst>
              </p:cNvPr>
              <p:cNvSpPr txBox="1"/>
              <p:nvPr/>
            </p:nvSpPr>
            <p:spPr>
              <a:xfrm>
                <a:off x="822935" y="1604677"/>
                <a:ext cx="3620415"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sub>
                        <m:sup/>
                        <m:e>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𝑖𝑗</m:t>
                                              </m:r>
                                            </m:sub>
                                          </m:sSub>
                                        </m:e>
                                      </m:d>
                                    </m:e>
                                    <m:sup>
                                      <m:r>
                                        <a:rPr lang="en-US" sz="2000" b="0" i="1" smtClean="0">
                                          <a:latin typeface="Cambria Math" panose="02040503050406030204" pitchFamily="18" charset="0"/>
                                        </a:rPr>
                                        <m:t>2</m:t>
                                      </m:r>
                                    </m:sup>
                                  </m:sSup>
                                </m:e>
                              </m:nary>
                            </m:e>
                          </m:rad>
                        </m:e>
                      </m:nary>
                    </m:oMath>
                  </m:oMathPara>
                </a14:m>
                <a:endParaRPr lang="en-US" sz="2000" dirty="0"/>
              </a:p>
            </p:txBody>
          </p:sp>
        </mc:Choice>
        <mc:Fallback xmlns="">
          <p:sp>
            <p:nvSpPr>
              <p:cNvPr id="11" name="TextBox 10">
                <a:extLst>
                  <a:ext uri="{FF2B5EF4-FFF2-40B4-BE49-F238E27FC236}">
                    <a16:creationId xmlns:a16="http://schemas.microsoft.com/office/drawing/2014/main" id="{4E119417-6308-AF44-9AF1-7ED7C5BEDDEB}"/>
                  </a:ext>
                </a:extLst>
              </p:cNvPr>
              <p:cNvSpPr txBox="1">
                <a:spLocks noRot="1" noChangeAspect="1" noMove="1" noResize="1" noEditPoints="1" noAdjustHandles="1" noChangeArrowheads="1" noChangeShapeType="1" noTextEdit="1"/>
              </p:cNvSpPr>
              <p:nvPr/>
            </p:nvSpPr>
            <p:spPr>
              <a:xfrm>
                <a:off x="822935" y="1604677"/>
                <a:ext cx="3620415" cy="909352"/>
              </a:xfrm>
              <a:prstGeom prst="rect">
                <a:avLst/>
              </a:prstGeom>
              <a:blipFill>
                <a:blip r:embed="rId4"/>
                <a:stretch>
                  <a:fillRect/>
                </a:stretch>
              </a:blipFill>
            </p:spPr>
            <p:txBody>
              <a:bodyPr/>
              <a:lstStyle/>
              <a:p>
                <a:r>
                  <a:rPr lang="en-US">
                    <a:noFill/>
                  </a:rPr>
                  <a:t> </a:t>
                </a:r>
              </a:p>
            </p:txBody>
          </p:sp>
        </mc:Fallback>
      </mc:AlternateContent>
      <p:graphicFrame>
        <p:nvGraphicFramePr>
          <p:cNvPr id="13" name="Table 12">
            <a:extLst>
              <a:ext uri="{FF2B5EF4-FFF2-40B4-BE49-F238E27FC236}">
                <a16:creationId xmlns:a16="http://schemas.microsoft.com/office/drawing/2014/main" id="{CB062A4B-6BBD-989B-7282-F5166A5AA368}"/>
              </a:ext>
            </a:extLst>
          </p:cNvPr>
          <p:cNvGraphicFramePr>
            <a:graphicFrameLocks noGrp="1"/>
          </p:cNvGraphicFramePr>
          <p:nvPr>
            <p:extLst>
              <p:ext uri="{D42A27DB-BD31-4B8C-83A1-F6EECF244321}">
                <p14:modId xmlns:p14="http://schemas.microsoft.com/office/powerpoint/2010/main" val="1099668996"/>
              </p:ext>
            </p:extLst>
          </p:nvPr>
        </p:nvGraphicFramePr>
        <p:xfrm>
          <a:off x="587829" y="3098399"/>
          <a:ext cx="2926080" cy="1112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731520">
                  <a:extLst>
                    <a:ext uri="{9D8B030D-6E8A-4147-A177-3AD203B41FA5}">
                      <a16:colId xmlns:a16="http://schemas.microsoft.com/office/drawing/2014/main" val="2327865728"/>
                    </a:ext>
                  </a:extLst>
                </a:gridCol>
                <a:gridCol w="731520">
                  <a:extLst>
                    <a:ext uri="{9D8B030D-6E8A-4147-A177-3AD203B41FA5}">
                      <a16:colId xmlns:a16="http://schemas.microsoft.com/office/drawing/2014/main" val="3470410902"/>
                    </a:ext>
                  </a:extLst>
                </a:gridCol>
                <a:gridCol w="731520">
                  <a:extLst>
                    <a:ext uri="{9D8B030D-6E8A-4147-A177-3AD203B41FA5}">
                      <a16:colId xmlns:a16="http://schemas.microsoft.com/office/drawing/2014/main" val="225044802"/>
                    </a:ext>
                  </a:extLst>
                </a:gridCol>
              </a:tblGrid>
              <a:tr h="370840">
                <a:tc>
                  <a:txBody>
                    <a:bodyPr/>
                    <a:lstStyle/>
                    <a:p>
                      <a:pPr algn="ctr"/>
                      <a:r>
                        <a:rPr lang="en-US" b="0" dirty="0">
                          <a:solidFill>
                            <a:schemeClr val="accent5"/>
                          </a:solidFill>
                          <a:latin typeface="Arial" panose="020B0604020202020204" pitchFamily="34" charset="0"/>
                          <a:cs typeface="Arial" panose="020B0604020202020204" pitchFamily="34" charset="0"/>
                        </a:rPr>
                        <a:t>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4137099"/>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28712"/>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C28C97-8EFB-8AE0-7C5B-B9DE473F6AAF}"/>
                  </a:ext>
                </a:extLst>
              </p:cNvPr>
              <p:cNvSpPr txBox="1"/>
              <p:nvPr/>
            </p:nvSpPr>
            <p:spPr>
              <a:xfrm>
                <a:off x="8683893" y="1767093"/>
                <a:ext cx="2575320" cy="746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sub>
                        <m:sup/>
                        <m:e>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𝑖𝑗</m:t>
                                  </m:r>
                                </m:sub>
                              </m:sSub>
                            </m:e>
                          </m:d>
                        </m:e>
                      </m:nary>
                    </m:oMath>
                  </m:oMathPara>
                </a14:m>
                <a:endParaRPr lang="en-US" sz="2000" dirty="0"/>
              </a:p>
            </p:txBody>
          </p:sp>
        </mc:Choice>
        <mc:Fallback xmlns="">
          <p:sp>
            <p:nvSpPr>
              <p:cNvPr id="15" name="TextBox 14">
                <a:extLst>
                  <a:ext uri="{FF2B5EF4-FFF2-40B4-BE49-F238E27FC236}">
                    <a16:creationId xmlns:a16="http://schemas.microsoft.com/office/drawing/2014/main" id="{70C28C97-8EFB-8AE0-7C5B-B9DE473F6AAF}"/>
                  </a:ext>
                </a:extLst>
              </p:cNvPr>
              <p:cNvSpPr txBox="1">
                <a:spLocks noRot="1" noChangeAspect="1" noMove="1" noResize="1" noEditPoints="1" noAdjustHandles="1" noChangeArrowheads="1" noChangeShapeType="1" noTextEdit="1"/>
              </p:cNvSpPr>
              <p:nvPr/>
            </p:nvSpPr>
            <p:spPr>
              <a:xfrm>
                <a:off x="8683893" y="1767093"/>
                <a:ext cx="2575320" cy="746936"/>
              </a:xfrm>
              <a:prstGeom prst="rect">
                <a:avLst/>
              </a:prstGeom>
              <a:blipFill>
                <a:blip r:embed="rId5"/>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A5A75198-E6B9-BC9D-5812-77F13C9BDE6C}"/>
              </a:ext>
            </a:extLst>
          </p:cNvPr>
          <p:cNvSpPr txBox="1"/>
          <p:nvPr/>
        </p:nvSpPr>
        <p:spPr>
          <a:xfrm>
            <a:off x="5996234" y="1901079"/>
            <a:ext cx="262604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Special case: biallelic</a:t>
            </a:r>
          </a:p>
        </p:txBody>
      </p:sp>
      <p:graphicFrame>
        <p:nvGraphicFramePr>
          <p:cNvPr id="8" name="Table 7">
            <a:extLst>
              <a:ext uri="{FF2B5EF4-FFF2-40B4-BE49-F238E27FC236}">
                <a16:creationId xmlns:a16="http://schemas.microsoft.com/office/drawing/2014/main" id="{3DDF81CE-4A7F-1632-D135-3D3E4D4A253C}"/>
              </a:ext>
            </a:extLst>
          </p:cNvPr>
          <p:cNvGraphicFramePr>
            <a:graphicFrameLocks noGrp="1"/>
          </p:cNvGraphicFramePr>
          <p:nvPr>
            <p:extLst>
              <p:ext uri="{D42A27DB-BD31-4B8C-83A1-F6EECF244321}">
                <p14:modId xmlns:p14="http://schemas.microsoft.com/office/powerpoint/2010/main" val="4012150525"/>
              </p:ext>
            </p:extLst>
          </p:nvPr>
        </p:nvGraphicFramePr>
        <p:xfrm>
          <a:off x="4093029" y="3098399"/>
          <a:ext cx="2926080" cy="1112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731520">
                  <a:extLst>
                    <a:ext uri="{9D8B030D-6E8A-4147-A177-3AD203B41FA5}">
                      <a16:colId xmlns:a16="http://schemas.microsoft.com/office/drawing/2014/main" val="2327865728"/>
                    </a:ext>
                  </a:extLst>
                </a:gridCol>
                <a:gridCol w="731520">
                  <a:extLst>
                    <a:ext uri="{9D8B030D-6E8A-4147-A177-3AD203B41FA5}">
                      <a16:colId xmlns:a16="http://schemas.microsoft.com/office/drawing/2014/main" val="3470410902"/>
                    </a:ext>
                  </a:extLst>
                </a:gridCol>
                <a:gridCol w="731520">
                  <a:extLst>
                    <a:ext uri="{9D8B030D-6E8A-4147-A177-3AD203B41FA5}">
                      <a16:colId xmlns:a16="http://schemas.microsoft.com/office/drawing/2014/main" val="225044802"/>
                    </a:ext>
                  </a:extLst>
                </a:gridCol>
              </a:tblGrid>
              <a:tr h="370840">
                <a:tc>
                  <a:txBody>
                    <a:bodyPr/>
                    <a:lstStyle/>
                    <a:p>
                      <a:pPr algn="ctr"/>
                      <a:r>
                        <a:rPr lang="en-US" b="0" dirty="0">
                          <a:solidFill>
                            <a:schemeClr val="accent5"/>
                          </a:solidFill>
                          <a:latin typeface="Arial" panose="020B0604020202020204" pitchFamily="34" charset="0"/>
                          <a:cs typeface="Arial" panose="020B0604020202020204" pitchFamily="34" charset="0"/>
                        </a:rPr>
                        <a:t>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4137099"/>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2871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2A35FF-76E2-E633-5509-6BA5D9050D99}"/>
                  </a:ext>
                </a:extLst>
              </p:cNvPr>
              <p:cNvSpPr txBox="1"/>
              <p:nvPr/>
            </p:nvSpPr>
            <p:spPr>
              <a:xfrm>
                <a:off x="454479" y="4510428"/>
                <a:ext cx="11554410" cy="9954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solidFill>
                          <a:latin typeface="Cambria Math" panose="02040503050406030204" pitchFamily="18" charset="0"/>
                        </a:rPr>
                        <m:t>𝐷</m:t>
                      </m:r>
                      <m:r>
                        <a:rPr lang="en-US" sz="2000" b="0" i="1" smtClean="0">
                          <a:solidFill>
                            <a:schemeClr val="accent5"/>
                          </a:solidFill>
                          <a:latin typeface="Cambria Math" panose="02040503050406030204" pitchFamily="18" charset="0"/>
                        </a:rPr>
                        <m:t>=</m:t>
                      </m:r>
                      <m:f>
                        <m:fPr>
                          <m:ctrlPr>
                            <a:rPr lang="en-US" sz="2000" b="0" i="1" smtClean="0">
                              <a:solidFill>
                                <a:schemeClr val="accent5"/>
                              </a:solidFill>
                              <a:latin typeface="Cambria Math" panose="02040503050406030204" pitchFamily="18" charset="0"/>
                            </a:rPr>
                          </m:ctrlPr>
                        </m:fPr>
                        <m:num>
                          <m:r>
                            <a:rPr lang="en-US" sz="2000" b="0" i="1" smtClean="0">
                              <a:solidFill>
                                <a:schemeClr val="accent5"/>
                              </a:solidFill>
                              <a:latin typeface="Cambria Math" panose="02040503050406030204" pitchFamily="18" charset="0"/>
                            </a:rPr>
                            <m:t>1</m:t>
                          </m:r>
                        </m:num>
                        <m:den>
                          <m:r>
                            <a:rPr lang="en-US" sz="2000" b="0" i="1" smtClean="0">
                              <a:solidFill>
                                <a:schemeClr val="accent5"/>
                              </a:solidFill>
                              <a:latin typeface="Cambria Math" panose="02040503050406030204" pitchFamily="18" charset="0"/>
                            </a:rPr>
                            <m:t>2</m:t>
                          </m:r>
                        </m:den>
                      </m:f>
                      <m:d>
                        <m:dPr>
                          <m:begChr m:val="{"/>
                          <m:endChr m:val="}"/>
                          <m:ctrlPr>
                            <a:rPr lang="en-US" sz="2000" b="0" i="1" smtClean="0">
                              <a:solidFill>
                                <a:schemeClr val="accent5"/>
                              </a:solidFill>
                              <a:latin typeface="Cambria Math" panose="02040503050406030204" pitchFamily="18" charset="0"/>
                            </a:rPr>
                          </m:ctrlPr>
                        </m:dPr>
                        <m:e>
                          <m:rad>
                            <m:radPr>
                              <m:degHide m:val="on"/>
                              <m:ctrlPr>
                                <a:rPr lang="en-US" sz="2000" i="1">
                                  <a:solidFill>
                                    <a:schemeClr val="accent5"/>
                                  </a:solidFill>
                                  <a:latin typeface="Cambria Math" panose="02040503050406030204" pitchFamily="18" charset="0"/>
                                </a:rPr>
                              </m:ctrlPr>
                            </m:radPr>
                            <m:deg/>
                            <m:e>
                              <m:f>
                                <m:fPr>
                                  <m:ctrlPr>
                                    <a:rPr lang="en-US" sz="2000" i="1">
                                      <a:solidFill>
                                        <a:schemeClr val="accent5"/>
                                      </a:solidFill>
                                      <a:latin typeface="Cambria Math" panose="02040503050406030204" pitchFamily="18" charset="0"/>
                                    </a:rPr>
                                  </m:ctrlPr>
                                </m:fPr>
                                <m:num>
                                  <m:r>
                                    <a:rPr lang="en-US" sz="2000" i="1">
                                      <a:solidFill>
                                        <a:schemeClr val="accent5"/>
                                      </a:solidFill>
                                      <a:latin typeface="Cambria Math" panose="02040503050406030204" pitchFamily="18" charset="0"/>
                                    </a:rPr>
                                    <m:t>1</m:t>
                                  </m:r>
                                </m:num>
                                <m:den>
                                  <m:r>
                                    <a:rPr lang="en-US" sz="2000" i="1">
                                      <a:solidFill>
                                        <a:schemeClr val="accent5"/>
                                      </a:solidFill>
                                      <a:latin typeface="Cambria Math" panose="02040503050406030204" pitchFamily="18" charset="0"/>
                                    </a:rPr>
                                    <m:t>2</m:t>
                                  </m:r>
                                </m:den>
                              </m:f>
                              <m:d>
                                <m:dPr>
                                  <m:begChr m:val="["/>
                                  <m:endChr m:val="]"/>
                                  <m:ctrlPr>
                                    <a:rPr lang="en-US" sz="2000" i="1">
                                      <a:solidFill>
                                        <a:schemeClr val="accent5"/>
                                      </a:solidFill>
                                      <a:latin typeface="Cambria Math" panose="02040503050406030204" pitchFamily="18" charset="0"/>
                                    </a:rPr>
                                  </m:ctrlPr>
                                </m:dPr>
                                <m:e>
                                  <m:sSup>
                                    <m:sSupPr>
                                      <m:ctrlPr>
                                        <a:rPr lang="en-US" sz="2000" i="1" smtClean="0">
                                          <a:solidFill>
                                            <a:schemeClr val="accent5"/>
                                          </a:solidFill>
                                          <a:latin typeface="Cambria Math" panose="02040503050406030204" pitchFamily="18" charset="0"/>
                                        </a:rPr>
                                      </m:ctrlPr>
                                    </m:sSupPr>
                                    <m:e>
                                      <m:d>
                                        <m:dPr>
                                          <m:ctrlPr>
                                            <a:rPr lang="en-US" sz="2000" i="1" smtClean="0">
                                              <a:solidFill>
                                                <a:schemeClr val="accent5"/>
                                              </a:solidFill>
                                              <a:latin typeface="Cambria Math" panose="02040503050406030204" pitchFamily="18" charset="0"/>
                                            </a:rPr>
                                          </m:ctrlPr>
                                        </m:dPr>
                                        <m:e>
                                          <m:r>
                                            <a:rPr lang="en-US" sz="2000" b="0" i="1" smtClean="0">
                                              <a:solidFill>
                                                <a:schemeClr val="accent5"/>
                                              </a:solidFill>
                                              <a:latin typeface="Cambria Math" panose="02040503050406030204" pitchFamily="18" charset="0"/>
                                            </a:rPr>
                                            <m:t>0.2−0.3</m:t>
                                          </m:r>
                                        </m:e>
                                      </m:d>
                                    </m:e>
                                    <m:sup>
                                      <m:r>
                                        <a:rPr lang="en-US" sz="2000" b="0" i="1" smtClean="0">
                                          <a:solidFill>
                                            <a:schemeClr val="accent5"/>
                                          </a:solidFill>
                                          <a:latin typeface="Cambria Math" panose="02040503050406030204" pitchFamily="18" charset="0"/>
                                        </a:rPr>
                                        <m:t>2</m:t>
                                      </m:r>
                                    </m:sup>
                                  </m:sSup>
                                  <m:r>
                                    <a:rPr lang="en-US" sz="2000" b="0" i="1" smtClean="0">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5</m:t>
                                          </m:r>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1</m:t>
                                          </m:r>
                                        </m:e>
                                      </m:d>
                                    </m:e>
                                    <m:sup>
                                      <m:r>
                                        <a:rPr lang="en-US" sz="2000" i="1">
                                          <a:solidFill>
                                            <a:schemeClr val="accent5"/>
                                          </a:solidFill>
                                          <a:latin typeface="Cambria Math" panose="02040503050406030204" pitchFamily="18" charset="0"/>
                                        </a:rPr>
                                        <m:t>2</m:t>
                                      </m:r>
                                    </m:sup>
                                  </m:sSup>
                                  <m:r>
                                    <a:rPr lang="en-US" sz="2000" b="0" i="1" smtClean="0">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3</m:t>
                                          </m:r>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6</m:t>
                                          </m:r>
                                        </m:e>
                                      </m:d>
                                    </m:e>
                                    <m:sup>
                                      <m:r>
                                        <a:rPr lang="en-US" sz="2000" i="1">
                                          <a:solidFill>
                                            <a:schemeClr val="accent5"/>
                                          </a:solidFill>
                                          <a:latin typeface="Cambria Math" panose="02040503050406030204" pitchFamily="18" charset="0"/>
                                        </a:rPr>
                                        <m:t>2</m:t>
                                      </m:r>
                                    </m:sup>
                                  </m:sSup>
                                </m:e>
                              </m:d>
                            </m:e>
                          </m:rad>
                          <m:r>
                            <a:rPr lang="en-US" sz="2000" i="1">
                              <a:solidFill>
                                <a:schemeClr val="accent5"/>
                              </a:solidFill>
                              <a:latin typeface="Cambria Math" panose="02040503050406030204" pitchFamily="18" charset="0"/>
                            </a:rPr>
                            <m:t>+</m:t>
                          </m:r>
                          <m:rad>
                            <m:radPr>
                              <m:degHide m:val="on"/>
                              <m:ctrlPr>
                                <a:rPr lang="en-US" sz="2000" i="1">
                                  <a:solidFill>
                                    <a:schemeClr val="accent5"/>
                                  </a:solidFill>
                                  <a:latin typeface="Cambria Math" panose="02040503050406030204" pitchFamily="18" charset="0"/>
                                </a:rPr>
                              </m:ctrlPr>
                            </m:radPr>
                            <m:deg/>
                            <m:e>
                              <m:f>
                                <m:fPr>
                                  <m:ctrlPr>
                                    <a:rPr lang="en-US" sz="2000" i="1">
                                      <a:solidFill>
                                        <a:schemeClr val="accent5"/>
                                      </a:solidFill>
                                      <a:latin typeface="Cambria Math" panose="02040503050406030204" pitchFamily="18" charset="0"/>
                                    </a:rPr>
                                  </m:ctrlPr>
                                </m:fPr>
                                <m:num>
                                  <m:r>
                                    <a:rPr lang="en-US" sz="2000" i="1">
                                      <a:solidFill>
                                        <a:schemeClr val="accent5"/>
                                      </a:solidFill>
                                      <a:latin typeface="Cambria Math" panose="02040503050406030204" pitchFamily="18" charset="0"/>
                                    </a:rPr>
                                    <m:t>1</m:t>
                                  </m:r>
                                </m:num>
                                <m:den>
                                  <m:r>
                                    <a:rPr lang="en-US" sz="2000" i="1">
                                      <a:solidFill>
                                        <a:schemeClr val="accent5"/>
                                      </a:solidFill>
                                      <a:latin typeface="Cambria Math" panose="02040503050406030204" pitchFamily="18" charset="0"/>
                                    </a:rPr>
                                    <m:t>2</m:t>
                                  </m:r>
                                </m:den>
                              </m:f>
                              <m:d>
                                <m:dPr>
                                  <m:begChr m:val="["/>
                                  <m:endChr m:val="]"/>
                                  <m:ctrlPr>
                                    <a:rPr lang="en-US" sz="2000" i="1">
                                      <a:solidFill>
                                        <a:schemeClr val="accent5"/>
                                      </a:solidFill>
                                      <a:latin typeface="Cambria Math" panose="02040503050406030204" pitchFamily="18" charset="0"/>
                                    </a:rPr>
                                  </m:ctrlPr>
                                </m:dPr>
                                <m:e>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4</m:t>
                                          </m:r>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4</m:t>
                                          </m:r>
                                        </m:e>
                                      </m:d>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2</m:t>
                                          </m:r>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5</m:t>
                                          </m:r>
                                        </m:e>
                                      </m:d>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d>
                                        <m:dPr>
                                          <m:ctrlPr>
                                            <a:rPr lang="en-US" sz="2000" i="1">
                                              <a:solidFill>
                                                <a:schemeClr val="accent5"/>
                                              </a:solidFill>
                                              <a:latin typeface="Cambria Math" panose="02040503050406030204" pitchFamily="18" charset="0"/>
                                            </a:rPr>
                                          </m:ctrlPr>
                                        </m:d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4</m:t>
                                          </m:r>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1</m:t>
                                          </m:r>
                                        </m:e>
                                      </m:d>
                                    </m:e>
                                    <m:sup>
                                      <m:r>
                                        <a:rPr lang="en-US" sz="2000" i="1">
                                          <a:solidFill>
                                            <a:schemeClr val="accent5"/>
                                          </a:solidFill>
                                          <a:latin typeface="Cambria Math" panose="02040503050406030204" pitchFamily="18" charset="0"/>
                                        </a:rPr>
                                        <m:t>2</m:t>
                                      </m:r>
                                    </m:sup>
                                  </m:sSup>
                                </m:e>
                              </m:d>
                            </m:e>
                          </m:rad>
                        </m:e>
                      </m:d>
                    </m:oMath>
                  </m:oMathPara>
                </a14:m>
                <a:endParaRPr lang="en-US" sz="2000" dirty="0">
                  <a:solidFill>
                    <a:schemeClr val="accent5"/>
                  </a:solidFill>
                </a:endParaRPr>
              </a:p>
            </p:txBody>
          </p:sp>
        </mc:Choice>
        <mc:Fallback xmlns="">
          <p:sp>
            <p:nvSpPr>
              <p:cNvPr id="14" name="TextBox 13">
                <a:extLst>
                  <a:ext uri="{FF2B5EF4-FFF2-40B4-BE49-F238E27FC236}">
                    <a16:creationId xmlns:a16="http://schemas.microsoft.com/office/drawing/2014/main" id="{402A35FF-76E2-E633-5509-6BA5D9050D99}"/>
                  </a:ext>
                </a:extLst>
              </p:cNvPr>
              <p:cNvSpPr txBox="1">
                <a:spLocks noRot="1" noChangeAspect="1" noMove="1" noResize="1" noEditPoints="1" noAdjustHandles="1" noChangeArrowheads="1" noChangeShapeType="1" noTextEdit="1"/>
              </p:cNvSpPr>
              <p:nvPr/>
            </p:nvSpPr>
            <p:spPr>
              <a:xfrm>
                <a:off x="454479" y="4510428"/>
                <a:ext cx="11554410" cy="99540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5F3F896-425C-C7FA-3FE4-0DE11A1A0E76}"/>
                  </a:ext>
                </a:extLst>
              </p:cNvPr>
              <p:cNvSpPr txBox="1"/>
              <p:nvPr/>
            </p:nvSpPr>
            <p:spPr>
              <a:xfrm>
                <a:off x="454479" y="5732847"/>
                <a:ext cx="13442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solidFill>
                          <a:latin typeface="Cambria Math" panose="02040503050406030204" pitchFamily="18" charset="0"/>
                        </a:rPr>
                        <m:t>𝐷</m:t>
                      </m:r>
                      <m:r>
                        <a:rPr lang="en-US" sz="2000" b="0" i="1" smtClean="0">
                          <a:solidFill>
                            <a:schemeClr val="accent5"/>
                          </a:solidFill>
                          <a:latin typeface="Cambria Math" panose="02040503050406030204" pitchFamily="18" charset="0"/>
                        </a:rPr>
                        <m:t>=0.3303</m:t>
                      </m:r>
                    </m:oMath>
                  </m:oMathPara>
                </a14:m>
                <a:endParaRPr lang="en-US" sz="2000" dirty="0">
                  <a:solidFill>
                    <a:schemeClr val="accent5"/>
                  </a:solidFill>
                </a:endParaRPr>
              </a:p>
            </p:txBody>
          </p:sp>
        </mc:Choice>
        <mc:Fallback xmlns="">
          <p:sp>
            <p:nvSpPr>
              <p:cNvPr id="20" name="TextBox 19">
                <a:extLst>
                  <a:ext uri="{FF2B5EF4-FFF2-40B4-BE49-F238E27FC236}">
                    <a16:creationId xmlns:a16="http://schemas.microsoft.com/office/drawing/2014/main" id="{F5F3F896-425C-C7FA-3FE4-0DE11A1A0E76}"/>
                  </a:ext>
                </a:extLst>
              </p:cNvPr>
              <p:cNvSpPr txBox="1">
                <a:spLocks noRot="1" noChangeAspect="1" noMove="1" noResize="1" noEditPoints="1" noAdjustHandles="1" noChangeArrowheads="1" noChangeShapeType="1" noTextEdit="1"/>
              </p:cNvSpPr>
              <p:nvPr/>
            </p:nvSpPr>
            <p:spPr>
              <a:xfrm>
                <a:off x="454479" y="5732847"/>
                <a:ext cx="1344214" cy="307777"/>
              </a:xfrm>
              <a:prstGeom prst="rect">
                <a:avLst/>
              </a:prstGeom>
              <a:blipFill>
                <a:blip r:embed="rId7"/>
                <a:stretch>
                  <a:fillRect l="-4091" r="-3636" b="-5882"/>
                </a:stretch>
              </a:blipFill>
            </p:spPr>
            <p:txBody>
              <a:bodyPr/>
              <a:lstStyle/>
              <a:p>
                <a:r>
                  <a:rPr lang="en-US">
                    <a:noFill/>
                  </a:rPr>
                  <a:t> </a:t>
                </a:r>
              </a:p>
            </p:txBody>
          </p:sp>
        </mc:Fallback>
      </mc:AlternateContent>
    </p:spTree>
    <p:extLst>
      <p:ext uri="{BB962C8B-B14F-4D97-AF65-F5344CB8AC3E}">
        <p14:creationId xmlns:p14="http://schemas.microsoft.com/office/powerpoint/2010/main" val="2038886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611898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How to compute genetic distance?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99094E-F9A3-2361-F785-D8D3DC009969}"/>
                  </a:ext>
                </a:extLst>
              </p:cNvPr>
              <p:cNvSpPr txBox="1"/>
              <p:nvPr/>
            </p:nvSpPr>
            <p:spPr>
              <a:xfrm>
                <a:off x="822960" y="1609344"/>
                <a:ext cx="3933064" cy="997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𝐷</m:t>
                      </m:r>
                      <m:r>
                        <a:rPr lang="en-US" sz="2000" b="0" i="1" smtClean="0">
                          <a:latin typeface="Cambria Math" panose="02040503050406030204" pitchFamily="18" charset="0"/>
                        </a:rPr>
                        <m:t>=−</m:t>
                      </m:r>
                      <m:r>
                        <a:rPr lang="en-US" sz="2000" b="0" i="1" smtClean="0">
                          <a:latin typeface="Cambria Math" panose="02040503050406030204" pitchFamily="18" charset="0"/>
                        </a:rPr>
                        <m:t>𝑙𝑛</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sub>
                                <m:sup/>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𝑖𝑗</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𝑖𝑗</m:t>
                                          </m:r>
                                        </m:sub>
                                      </m:sSub>
                                    </m:e>
                                  </m:nary>
                                </m:e>
                              </m:nary>
                            </m:num>
                            <m:den>
                              <m:rad>
                                <m:radPr>
                                  <m:degHide m:val="on"/>
                                  <m:ctrlPr>
                                    <a:rPr lang="en-US" sz="2000" b="0" i="1" smtClean="0">
                                      <a:latin typeface="Cambria Math" panose="02040503050406030204" pitchFamily="18" charset="0"/>
                                    </a:rPr>
                                  </m:ctrlPr>
                                </m:radPr>
                                <m:deg/>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sub>
                                    <m:sup/>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𝑖𝑗</m:t>
                                              </m:r>
                                            </m:sub>
                                            <m:sup>
                                              <m:r>
                                                <a:rPr lang="en-US" sz="2000" b="0" i="1" smtClean="0">
                                                  <a:latin typeface="Cambria Math" panose="02040503050406030204" pitchFamily="18" charset="0"/>
                                                </a:rPr>
                                                <m:t>2</m:t>
                                              </m:r>
                                            </m:sup>
                                          </m:sSubSup>
                                        </m:e>
                                      </m:nary>
                                    </m:e>
                                  </m:nary>
                                  <m:r>
                                    <a:rPr lang="en-US" sz="2000" b="0" i="1" smtClean="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𝑖</m:t>
                                      </m:r>
                                    </m:sub>
                                    <m:sup/>
                                    <m:e>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𝑗</m:t>
                                          </m:r>
                                        </m:sub>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𝑖𝑗</m:t>
                                              </m:r>
                                            </m:sub>
                                            <m:sup>
                                              <m:r>
                                                <a:rPr lang="en-US" sz="2000" i="1">
                                                  <a:latin typeface="Cambria Math" panose="02040503050406030204" pitchFamily="18" charset="0"/>
                                                </a:rPr>
                                                <m:t>2</m:t>
                                              </m:r>
                                            </m:sup>
                                          </m:sSubSup>
                                        </m:e>
                                      </m:nary>
                                    </m:e>
                                  </m:nary>
                                </m:e>
                              </m:rad>
                            </m:den>
                          </m:f>
                        </m:e>
                      </m:d>
                    </m:oMath>
                  </m:oMathPara>
                </a14:m>
                <a:endParaRPr lang="en-US" sz="2000" dirty="0"/>
              </a:p>
            </p:txBody>
          </p:sp>
        </mc:Choice>
        <mc:Fallback xmlns="">
          <p:sp>
            <p:nvSpPr>
              <p:cNvPr id="5" name="TextBox 4">
                <a:extLst>
                  <a:ext uri="{FF2B5EF4-FFF2-40B4-BE49-F238E27FC236}">
                    <a16:creationId xmlns:a16="http://schemas.microsoft.com/office/drawing/2014/main" id="{E799094E-F9A3-2361-F785-D8D3DC009969}"/>
                  </a:ext>
                </a:extLst>
              </p:cNvPr>
              <p:cNvSpPr txBox="1">
                <a:spLocks noRot="1" noChangeAspect="1" noMove="1" noResize="1" noEditPoints="1" noAdjustHandles="1" noChangeArrowheads="1" noChangeShapeType="1" noTextEdit="1"/>
              </p:cNvSpPr>
              <p:nvPr/>
            </p:nvSpPr>
            <p:spPr>
              <a:xfrm>
                <a:off x="822960" y="1609344"/>
                <a:ext cx="3933064" cy="99706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7BE1DF6-41C9-3785-74B3-229137754B22}"/>
                  </a:ext>
                </a:extLst>
              </p:cNvPr>
              <p:cNvSpPr txBox="1"/>
              <p:nvPr/>
            </p:nvSpPr>
            <p:spPr>
              <a:xfrm>
                <a:off x="7218718" y="48704"/>
                <a:ext cx="4923521" cy="1321003"/>
              </a:xfrm>
              <a:prstGeom prst="rect">
                <a:avLst/>
              </a:prstGeom>
              <a:no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𝑝</m:t>
                        </m:r>
                      </m:e>
                      <m:sub>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𝑖𝑗</m:t>
                        </m:r>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𝑝</m:t>
                        </m:r>
                      </m:e>
                      <m:sub>
                        <m:r>
                          <a:rPr lang="en-US" b="0" i="1" smtClean="0">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𝑖𝑗</m:t>
                        </m:r>
                      </m:sub>
                    </m:sSub>
                  </m:oMath>
                </a14:m>
                <a:r>
                  <a:rPr lang="en-US" dirty="0">
                    <a:latin typeface="Arial" panose="020B0604020202020204" pitchFamily="34" charset="0"/>
                    <a:cs typeface="Arial" panose="020B0604020202020204" pitchFamily="34" charset="0"/>
                  </a:rPr>
                  <a:t> are the frequencies of allele </a:t>
                </a:r>
                <a14:m>
                  <m:oMath xmlns:m="http://schemas.openxmlformats.org/officeDocument/2006/math">
                    <m:r>
                      <a:rPr lang="en-US" b="0" i="1" smtClean="0">
                        <a:latin typeface="Cambria Math" panose="02040503050406030204" pitchFamily="18" charset="0"/>
                        <a:cs typeface="Arial" panose="020B0604020202020204" pitchFamily="34" charset="0"/>
                      </a:rPr>
                      <m:t>𝑗</m:t>
                    </m:r>
                  </m:oMath>
                </a14:m>
                <a:r>
                  <a:rPr lang="en-US" dirty="0">
                    <a:latin typeface="Arial" panose="020B0604020202020204" pitchFamily="34" charset="0"/>
                    <a:cs typeface="Arial" panose="020B0604020202020204" pitchFamily="34" charset="0"/>
                  </a:rPr>
                  <a:t> at locus </a:t>
                </a:r>
                <a14:m>
                  <m:oMath xmlns:m="http://schemas.openxmlformats.org/officeDocument/2006/math">
                    <m:r>
                      <a:rPr lang="en-US" b="0" i="1" smtClean="0">
                        <a:latin typeface="Cambria Math" panose="02040503050406030204" pitchFamily="18" charset="0"/>
                        <a:cs typeface="Arial" panose="020B0604020202020204" pitchFamily="34" charset="0"/>
                      </a:rPr>
                      <m:t>𝑖</m:t>
                    </m:r>
                  </m:oMath>
                </a14:m>
                <a:r>
                  <a:rPr lang="en-US" dirty="0">
                    <a:latin typeface="Arial" panose="020B0604020202020204" pitchFamily="34" charset="0"/>
                    <a:cs typeface="Arial" panose="020B0604020202020204" pitchFamily="34" charset="0"/>
                  </a:rPr>
                  <a:t> in population </a:t>
                </a:r>
                <a14:m>
                  <m:oMath xmlns:m="http://schemas.openxmlformats.org/officeDocument/2006/math">
                    <m:r>
                      <a:rPr lang="en-US" b="0" i="1" smtClean="0">
                        <a:latin typeface="Cambria Math" panose="02040503050406030204" pitchFamily="18" charset="0"/>
                        <a:cs typeface="Arial" panose="020B0604020202020204" pitchFamily="34" charset="0"/>
                      </a:rPr>
                      <m:t>𝑥</m:t>
                    </m:r>
                  </m:oMath>
                </a14:m>
                <a:r>
                  <a:rPr lang="en-US" dirty="0">
                    <a:latin typeface="Arial" panose="020B0604020202020204" pitchFamily="34" charset="0"/>
                    <a:cs typeface="Arial" panose="020B0604020202020204" pitchFamily="34" charset="0"/>
                  </a:rPr>
                  <a:t> and </a:t>
                </a:r>
                <a14:m>
                  <m:oMath xmlns:m="http://schemas.openxmlformats.org/officeDocument/2006/math">
                    <m:r>
                      <a:rPr lang="en-US" b="0" i="1" smtClean="0">
                        <a:latin typeface="Cambria Math" panose="02040503050406030204" pitchFamily="18" charset="0"/>
                        <a:cs typeface="Arial" panose="020B0604020202020204" pitchFamily="34" charset="0"/>
                      </a:rPr>
                      <m:t>𝑦</m:t>
                    </m:r>
                  </m:oMath>
                </a14:m>
                <a:r>
                  <a:rPr lang="en-US"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𝑚</m:t>
                    </m:r>
                  </m:oMath>
                </a14:m>
                <a:r>
                  <a:rPr lang="en-US" dirty="0">
                    <a:latin typeface="Arial" panose="020B0604020202020204" pitchFamily="34" charset="0"/>
                    <a:cs typeface="Arial" panose="020B0604020202020204" pitchFamily="34" charset="0"/>
                  </a:rPr>
                  <a:t> is the number of markers.</a:t>
                </a:r>
              </a:p>
            </p:txBody>
          </p:sp>
        </mc:Choice>
        <mc:Fallback xmlns="">
          <p:sp>
            <p:nvSpPr>
              <p:cNvPr id="6" name="TextBox 5">
                <a:extLst>
                  <a:ext uri="{FF2B5EF4-FFF2-40B4-BE49-F238E27FC236}">
                    <a16:creationId xmlns:a16="http://schemas.microsoft.com/office/drawing/2014/main" id="{47BE1DF6-41C9-3785-74B3-229137754B22}"/>
                  </a:ext>
                </a:extLst>
              </p:cNvPr>
              <p:cNvSpPr txBox="1">
                <a:spLocks noRot="1" noChangeAspect="1" noMove="1" noResize="1" noEditPoints="1" noAdjustHandles="1" noChangeArrowheads="1" noChangeShapeType="1" noTextEdit="1"/>
              </p:cNvSpPr>
              <p:nvPr/>
            </p:nvSpPr>
            <p:spPr>
              <a:xfrm>
                <a:off x="7218718" y="48704"/>
                <a:ext cx="4923521" cy="1321003"/>
              </a:xfrm>
              <a:prstGeom prst="rect">
                <a:avLst/>
              </a:prstGeom>
              <a:blipFill>
                <a:blip r:embed="rId3"/>
                <a:stretch>
                  <a:fillRect l="-743" b="-645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15040EB-9704-A29D-F977-56519ED23649}"/>
              </a:ext>
            </a:extLst>
          </p:cNvPr>
          <p:cNvSpPr txBox="1"/>
          <p:nvPr/>
        </p:nvSpPr>
        <p:spPr>
          <a:xfrm>
            <a:off x="587829" y="1125153"/>
            <a:ext cx="3974840" cy="400110"/>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Nei’s</a:t>
            </a:r>
            <a:r>
              <a:rPr lang="en-US" sz="2000" dirty="0">
                <a:latin typeface="Arial" panose="020B0604020202020204" pitchFamily="34" charset="0"/>
                <a:cs typeface="Arial" panose="020B0604020202020204" pitchFamily="34" charset="0"/>
              </a:rPr>
              <a:t> distance (</a:t>
            </a:r>
            <a:r>
              <a:rPr lang="en-US" sz="2000" dirty="0" err="1">
                <a:latin typeface="Arial" panose="020B0604020202020204" pitchFamily="34" charset="0"/>
                <a:cs typeface="Arial" panose="020B0604020202020204" pitchFamily="34" charset="0"/>
              </a:rPr>
              <a:t>Nei</a:t>
            </a:r>
            <a:r>
              <a:rPr lang="en-US" sz="2000" dirty="0">
                <a:latin typeface="Arial" panose="020B0604020202020204" pitchFamily="34" charset="0"/>
                <a:cs typeface="Arial" panose="020B0604020202020204" pitchFamily="34" charset="0"/>
              </a:rPr>
              <a:t> 1972)</a:t>
            </a:r>
          </a:p>
        </p:txBody>
      </p:sp>
      <p:sp>
        <p:nvSpPr>
          <p:cNvPr id="12" name="TextBox 11">
            <a:extLst>
              <a:ext uri="{FF2B5EF4-FFF2-40B4-BE49-F238E27FC236}">
                <a16:creationId xmlns:a16="http://schemas.microsoft.com/office/drawing/2014/main" id="{6564A94C-4965-B41A-9C13-912B3FDB1E94}"/>
              </a:ext>
            </a:extLst>
          </p:cNvPr>
          <p:cNvSpPr txBox="1"/>
          <p:nvPr/>
        </p:nvSpPr>
        <p:spPr>
          <a:xfrm>
            <a:off x="3283425" y="6056004"/>
            <a:ext cx="874539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There are many other ways to compute genetic distance that we will not cover here.</a:t>
            </a:r>
          </a:p>
        </p:txBody>
      </p:sp>
      <p:graphicFrame>
        <p:nvGraphicFramePr>
          <p:cNvPr id="3" name="Table 2">
            <a:extLst>
              <a:ext uri="{FF2B5EF4-FFF2-40B4-BE49-F238E27FC236}">
                <a16:creationId xmlns:a16="http://schemas.microsoft.com/office/drawing/2014/main" id="{89B5E601-5D96-331A-CECC-44214F64D32B}"/>
              </a:ext>
            </a:extLst>
          </p:cNvPr>
          <p:cNvGraphicFramePr>
            <a:graphicFrameLocks noGrp="1"/>
          </p:cNvGraphicFramePr>
          <p:nvPr>
            <p:extLst>
              <p:ext uri="{D42A27DB-BD31-4B8C-83A1-F6EECF244321}">
                <p14:modId xmlns:p14="http://schemas.microsoft.com/office/powerpoint/2010/main" val="2187459486"/>
              </p:ext>
            </p:extLst>
          </p:nvPr>
        </p:nvGraphicFramePr>
        <p:xfrm>
          <a:off x="587829" y="3098399"/>
          <a:ext cx="2926080" cy="1112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731520">
                  <a:extLst>
                    <a:ext uri="{9D8B030D-6E8A-4147-A177-3AD203B41FA5}">
                      <a16:colId xmlns:a16="http://schemas.microsoft.com/office/drawing/2014/main" val="2327865728"/>
                    </a:ext>
                  </a:extLst>
                </a:gridCol>
                <a:gridCol w="731520">
                  <a:extLst>
                    <a:ext uri="{9D8B030D-6E8A-4147-A177-3AD203B41FA5}">
                      <a16:colId xmlns:a16="http://schemas.microsoft.com/office/drawing/2014/main" val="3470410902"/>
                    </a:ext>
                  </a:extLst>
                </a:gridCol>
                <a:gridCol w="731520">
                  <a:extLst>
                    <a:ext uri="{9D8B030D-6E8A-4147-A177-3AD203B41FA5}">
                      <a16:colId xmlns:a16="http://schemas.microsoft.com/office/drawing/2014/main" val="225044802"/>
                    </a:ext>
                  </a:extLst>
                </a:gridCol>
              </a:tblGrid>
              <a:tr h="370840">
                <a:tc>
                  <a:txBody>
                    <a:bodyPr/>
                    <a:lstStyle/>
                    <a:p>
                      <a:pPr algn="ctr"/>
                      <a:r>
                        <a:rPr lang="en-US" b="0" dirty="0">
                          <a:solidFill>
                            <a:schemeClr val="accent5"/>
                          </a:solidFill>
                          <a:latin typeface="Arial" panose="020B0604020202020204" pitchFamily="34" charset="0"/>
                          <a:cs typeface="Arial" panose="020B0604020202020204" pitchFamily="34" charset="0"/>
                        </a:rPr>
                        <a:t>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A3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4137099"/>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28712"/>
                  </a:ext>
                </a:extLst>
              </a:tr>
            </a:tbl>
          </a:graphicData>
        </a:graphic>
      </p:graphicFrame>
      <p:graphicFrame>
        <p:nvGraphicFramePr>
          <p:cNvPr id="7" name="Table 6">
            <a:extLst>
              <a:ext uri="{FF2B5EF4-FFF2-40B4-BE49-F238E27FC236}">
                <a16:creationId xmlns:a16="http://schemas.microsoft.com/office/drawing/2014/main" id="{3E4434E4-F2D5-F8B2-96A8-DC93914F1977}"/>
              </a:ext>
            </a:extLst>
          </p:cNvPr>
          <p:cNvGraphicFramePr>
            <a:graphicFrameLocks noGrp="1"/>
          </p:cNvGraphicFramePr>
          <p:nvPr>
            <p:extLst>
              <p:ext uri="{D42A27DB-BD31-4B8C-83A1-F6EECF244321}">
                <p14:modId xmlns:p14="http://schemas.microsoft.com/office/powerpoint/2010/main" val="4070020360"/>
              </p:ext>
            </p:extLst>
          </p:nvPr>
        </p:nvGraphicFramePr>
        <p:xfrm>
          <a:off x="4093029" y="3098399"/>
          <a:ext cx="2926080" cy="11125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731520">
                  <a:extLst>
                    <a:ext uri="{9D8B030D-6E8A-4147-A177-3AD203B41FA5}">
                      <a16:colId xmlns:a16="http://schemas.microsoft.com/office/drawing/2014/main" val="2327865728"/>
                    </a:ext>
                  </a:extLst>
                </a:gridCol>
                <a:gridCol w="731520">
                  <a:extLst>
                    <a:ext uri="{9D8B030D-6E8A-4147-A177-3AD203B41FA5}">
                      <a16:colId xmlns:a16="http://schemas.microsoft.com/office/drawing/2014/main" val="3470410902"/>
                    </a:ext>
                  </a:extLst>
                </a:gridCol>
                <a:gridCol w="731520">
                  <a:extLst>
                    <a:ext uri="{9D8B030D-6E8A-4147-A177-3AD203B41FA5}">
                      <a16:colId xmlns:a16="http://schemas.microsoft.com/office/drawing/2014/main" val="225044802"/>
                    </a:ext>
                  </a:extLst>
                </a:gridCol>
              </a:tblGrid>
              <a:tr h="370840">
                <a:tc>
                  <a:txBody>
                    <a:bodyPr/>
                    <a:lstStyle/>
                    <a:p>
                      <a:pPr algn="ctr"/>
                      <a:r>
                        <a:rPr lang="en-US" b="0" dirty="0">
                          <a:solidFill>
                            <a:schemeClr val="accent5"/>
                          </a:solidFill>
                          <a:latin typeface="Arial" panose="020B0604020202020204" pitchFamily="34" charset="0"/>
                          <a:cs typeface="Arial" panose="020B0604020202020204" pitchFamily="34" charset="0"/>
                        </a:rPr>
                        <a:t>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4137099"/>
                  </a:ext>
                </a:extLst>
              </a:tr>
              <a:tr h="370840">
                <a:tc>
                  <a:txBody>
                    <a:bodyPr/>
                    <a:lstStyle/>
                    <a:p>
                      <a:pPr algn="ctr"/>
                      <a:r>
                        <a:rPr lang="en-US" b="0" dirty="0">
                          <a:solidFill>
                            <a:schemeClr val="accent5"/>
                          </a:solidFill>
                          <a:latin typeface="Arial" panose="020B0604020202020204" pitchFamily="34" charset="0"/>
                          <a:cs typeface="Arial" panose="020B0604020202020204" pitchFamily="34"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accent5"/>
                          </a:solidFill>
                          <a:latin typeface="Arial" panose="020B0604020202020204" pitchFamily="34" charset="0"/>
                          <a:cs typeface="Arial" panose="020B0604020202020204" pitchFamily="34" charset="0"/>
                        </a:rPr>
                        <a:t>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accent5"/>
                          </a:solidFill>
                          <a:latin typeface="Arial" panose="020B0604020202020204" pitchFamily="34" charset="0"/>
                          <a:cs typeface="Arial" panose="020B0604020202020204" pitchFamily="34" charset="0"/>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28712"/>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310005-6F6B-CD63-C672-2D74E7AFD4B6}"/>
                  </a:ext>
                </a:extLst>
              </p:cNvPr>
              <p:cNvSpPr txBox="1"/>
              <p:nvPr/>
            </p:nvSpPr>
            <p:spPr>
              <a:xfrm>
                <a:off x="454479" y="5732847"/>
                <a:ext cx="13442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solidFill>
                          <a:latin typeface="Cambria Math" panose="02040503050406030204" pitchFamily="18" charset="0"/>
                        </a:rPr>
                        <m:t>𝐷</m:t>
                      </m:r>
                      <m:r>
                        <a:rPr lang="en-US" sz="2000" b="0" i="1" smtClean="0">
                          <a:solidFill>
                            <a:schemeClr val="accent5"/>
                          </a:solidFill>
                          <a:latin typeface="Cambria Math" panose="02040503050406030204" pitchFamily="18" charset="0"/>
                        </a:rPr>
                        <m:t>=0.3132</m:t>
                      </m:r>
                    </m:oMath>
                  </m:oMathPara>
                </a14:m>
                <a:endParaRPr lang="en-US" sz="2000" dirty="0">
                  <a:solidFill>
                    <a:schemeClr val="accent5"/>
                  </a:solidFill>
                </a:endParaRPr>
              </a:p>
            </p:txBody>
          </p:sp>
        </mc:Choice>
        <mc:Fallback xmlns="">
          <p:sp>
            <p:nvSpPr>
              <p:cNvPr id="14" name="TextBox 13">
                <a:extLst>
                  <a:ext uri="{FF2B5EF4-FFF2-40B4-BE49-F238E27FC236}">
                    <a16:creationId xmlns:a16="http://schemas.microsoft.com/office/drawing/2014/main" id="{2C310005-6F6B-CD63-C672-2D74E7AFD4B6}"/>
                  </a:ext>
                </a:extLst>
              </p:cNvPr>
              <p:cNvSpPr txBox="1">
                <a:spLocks noRot="1" noChangeAspect="1" noMove="1" noResize="1" noEditPoints="1" noAdjustHandles="1" noChangeArrowheads="1" noChangeShapeType="1" noTextEdit="1"/>
              </p:cNvSpPr>
              <p:nvPr/>
            </p:nvSpPr>
            <p:spPr>
              <a:xfrm>
                <a:off x="454479" y="5732847"/>
                <a:ext cx="1344214" cy="307777"/>
              </a:xfrm>
              <a:prstGeom prst="rect">
                <a:avLst/>
              </a:prstGeom>
              <a:blipFill>
                <a:blip r:embed="rId4"/>
                <a:stretch>
                  <a:fillRect l="-4091" r="-3636"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47E74C9-B713-C0F8-7496-C91782C05C96}"/>
                  </a:ext>
                </a:extLst>
              </p:cNvPr>
              <p:cNvSpPr txBox="1"/>
              <p:nvPr/>
            </p:nvSpPr>
            <p:spPr>
              <a:xfrm>
                <a:off x="452364" y="4507992"/>
                <a:ext cx="10612008" cy="798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5"/>
                          </a:solidFill>
                          <a:latin typeface="Cambria Math" panose="02040503050406030204" pitchFamily="18" charset="0"/>
                        </a:rPr>
                        <m:t>𝐷</m:t>
                      </m:r>
                      <m:r>
                        <a:rPr lang="en-US" sz="2000" b="0" i="1" smtClean="0">
                          <a:solidFill>
                            <a:schemeClr val="accent5"/>
                          </a:solidFill>
                          <a:latin typeface="Cambria Math" panose="02040503050406030204" pitchFamily="18" charset="0"/>
                        </a:rPr>
                        <m:t>=−</m:t>
                      </m:r>
                      <m:r>
                        <a:rPr lang="en-US" sz="2000" b="0" i="1" smtClean="0">
                          <a:solidFill>
                            <a:schemeClr val="accent5"/>
                          </a:solidFill>
                          <a:latin typeface="Cambria Math" panose="02040503050406030204" pitchFamily="18" charset="0"/>
                        </a:rPr>
                        <m:t>𝑙𝑛</m:t>
                      </m:r>
                      <m:d>
                        <m:dPr>
                          <m:begChr m:val="["/>
                          <m:endChr m:val="]"/>
                          <m:ctrlPr>
                            <a:rPr lang="en-US" sz="2000" b="0" i="1" smtClean="0">
                              <a:solidFill>
                                <a:schemeClr val="accent5"/>
                              </a:solidFill>
                              <a:latin typeface="Cambria Math" panose="02040503050406030204" pitchFamily="18" charset="0"/>
                            </a:rPr>
                          </m:ctrlPr>
                        </m:dPr>
                        <m:e>
                          <m:f>
                            <m:fPr>
                              <m:ctrlPr>
                                <a:rPr lang="en-US" sz="2000" b="0" i="1" smtClean="0">
                                  <a:solidFill>
                                    <a:schemeClr val="accent5"/>
                                  </a:solidFill>
                                  <a:latin typeface="Cambria Math" panose="02040503050406030204" pitchFamily="18" charset="0"/>
                                </a:rPr>
                              </m:ctrlPr>
                            </m:fPr>
                            <m:num>
                              <m:r>
                                <a:rPr lang="en-US" sz="2000" b="0" i="1" smtClean="0">
                                  <a:solidFill>
                                    <a:schemeClr val="accent5"/>
                                  </a:solidFill>
                                  <a:latin typeface="Cambria Math" panose="02040503050406030204" pitchFamily="18" charset="0"/>
                                </a:rPr>
                                <m:t>0.2</m:t>
                              </m:r>
                              <m:r>
                                <a:rPr lang="en-US" sz="2000" i="1">
                                  <a:solidFill>
                                    <a:schemeClr val="accent5"/>
                                  </a:solidFill>
                                  <a:latin typeface="Cambria Math" panose="02040503050406030204" pitchFamily="18" charset="0"/>
                                  <a:ea typeface="Cambria Math" panose="02040503050406030204" pitchFamily="18" charset="0"/>
                                </a:rPr>
                                <m:t>∙</m:t>
                              </m:r>
                              <m:r>
                                <a:rPr lang="en-US" sz="2000" b="0" i="1" smtClean="0">
                                  <a:solidFill>
                                    <a:schemeClr val="accent5"/>
                                  </a:solidFill>
                                  <a:latin typeface="Cambria Math" panose="02040503050406030204" pitchFamily="18" charset="0"/>
                                  <a:ea typeface="Cambria Math" panose="02040503050406030204" pitchFamily="18" charset="0"/>
                                </a:rPr>
                                <m:t>0.3+0.5∙0.1+0.3∙0.6+0.4∙0.4+0.2∙0.5+0.4∙0.1</m:t>
                              </m:r>
                            </m:num>
                            <m:den>
                              <m:rad>
                                <m:radPr>
                                  <m:degHide m:val="on"/>
                                  <m:ctrlPr>
                                    <a:rPr lang="en-US" sz="2000" b="0" i="1" smtClean="0">
                                      <a:solidFill>
                                        <a:schemeClr val="accent5"/>
                                      </a:solidFill>
                                      <a:latin typeface="Cambria Math" panose="02040503050406030204" pitchFamily="18" charset="0"/>
                                    </a:rPr>
                                  </m:ctrlPr>
                                </m:radPr>
                                <m:deg/>
                                <m:e>
                                  <m:d>
                                    <m:dPr>
                                      <m:ctrlPr>
                                        <a:rPr lang="en-US" sz="2000" i="1">
                                          <a:solidFill>
                                            <a:schemeClr val="accent5"/>
                                          </a:solidFill>
                                          <a:latin typeface="Cambria Math" panose="02040503050406030204" pitchFamily="18" charset="0"/>
                                        </a:rPr>
                                      </m:ctrlPr>
                                    </m:dPr>
                                    <m:e>
                                      <m:sSup>
                                        <m:sSupPr>
                                          <m:ctrlPr>
                                            <a:rPr lang="en-US" sz="2000" i="1" smtClean="0">
                                              <a:solidFill>
                                                <a:schemeClr val="accent5"/>
                                              </a:solidFill>
                                              <a:latin typeface="Cambria Math" panose="02040503050406030204" pitchFamily="18" charset="0"/>
                                            </a:rPr>
                                          </m:ctrlPr>
                                        </m:sSupPr>
                                        <m:e>
                                          <m:r>
                                            <a:rPr lang="en-US" sz="2000" b="0" i="1" smtClean="0">
                                              <a:solidFill>
                                                <a:schemeClr val="accent5"/>
                                              </a:solidFill>
                                              <a:latin typeface="Cambria Math" panose="02040503050406030204" pitchFamily="18" charset="0"/>
                                            </a:rPr>
                                            <m:t>0.2</m:t>
                                          </m:r>
                                        </m:e>
                                        <m:sup>
                                          <m:r>
                                            <a:rPr lang="en-US" sz="2000" b="0" i="1" smtClean="0">
                                              <a:solidFill>
                                                <a:schemeClr val="accent5"/>
                                              </a:solidFill>
                                              <a:latin typeface="Cambria Math" panose="02040503050406030204" pitchFamily="18" charset="0"/>
                                            </a:rPr>
                                            <m:t>2</m:t>
                                          </m:r>
                                        </m:sup>
                                      </m:sSup>
                                      <m:r>
                                        <a:rPr lang="en-US" sz="2000" b="0" i="1" smtClean="0">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5</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3</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4</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0.2</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4</m:t>
                                          </m:r>
                                        </m:e>
                                        <m:sup>
                                          <m:r>
                                            <a:rPr lang="en-US" sz="2000" i="1">
                                              <a:solidFill>
                                                <a:schemeClr val="accent5"/>
                                              </a:solidFill>
                                              <a:latin typeface="Cambria Math" panose="02040503050406030204" pitchFamily="18" charset="0"/>
                                            </a:rPr>
                                            <m:t>2</m:t>
                                          </m:r>
                                        </m:sup>
                                      </m:sSup>
                                    </m:e>
                                  </m:d>
                                  <m:r>
                                    <a:rPr lang="en-US" sz="2000" i="1">
                                      <a:solidFill>
                                        <a:schemeClr val="accent5"/>
                                      </a:solidFill>
                                      <a:latin typeface="Cambria Math" panose="02040503050406030204" pitchFamily="18" charset="0"/>
                                      <a:ea typeface="Cambria Math" panose="02040503050406030204" pitchFamily="18" charset="0"/>
                                    </a:rPr>
                                    <m:t>∙</m:t>
                                  </m:r>
                                  <m:d>
                                    <m:dPr>
                                      <m:ctrlPr>
                                        <a:rPr lang="en-US" sz="2000" i="1">
                                          <a:solidFill>
                                            <a:schemeClr val="accent5"/>
                                          </a:solidFill>
                                          <a:latin typeface="Cambria Math" panose="02040503050406030204" pitchFamily="18" charset="0"/>
                                          <a:ea typeface="Cambria Math" panose="02040503050406030204" pitchFamily="18" charset="0"/>
                                        </a:rPr>
                                      </m:ctrlPr>
                                    </m:dPr>
                                    <m:e>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3</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1</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6</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0.4</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5</m:t>
                                          </m:r>
                                        </m:e>
                                        <m:sup>
                                          <m:r>
                                            <a:rPr lang="en-US" sz="2000" i="1">
                                              <a:solidFill>
                                                <a:schemeClr val="accent5"/>
                                              </a:solidFill>
                                              <a:latin typeface="Cambria Math" panose="02040503050406030204" pitchFamily="18" charset="0"/>
                                            </a:rPr>
                                            <m:t>2</m:t>
                                          </m:r>
                                        </m:sup>
                                      </m:sSup>
                                      <m:r>
                                        <a:rPr lang="en-US" sz="2000" i="1">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r>
                                            <a:rPr lang="en-US" sz="2000" i="1">
                                              <a:solidFill>
                                                <a:schemeClr val="accent5"/>
                                              </a:solidFill>
                                              <a:latin typeface="Cambria Math" panose="02040503050406030204" pitchFamily="18" charset="0"/>
                                            </a:rPr>
                                            <m:t>0.</m:t>
                                          </m:r>
                                          <m:r>
                                            <a:rPr lang="en-US" sz="2000" b="0" i="1" smtClean="0">
                                              <a:solidFill>
                                                <a:schemeClr val="accent5"/>
                                              </a:solidFill>
                                              <a:latin typeface="Cambria Math" panose="02040503050406030204" pitchFamily="18" charset="0"/>
                                            </a:rPr>
                                            <m:t>1</m:t>
                                          </m:r>
                                        </m:e>
                                        <m:sup>
                                          <m:r>
                                            <a:rPr lang="en-US" sz="2000" i="1">
                                              <a:solidFill>
                                                <a:schemeClr val="accent5"/>
                                              </a:solidFill>
                                              <a:latin typeface="Cambria Math" panose="02040503050406030204" pitchFamily="18" charset="0"/>
                                            </a:rPr>
                                            <m:t>2</m:t>
                                          </m:r>
                                        </m:sup>
                                      </m:sSup>
                                    </m:e>
                                  </m:d>
                                </m:e>
                              </m:rad>
                            </m:den>
                          </m:f>
                        </m:e>
                      </m:d>
                    </m:oMath>
                  </m:oMathPara>
                </a14:m>
                <a:endParaRPr lang="en-US" sz="2000" dirty="0">
                  <a:solidFill>
                    <a:schemeClr val="accent5"/>
                  </a:solidFill>
                </a:endParaRPr>
              </a:p>
            </p:txBody>
          </p:sp>
        </mc:Choice>
        <mc:Fallback xmlns="">
          <p:sp>
            <p:nvSpPr>
              <p:cNvPr id="17" name="TextBox 16">
                <a:extLst>
                  <a:ext uri="{FF2B5EF4-FFF2-40B4-BE49-F238E27FC236}">
                    <a16:creationId xmlns:a16="http://schemas.microsoft.com/office/drawing/2014/main" id="{647E74C9-B713-C0F8-7496-C91782C05C96}"/>
                  </a:ext>
                </a:extLst>
              </p:cNvPr>
              <p:cNvSpPr txBox="1">
                <a:spLocks noRot="1" noChangeAspect="1" noMove="1" noResize="1" noEditPoints="1" noAdjustHandles="1" noChangeArrowheads="1" noChangeShapeType="1" noTextEdit="1"/>
              </p:cNvSpPr>
              <p:nvPr/>
            </p:nvSpPr>
            <p:spPr>
              <a:xfrm>
                <a:off x="452364" y="4507992"/>
                <a:ext cx="10612008" cy="7982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104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006946-6787-6FAB-581A-98E356BB6451}"/>
                  </a:ext>
                </a:extLst>
              </p:cNvPr>
              <p:cNvSpPr txBox="1"/>
              <p:nvPr/>
            </p:nvSpPr>
            <p:spPr>
              <a:xfrm>
                <a:off x="223934" y="185986"/>
                <a:ext cx="43363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Wright’s F statistics, </a:t>
                </a:r>
                <a14:m>
                  <m:oMath xmlns:m="http://schemas.openxmlformats.org/officeDocument/2006/math">
                    <m:sSub>
                      <m:sSubPr>
                        <m:ctrlPr>
                          <a:rPr lang="en-US" sz="2800" b="1" i="1" smtClean="0">
                            <a:latin typeface="Cambria Math" panose="02040503050406030204" pitchFamily="18" charset="0"/>
                            <a:cs typeface="Arial" panose="020B0604020202020204" pitchFamily="34" charset="0"/>
                          </a:rPr>
                        </m:ctrlPr>
                      </m:sSubPr>
                      <m:e>
                        <m:r>
                          <a:rPr lang="en-US" sz="2800" b="1" i="1" smtClean="0">
                            <a:latin typeface="Cambria Math" panose="02040503050406030204" pitchFamily="18" charset="0"/>
                            <a:cs typeface="Arial" panose="020B0604020202020204" pitchFamily="34" charset="0"/>
                          </a:rPr>
                          <m:t>𝑭</m:t>
                        </m:r>
                      </m:e>
                      <m:sub>
                        <m:r>
                          <a:rPr lang="en-US" sz="2800" b="1" i="1" smtClean="0">
                            <a:latin typeface="Cambria Math" panose="02040503050406030204" pitchFamily="18" charset="0"/>
                            <a:cs typeface="Arial" panose="020B0604020202020204" pitchFamily="34" charset="0"/>
                          </a:rPr>
                          <m:t>𝑺𝑻</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AD006946-6787-6FAB-581A-98E356BB6451}"/>
                  </a:ext>
                </a:extLst>
              </p:cNvPr>
              <p:cNvSpPr txBox="1">
                <a:spLocks noRot="1" noChangeAspect="1" noMove="1" noResize="1" noEditPoints="1" noAdjustHandles="1" noChangeArrowheads="1" noChangeShapeType="1" noTextEdit="1"/>
              </p:cNvSpPr>
              <p:nvPr/>
            </p:nvSpPr>
            <p:spPr>
              <a:xfrm>
                <a:off x="223934" y="185986"/>
                <a:ext cx="4336315" cy="523220"/>
              </a:xfrm>
              <a:prstGeom prst="rect">
                <a:avLst/>
              </a:prstGeom>
              <a:blipFill>
                <a:blip r:embed="rId2"/>
                <a:stretch>
                  <a:fillRect l="-2954" t="-12941" b="-3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6B629C4-2E45-FD61-A5CD-AE35B45E4324}"/>
              </a:ext>
            </a:extLst>
          </p:cNvPr>
          <p:cNvSpPr txBox="1"/>
          <p:nvPr/>
        </p:nvSpPr>
        <p:spPr>
          <a:xfrm>
            <a:off x="598746" y="1103787"/>
            <a:ext cx="92730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 the presence of inbreeding, the genotype frequencies in a population are: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E496F0-877F-A0A0-B799-198CD5170C47}"/>
                  </a:ext>
                </a:extLst>
              </p:cNvPr>
              <p:cNvSpPr txBox="1"/>
              <p:nvPr/>
            </p:nvSpPr>
            <p:spPr>
              <a:xfrm>
                <a:off x="766698" y="1678128"/>
                <a:ext cx="4066559" cy="1477328"/>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𝐴𝐴</m:t>
                          </m:r>
                        </m:e>
                      </m:d>
                      <m:r>
                        <a:rPr lang="en-US" sz="2000" b="0" i="1" smtClean="0">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r>
                            <a:rPr lang="en-US" sz="2000" i="1">
                              <a:latin typeface="Cambria Math" panose="02040503050406030204" pitchFamily="18" charset="0"/>
                              <a:cs typeface="Arial" panose="020B0604020202020204" pitchFamily="34" charset="0"/>
                            </a:rPr>
                            <m:t>𝑝</m:t>
                          </m:r>
                        </m:e>
                        <m:sup>
                          <m:r>
                            <a:rPr lang="en-US" sz="2000" i="1">
                              <a:latin typeface="Cambria Math" panose="02040503050406030204" pitchFamily="18" charset="0"/>
                              <a:cs typeface="Arial" panose="020B0604020202020204" pitchFamily="34" charset="0"/>
                            </a:rPr>
                            <m:t>2</m:t>
                          </m:r>
                        </m:sup>
                      </m:sSup>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𝐹</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oMath>
                  </m:oMathPara>
                </a14:m>
                <a:endParaRPr lang="en-US" sz="2000" b="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𝐴𝑎</m:t>
                          </m:r>
                        </m:e>
                      </m:d>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𝐹</m:t>
                          </m:r>
                        </m:e>
                      </m:d>
                    </m:oMath>
                  </m:oMathPara>
                </a14:m>
                <a:endParaRPr lang="en-US" sz="2000" b="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𝑎𝑎</m:t>
                      </m:r>
                      <m:r>
                        <a:rPr lang="en-US" sz="2000" i="1">
                          <a:latin typeface="Cambria Math" panose="02040503050406030204" pitchFamily="18" charset="0"/>
                          <a:cs typeface="Arial" panose="020B0604020202020204" pitchFamily="34" charset="0"/>
                        </a:rPr>
                        <m:t>)=</m:t>
                      </m:r>
                      <m:sSup>
                        <m:sSupPr>
                          <m:ctrlPr>
                            <a:rPr lang="en-US" sz="2000" i="1">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e>
                        <m:sup>
                          <m:r>
                            <a:rPr lang="en-US" sz="2000" i="1">
                              <a:latin typeface="Cambria Math" panose="02040503050406030204" pitchFamily="18" charset="0"/>
                              <a:cs typeface="Arial" panose="020B0604020202020204" pitchFamily="34" charset="0"/>
                            </a:rPr>
                            <m:t>2</m:t>
                          </m:r>
                        </m:sup>
                      </m:sSup>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𝐹</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oMath>
                  </m:oMathPara>
                </a14:m>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5DE496F0-877F-A0A0-B799-198CD5170C47}"/>
                  </a:ext>
                </a:extLst>
              </p:cNvPr>
              <p:cNvSpPr txBox="1">
                <a:spLocks noRot="1" noChangeAspect="1" noMove="1" noResize="1" noEditPoints="1" noAdjustHandles="1" noChangeArrowheads="1" noChangeShapeType="1" noTextEdit="1"/>
              </p:cNvSpPr>
              <p:nvPr/>
            </p:nvSpPr>
            <p:spPr>
              <a:xfrm>
                <a:off x="766698" y="1678128"/>
                <a:ext cx="4066559" cy="1477328"/>
              </a:xfrm>
              <a:prstGeom prst="rect">
                <a:avLst/>
              </a:prstGeom>
              <a:blipFill>
                <a:blip r:embed="rId3"/>
                <a:stretch>
                  <a:fillRect/>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801CAED6-53A0-C216-690F-DB947101404A}"/>
              </a:ext>
            </a:extLst>
          </p:cNvPr>
          <p:cNvGrpSpPr/>
          <p:nvPr/>
        </p:nvGrpSpPr>
        <p:grpSpPr>
          <a:xfrm>
            <a:off x="698521" y="4192407"/>
            <a:ext cx="2011680" cy="1282027"/>
            <a:chOff x="8676194" y="1775778"/>
            <a:chExt cx="2011680" cy="1282027"/>
          </a:xfrm>
        </p:grpSpPr>
        <p:sp>
          <p:nvSpPr>
            <p:cNvPr id="7" name="Rectangle 6">
              <a:extLst>
                <a:ext uri="{FF2B5EF4-FFF2-40B4-BE49-F238E27FC236}">
                  <a16:creationId xmlns:a16="http://schemas.microsoft.com/office/drawing/2014/main" id="{A0987115-A584-8028-11C3-A9BF249A1D19}"/>
                </a:ext>
              </a:extLst>
            </p:cNvPr>
            <p:cNvSpPr/>
            <p:nvPr/>
          </p:nvSpPr>
          <p:spPr>
            <a:xfrm>
              <a:off x="8676194" y="1775778"/>
              <a:ext cx="1097280" cy="731520"/>
            </a:xfrm>
            <a:prstGeom prst="rect">
              <a:avLst/>
            </a:prstGeom>
            <a:solidFill>
              <a:schemeClr val="accent1">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1</a:t>
              </a:r>
            </a:p>
          </p:txBody>
        </p:sp>
        <p:sp>
          <p:nvSpPr>
            <p:cNvPr id="8" name="Rectangle 7">
              <a:extLst>
                <a:ext uri="{FF2B5EF4-FFF2-40B4-BE49-F238E27FC236}">
                  <a16:creationId xmlns:a16="http://schemas.microsoft.com/office/drawing/2014/main" id="{9716EAA2-68B8-183E-142C-FCE933E5C513}"/>
                </a:ext>
              </a:extLst>
            </p:cNvPr>
            <p:cNvSpPr/>
            <p:nvPr/>
          </p:nvSpPr>
          <p:spPr>
            <a:xfrm>
              <a:off x="9773474" y="1775778"/>
              <a:ext cx="914400" cy="457200"/>
            </a:xfrm>
            <a:prstGeom prst="rect">
              <a:avLst/>
            </a:prstGeom>
            <a:solidFill>
              <a:schemeClr val="accent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997EAC98-B416-F213-82D0-2D0F816B44A5}"/>
                </a:ext>
              </a:extLst>
            </p:cNvPr>
            <p:cNvSpPr/>
            <p:nvPr/>
          </p:nvSpPr>
          <p:spPr>
            <a:xfrm>
              <a:off x="8676194" y="2507298"/>
              <a:ext cx="548640" cy="548640"/>
            </a:xfrm>
            <a:prstGeom prst="rect">
              <a:avLst/>
            </a:prstGeom>
            <a:solidFill>
              <a:schemeClr val="tx2">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4</a:t>
              </a:r>
            </a:p>
          </p:txBody>
        </p:sp>
        <p:sp>
          <p:nvSpPr>
            <p:cNvPr id="11" name="Rectangle 10">
              <a:extLst>
                <a:ext uri="{FF2B5EF4-FFF2-40B4-BE49-F238E27FC236}">
                  <a16:creationId xmlns:a16="http://schemas.microsoft.com/office/drawing/2014/main" id="{F117C279-BAB7-17F6-C8D7-33FC8857225E}"/>
                </a:ext>
              </a:extLst>
            </p:cNvPr>
            <p:cNvSpPr/>
            <p:nvPr/>
          </p:nvSpPr>
          <p:spPr>
            <a:xfrm>
              <a:off x="9224834" y="2507298"/>
              <a:ext cx="1005840" cy="548640"/>
            </a:xfrm>
            <a:prstGeom prst="rect">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5</a:t>
              </a:r>
            </a:p>
          </p:txBody>
        </p:sp>
        <p:sp>
          <p:nvSpPr>
            <p:cNvPr id="12" name="Rectangle 11">
              <a:extLst>
                <a:ext uri="{FF2B5EF4-FFF2-40B4-BE49-F238E27FC236}">
                  <a16:creationId xmlns:a16="http://schemas.microsoft.com/office/drawing/2014/main" id="{C5EBFA6B-1F8F-1DFC-BBFC-2DB19AADF0E8}"/>
                </a:ext>
              </a:extLst>
            </p:cNvPr>
            <p:cNvSpPr/>
            <p:nvPr/>
          </p:nvSpPr>
          <p:spPr>
            <a:xfrm>
              <a:off x="9773474" y="2232978"/>
              <a:ext cx="457200" cy="274320"/>
            </a:xfrm>
            <a:prstGeom prst="rect">
              <a:avLst/>
            </a:prstGeom>
            <a:solidFill>
              <a:schemeClr val="accent3">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3</a:t>
              </a:r>
            </a:p>
          </p:txBody>
        </p:sp>
        <p:sp>
          <p:nvSpPr>
            <p:cNvPr id="13" name="Rectangle 12">
              <a:extLst>
                <a:ext uri="{FF2B5EF4-FFF2-40B4-BE49-F238E27FC236}">
                  <a16:creationId xmlns:a16="http://schemas.microsoft.com/office/drawing/2014/main" id="{608A7B00-8E29-A883-F39C-DC96B734FA89}"/>
                </a:ext>
              </a:extLst>
            </p:cNvPr>
            <p:cNvSpPr/>
            <p:nvPr/>
          </p:nvSpPr>
          <p:spPr>
            <a:xfrm>
              <a:off x="10230674" y="2234845"/>
              <a:ext cx="457200" cy="822960"/>
            </a:xfrm>
            <a:prstGeom prst="rect">
              <a:avLst/>
            </a:prstGeom>
            <a:solidFill>
              <a:schemeClr val="accent4">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tx1"/>
                  </a:solidFill>
                  <a:latin typeface="Arial" panose="020B0604020202020204" pitchFamily="34" charset="0"/>
                  <a:cs typeface="Arial" panose="020B0604020202020204" pitchFamily="34" charset="0"/>
                </a:rPr>
                <a:t>6</a:t>
              </a:r>
            </a:p>
          </p:txBody>
        </p:sp>
      </p:grpSp>
      <p:sp>
        <p:nvSpPr>
          <p:cNvPr id="17" name="TextBox 16">
            <a:extLst>
              <a:ext uri="{FF2B5EF4-FFF2-40B4-BE49-F238E27FC236}">
                <a16:creationId xmlns:a16="http://schemas.microsoft.com/office/drawing/2014/main" id="{87D8BF88-F011-47DE-B387-B1E25F83EB33}"/>
              </a:ext>
            </a:extLst>
          </p:cNvPr>
          <p:cNvSpPr txBox="1"/>
          <p:nvPr/>
        </p:nvSpPr>
        <p:spPr>
          <a:xfrm>
            <a:off x="598745" y="3514728"/>
            <a:ext cx="927304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 the presence of sub-populations, the genotype frequencies are: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641FE6C-40E1-E540-057C-E4E2EF93C214}"/>
                  </a:ext>
                </a:extLst>
              </p:cNvPr>
              <p:cNvSpPr txBox="1"/>
              <p:nvPr/>
            </p:nvSpPr>
            <p:spPr>
              <a:xfrm>
                <a:off x="3058611" y="4035600"/>
                <a:ext cx="3967340" cy="1502334"/>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𝐴𝐴</m:t>
                          </m:r>
                        </m:e>
                      </m:d>
                      <m:r>
                        <a:rPr lang="en-US" sz="2000" b="0" i="1" smtClean="0">
                          <a:latin typeface="Cambria Math" panose="02040503050406030204" pitchFamily="18" charset="0"/>
                          <a:cs typeface="Arial" panose="020B0604020202020204" pitchFamily="34" charset="0"/>
                        </a:rPr>
                        <m:t>=</m:t>
                      </m:r>
                      <m:sSubSup>
                        <m:sSubSupPr>
                          <m:ctrlPr>
                            <a:rPr lang="en-US" sz="2000" b="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𝑖</m:t>
                          </m:r>
                        </m:sub>
                        <m:sup>
                          <m:r>
                            <a:rPr lang="en-US" sz="2000" b="0" i="1" smtClean="0">
                              <a:latin typeface="Cambria Math" panose="02040503050406030204" pitchFamily="18" charset="0"/>
                              <a:cs typeface="Arial" panose="020B0604020202020204" pitchFamily="34" charset="0"/>
                            </a:rPr>
                            <m:t>2</m:t>
                          </m:r>
                        </m:sup>
                      </m:sSubSup>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𝑖</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𝑖</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𝑖</m:t>
                              </m:r>
                            </m:sub>
                          </m:sSub>
                        </m:e>
                      </m:d>
                    </m:oMath>
                  </m:oMathPara>
                </a14:m>
                <a:endParaRPr lang="en-US" sz="2000" b="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𝐴𝑎</m:t>
                          </m:r>
                        </m:e>
                      </m:d>
                      <m:r>
                        <a:rPr lang="en-US" sz="2000" b="0" i="1" smtClean="0">
                          <a:latin typeface="Cambria Math" panose="02040503050406030204" pitchFamily="18" charset="0"/>
                          <a:cs typeface="Arial" panose="020B0604020202020204" pitchFamily="34" charset="0"/>
                        </a:rPr>
                        <m:t>=2</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𝑖</m:t>
                          </m:r>
                        </m:sub>
                      </m:sSub>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𝑖</m:t>
                              </m:r>
                            </m:sub>
                          </m:sSub>
                        </m:e>
                      </m:d>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𝑖</m:t>
                              </m:r>
                            </m:sub>
                          </m:sSub>
                        </m:e>
                      </m:d>
                    </m:oMath>
                  </m:oMathPara>
                </a14:m>
                <a:endParaRPr lang="en-US" sz="2000" b="0"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Arial" panose="020B0604020202020204" pitchFamily="34" charset="0"/>
                        </a:rPr>
                        <m:t>𝑃</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𝑎𝑎</m:t>
                      </m:r>
                      <m:r>
                        <a:rPr lang="en-US" sz="2000" i="1">
                          <a:latin typeface="Cambria Math" panose="02040503050406030204" pitchFamily="18" charset="0"/>
                          <a:cs typeface="Arial" panose="020B0604020202020204" pitchFamily="34" charset="0"/>
                        </a:rPr>
                        <m:t>)=</m:t>
                      </m:r>
                      <m:sSup>
                        <m:sSupPr>
                          <m:ctrlPr>
                            <a:rPr lang="en-US" sz="2000" i="1" smtClean="0">
                              <a:latin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e>
                          </m:d>
                        </m:e>
                        <m:sup>
                          <m:r>
                            <a:rPr lang="en-US" sz="2000" b="0" i="1" smtClean="0">
                              <a:latin typeface="Cambria Math" panose="02040503050406030204" pitchFamily="18" charset="0"/>
                              <a:cs typeface="Arial" panose="020B0604020202020204" pitchFamily="34" charset="0"/>
                            </a:rPr>
                            <m:t>2</m:t>
                          </m:r>
                        </m:sup>
                      </m:sSup>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𝑖</m:t>
                          </m:r>
                        </m:sub>
                      </m:s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e>
                      </m:d>
                    </m:oMath>
                  </m:oMathPara>
                </a14:m>
                <a:endParaRPr lang="en-US" sz="2000" dirty="0">
                  <a:latin typeface="Arial" panose="020B0604020202020204" pitchFamily="34" charset="0"/>
                  <a:cs typeface="Arial" panose="020B0604020202020204" pitchFamily="34" charset="0"/>
                </a:endParaRPr>
              </a:p>
            </p:txBody>
          </p:sp>
        </mc:Choice>
        <mc:Fallback xmlns="">
          <p:sp>
            <p:nvSpPr>
              <p:cNvPr id="18" name="TextBox 17">
                <a:extLst>
                  <a:ext uri="{FF2B5EF4-FFF2-40B4-BE49-F238E27FC236}">
                    <a16:creationId xmlns:a16="http://schemas.microsoft.com/office/drawing/2014/main" id="{0641FE6C-40E1-E540-057C-E4E2EF93C214}"/>
                  </a:ext>
                </a:extLst>
              </p:cNvPr>
              <p:cNvSpPr txBox="1">
                <a:spLocks noRot="1" noChangeAspect="1" noMove="1" noResize="1" noEditPoints="1" noAdjustHandles="1" noChangeArrowheads="1" noChangeShapeType="1" noTextEdit="1"/>
              </p:cNvSpPr>
              <p:nvPr/>
            </p:nvSpPr>
            <p:spPr>
              <a:xfrm>
                <a:off x="3058611" y="4035600"/>
                <a:ext cx="3967340" cy="150233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5054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006946-6787-6FAB-581A-98E356BB6451}"/>
                  </a:ext>
                </a:extLst>
              </p:cNvPr>
              <p:cNvSpPr txBox="1"/>
              <p:nvPr/>
            </p:nvSpPr>
            <p:spPr>
              <a:xfrm>
                <a:off x="223934" y="185986"/>
                <a:ext cx="4336315"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Wright’s F statistics, </a:t>
                </a:r>
                <a14:m>
                  <m:oMath xmlns:m="http://schemas.openxmlformats.org/officeDocument/2006/math">
                    <m:sSub>
                      <m:sSubPr>
                        <m:ctrlPr>
                          <a:rPr lang="en-US" sz="2800" b="1" i="1" smtClean="0">
                            <a:latin typeface="Cambria Math" panose="02040503050406030204" pitchFamily="18" charset="0"/>
                            <a:cs typeface="Arial" panose="020B0604020202020204" pitchFamily="34" charset="0"/>
                          </a:rPr>
                        </m:ctrlPr>
                      </m:sSubPr>
                      <m:e>
                        <m:r>
                          <a:rPr lang="en-US" sz="2800" b="1" i="1" smtClean="0">
                            <a:latin typeface="Cambria Math" panose="02040503050406030204" pitchFamily="18" charset="0"/>
                            <a:cs typeface="Arial" panose="020B0604020202020204" pitchFamily="34" charset="0"/>
                          </a:rPr>
                          <m:t>𝑭</m:t>
                        </m:r>
                      </m:e>
                      <m:sub>
                        <m:r>
                          <a:rPr lang="en-US" sz="2800" b="1" i="1" smtClean="0">
                            <a:latin typeface="Cambria Math" panose="02040503050406030204" pitchFamily="18" charset="0"/>
                            <a:cs typeface="Arial" panose="020B0604020202020204" pitchFamily="34" charset="0"/>
                          </a:rPr>
                          <m:t>𝑺𝑻</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AD006946-6787-6FAB-581A-98E356BB6451}"/>
                  </a:ext>
                </a:extLst>
              </p:cNvPr>
              <p:cNvSpPr txBox="1">
                <a:spLocks noRot="1" noChangeAspect="1" noMove="1" noResize="1" noEditPoints="1" noAdjustHandles="1" noChangeArrowheads="1" noChangeShapeType="1" noTextEdit="1"/>
              </p:cNvSpPr>
              <p:nvPr/>
            </p:nvSpPr>
            <p:spPr>
              <a:xfrm>
                <a:off x="223934" y="185986"/>
                <a:ext cx="4336315" cy="523220"/>
              </a:xfrm>
              <a:prstGeom prst="rect">
                <a:avLst/>
              </a:prstGeom>
              <a:blipFill>
                <a:blip r:embed="rId2"/>
                <a:stretch>
                  <a:fillRect l="-2954" t="-12941"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B629C4-2E45-FD61-A5CD-AE35B45E4324}"/>
                  </a:ext>
                </a:extLst>
              </p:cNvPr>
              <p:cNvSpPr txBox="1"/>
              <p:nvPr/>
            </p:nvSpPr>
            <p:spPr>
              <a:xfrm>
                <a:off x="598746" y="1103787"/>
                <a:ext cx="110551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Let the heterozygosity of sub-population </a:t>
                </a:r>
                <a14:m>
                  <m:oMath xmlns:m="http://schemas.openxmlformats.org/officeDocument/2006/math">
                    <m:r>
                      <a:rPr lang="en-US" sz="2000" b="0" i="1" smtClean="0">
                        <a:latin typeface="Cambria Math" panose="02040503050406030204" pitchFamily="18" charset="0"/>
                        <a:cs typeface="Arial" panose="020B0604020202020204" pitchFamily="34" charset="0"/>
                      </a:rPr>
                      <m:t>𝑖</m:t>
                    </m:r>
                  </m:oMath>
                </a14:m>
                <a:r>
                  <a:rPr lang="en-US" sz="2000" dirty="0">
                    <a:latin typeface="Arial" panose="020B0604020202020204" pitchFamily="34" charset="0"/>
                    <a:cs typeface="Arial" panose="020B0604020202020204" pitchFamily="34" charset="0"/>
                  </a:rPr>
                  <a:t> be the same as the population, we have</a:t>
                </a:r>
              </a:p>
            </p:txBody>
          </p:sp>
        </mc:Choice>
        <mc:Fallback xmlns="">
          <p:sp>
            <p:nvSpPr>
              <p:cNvPr id="4" name="TextBox 3">
                <a:extLst>
                  <a:ext uri="{FF2B5EF4-FFF2-40B4-BE49-F238E27FC236}">
                    <a16:creationId xmlns:a16="http://schemas.microsoft.com/office/drawing/2014/main" id="{A6B629C4-2E45-FD61-A5CD-AE35B45E4324}"/>
                  </a:ext>
                </a:extLst>
              </p:cNvPr>
              <p:cNvSpPr txBox="1">
                <a:spLocks noRot="1" noChangeAspect="1" noMove="1" noResize="1" noEditPoints="1" noAdjustHandles="1" noChangeArrowheads="1" noChangeShapeType="1" noTextEdit="1"/>
              </p:cNvSpPr>
              <p:nvPr/>
            </p:nvSpPr>
            <p:spPr>
              <a:xfrm>
                <a:off x="598746" y="1103787"/>
                <a:ext cx="11055189" cy="400110"/>
              </a:xfrm>
              <a:prstGeom prst="rect">
                <a:avLst/>
              </a:prstGeom>
              <a:blipFill>
                <a:blip r:embed="rId3"/>
                <a:stretch>
                  <a:fillRect l="-551"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C0B3F5-ABC2-75DD-8C84-0589D3A229C9}"/>
                  </a:ext>
                </a:extLst>
              </p:cNvPr>
              <p:cNvSpPr txBox="1"/>
              <p:nvPr/>
            </p:nvSpPr>
            <p:spPr>
              <a:xfrm>
                <a:off x="6255862" y="3290095"/>
                <a:ext cx="2549031" cy="6491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𝑆𝑇</m:t>
                          </m:r>
                          <m:r>
                            <a:rPr lang="en-US" sz="2000" b="0" i="1" smtClean="0">
                              <a:latin typeface="Cambria Math" panose="02040503050406030204" pitchFamily="18" charset="0"/>
                            </a:rPr>
                            <m:t>,</m:t>
                          </m:r>
                          <m:r>
                            <a:rPr lang="en-US" sz="2000" b="0" i="1" smtClean="0">
                              <a:latin typeface="Cambria Math" panose="02040503050406030204" pitchFamily="18" charset="0"/>
                            </a:rPr>
                            <m:t>𝑖</m:t>
                          </m:r>
                        </m:sub>
                      </m:sSub>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e>
                          </m:d>
                        </m:num>
                        <m:den>
                          <m:r>
                            <a:rPr lang="en-US" sz="2000" b="0" i="1" smtClean="0">
                              <a:latin typeface="Cambria Math" panose="02040503050406030204" pitchFamily="18" charset="0"/>
                            </a:rPr>
                            <m:t>2</m:t>
                          </m:r>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𝑝</m:t>
                              </m:r>
                            </m:e>
                          </m:d>
                        </m:den>
                      </m:f>
                    </m:oMath>
                  </m:oMathPara>
                </a14:m>
                <a:endParaRPr lang="en-US" sz="2000" dirty="0"/>
              </a:p>
            </p:txBody>
          </p:sp>
        </mc:Choice>
        <mc:Fallback xmlns="">
          <p:sp>
            <p:nvSpPr>
              <p:cNvPr id="6" name="TextBox 5">
                <a:extLst>
                  <a:ext uri="{FF2B5EF4-FFF2-40B4-BE49-F238E27FC236}">
                    <a16:creationId xmlns:a16="http://schemas.microsoft.com/office/drawing/2014/main" id="{3CC0B3F5-ABC2-75DD-8C84-0589D3A229C9}"/>
                  </a:ext>
                </a:extLst>
              </p:cNvPr>
              <p:cNvSpPr txBox="1">
                <a:spLocks noRot="1" noChangeAspect="1" noMove="1" noResize="1" noEditPoints="1" noAdjustHandles="1" noChangeArrowheads="1" noChangeShapeType="1" noTextEdit="1"/>
              </p:cNvSpPr>
              <p:nvPr/>
            </p:nvSpPr>
            <p:spPr>
              <a:xfrm>
                <a:off x="6255862" y="3290095"/>
                <a:ext cx="2549031" cy="6491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D9AFFE-D5EF-3730-FECE-5065A7CFCE44}"/>
                  </a:ext>
                </a:extLst>
              </p:cNvPr>
              <p:cNvSpPr txBox="1"/>
              <p:nvPr/>
            </p:nvSpPr>
            <p:spPr>
              <a:xfrm>
                <a:off x="547307" y="1726925"/>
                <a:ext cx="44307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cs typeface="Arial" panose="020B0604020202020204" pitchFamily="34" charset="0"/>
                        </a:rPr>
                        <m:t>2</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e>
                      </m:d>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𝑖</m:t>
                              </m:r>
                            </m:sub>
                          </m:sSub>
                        </m:e>
                      </m:d>
                      <m:r>
                        <a:rPr lang="en-US" sz="2000" b="0" i="1" smtClean="0">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2</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𝐹</m:t>
                          </m:r>
                        </m:e>
                      </m:d>
                    </m:oMath>
                  </m:oMathPara>
                </a14:m>
                <a:endParaRPr lang="en-US" sz="2000" dirty="0"/>
              </a:p>
            </p:txBody>
          </p:sp>
        </mc:Choice>
        <mc:Fallback xmlns="">
          <p:sp>
            <p:nvSpPr>
              <p:cNvPr id="15" name="TextBox 14">
                <a:extLst>
                  <a:ext uri="{FF2B5EF4-FFF2-40B4-BE49-F238E27FC236}">
                    <a16:creationId xmlns:a16="http://schemas.microsoft.com/office/drawing/2014/main" id="{7FD9AFFE-D5EF-3730-FECE-5065A7CFCE44}"/>
                  </a:ext>
                </a:extLst>
              </p:cNvPr>
              <p:cNvSpPr txBox="1">
                <a:spLocks noRot="1" noChangeAspect="1" noMove="1" noResize="1" noEditPoints="1" noAdjustHandles="1" noChangeArrowheads="1" noChangeShapeType="1" noTextEdit="1"/>
              </p:cNvSpPr>
              <p:nvPr/>
            </p:nvSpPr>
            <p:spPr>
              <a:xfrm>
                <a:off x="547307" y="1726925"/>
                <a:ext cx="4430700" cy="307777"/>
              </a:xfrm>
              <a:prstGeom prst="rect">
                <a:avLst/>
              </a:prstGeom>
              <a:blipFill>
                <a:blip r:embed="rId5"/>
                <a:stretch>
                  <a:fillRect l="-963" b="-31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1E24EA-056E-73D1-4DDA-44000E17BBB1}"/>
                  </a:ext>
                </a:extLst>
              </p:cNvPr>
              <p:cNvSpPr txBox="1"/>
              <p:nvPr/>
            </p:nvSpPr>
            <p:spPr>
              <a:xfrm>
                <a:off x="1509681" y="2315338"/>
                <a:ext cx="3016738" cy="651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𝐹</m:t>
                              </m:r>
                            </m:e>
                          </m:d>
                        </m:num>
                        <m:den>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𝑖</m:t>
                                  </m:r>
                                </m:sub>
                              </m:sSub>
                            </m:e>
                          </m:d>
                        </m:den>
                      </m:f>
                      <m:r>
                        <a:rPr lang="en-US" sz="2000" b="0" i="1" smtClean="0">
                          <a:latin typeface="Cambria Math" panose="02040503050406030204" pitchFamily="18" charset="0"/>
                          <a:cs typeface="Arial" panose="020B0604020202020204" pitchFamily="34" charset="0"/>
                        </a:rPr>
                        <m:t>=</m:t>
                      </m:r>
                      <m:f>
                        <m:fPr>
                          <m:ctrlPr>
                            <a:rPr lang="en-US" sz="2000" i="1" smtClean="0">
                              <a:latin typeface="Cambria Math" panose="02040503050406030204" pitchFamily="18" charset="0"/>
                              <a:cs typeface="Arial" panose="020B0604020202020204" pitchFamily="34" charset="0"/>
                            </a:rPr>
                          </m:ctrlPr>
                        </m:fPr>
                        <m:num>
                          <m:r>
                            <a:rPr lang="en-US" sz="2000" i="1" smtClean="0">
                              <a:latin typeface="Cambria Math" panose="02040503050406030204" pitchFamily="18" charset="0"/>
                              <a:cs typeface="Arial" panose="020B0604020202020204" pitchFamily="34" charset="0"/>
                            </a:rPr>
                            <m:t>2</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𝑝</m:t>
                                  </m:r>
                                </m:e>
                                <m:sub>
                                  <m:r>
                                    <a:rPr lang="en-US" sz="2000" i="1">
                                      <a:latin typeface="Cambria Math" panose="02040503050406030204" pitchFamily="18" charset="0"/>
                                      <a:cs typeface="Arial" panose="020B0604020202020204" pitchFamily="34" charset="0"/>
                                    </a:rPr>
                                    <m:t>𝑖</m:t>
                                  </m:r>
                                </m:sub>
                              </m:sSub>
                            </m:e>
                          </m:d>
                        </m:num>
                        <m:den>
                          <m:r>
                            <a:rPr lang="en-US" sz="2000" i="1" smtClean="0">
                              <a:latin typeface="Cambria Math" panose="02040503050406030204" pitchFamily="18" charset="0"/>
                              <a:cs typeface="Arial" panose="020B0604020202020204" pitchFamily="34" charset="0"/>
                            </a:rPr>
                            <m:t>2</m:t>
                          </m:r>
                          <m:r>
                            <a:rPr lang="en-US" sz="2000" i="1">
                              <a:latin typeface="Cambria Math" panose="02040503050406030204" pitchFamily="18" charset="0"/>
                              <a:cs typeface="Arial" panose="020B0604020202020204" pitchFamily="34" charset="0"/>
                            </a:rPr>
                            <m:t>𝑝</m:t>
                          </m:r>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𝑝</m:t>
                              </m:r>
                            </m:e>
                          </m:d>
                        </m:den>
                      </m:f>
                    </m:oMath>
                  </m:oMathPara>
                </a14:m>
                <a:endParaRPr lang="en-US" sz="2000" dirty="0"/>
              </a:p>
            </p:txBody>
          </p:sp>
        </mc:Choice>
        <mc:Fallback xmlns="">
          <p:sp>
            <p:nvSpPr>
              <p:cNvPr id="19" name="TextBox 18">
                <a:extLst>
                  <a:ext uri="{FF2B5EF4-FFF2-40B4-BE49-F238E27FC236}">
                    <a16:creationId xmlns:a16="http://schemas.microsoft.com/office/drawing/2014/main" id="{351E24EA-056E-73D1-4DDA-44000E17BBB1}"/>
                  </a:ext>
                </a:extLst>
              </p:cNvPr>
              <p:cNvSpPr txBox="1">
                <a:spLocks noRot="1" noChangeAspect="1" noMove="1" noResize="1" noEditPoints="1" noAdjustHandles="1" noChangeArrowheads="1" noChangeShapeType="1" noTextEdit="1"/>
              </p:cNvSpPr>
              <p:nvPr/>
            </p:nvSpPr>
            <p:spPr>
              <a:xfrm>
                <a:off x="1509681" y="2315338"/>
                <a:ext cx="3016738" cy="6512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A0FABB-6E72-502B-53B8-827085284C93}"/>
                  </a:ext>
                </a:extLst>
              </p:cNvPr>
              <p:cNvSpPr txBox="1"/>
              <p:nvPr/>
            </p:nvSpPr>
            <p:spPr>
              <a:xfrm>
                <a:off x="1723287" y="3302316"/>
                <a:ext cx="2284344" cy="6512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anose="020B0604020202020204" pitchFamily="34" charset="0"/>
                            </a:rPr>
                          </m:ctrlPr>
                        </m:fPr>
                        <m:num>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𝐹</m:t>
                              </m:r>
                            </m:e>
                          </m:d>
                        </m:num>
                        <m:den>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𝑖</m:t>
                                  </m:r>
                                </m:sub>
                              </m:sSub>
                            </m:e>
                          </m:d>
                        </m:den>
                      </m:f>
                      <m:r>
                        <a:rPr lang="en-US" sz="2000" b="0" i="1" smtClean="0">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𝑆𝑇</m:t>
                          </m:r>
                          <m:r>
                            <a:rPr lang="en-US" sz="2000" i="1">
                              <a:latin typeface="Cambria Math" panose="02040503050406030204" pitchFamily="18" charset="0"/>
                            </a:rPr>
                            <m:t>,</m:t>
                          </m:r>
                          <m:r>
                            <a:rPr lang="en-US" sz="2000" i="1">
                              <a:latin typeface="Cambria Math" panose="02040503050406030204" pitchFamily="18" charset="0"/>
                            </a:rPr>
                            <m:t>𝑖</m:t>
                          </m:r>
                        </m:sub>
                      </m:sSub>
                    </m:oMath>
                  </m:oMathPara>
                </a14:m>
                <a:endParaRPr lang="en-US" sz="2000" dirty="0"/>
              </a:p>
            </p:txBody>
          </p:sp>
        </mc:Choice>
        <mc:Fallback xmlns="">
          <p:sp>
            <p:nvSpPr>
              <p:cNvPr id="22" name="TextBox 21">
                <a:extLst>
                  <a:ext uri="{FF2B5EF4-FFF2-40B4-BE49-F238E27FC236}">
                    <a16:creationId xmlns:a16="http://schemas.microsoft.com/office/drawing/2014/main" id="{5BA0FABB-6E72-502B-53B8-827085284C93}"/>
                  </a:ext>
                </a:extLst>
              </p:cNvPr>
              <p:cNvSpPr txBox="1">
                <a:spLocks noRot="1" noChangeAspect="1" noMove="1" noResize="1" noEditPoints="1" noAdjustHandles="1" noChangeArrowheads="1" noChangeShapeType="1" noTextEdit="1"/>
              </p:cNvSpPr>
              <p:nvPr/>
            </p:nvSpPr>
            <p:spPr>
              <a:xfrm>
                <a:off x="1723287" y="3302316"/>
                <a:ext cx="2284344" cy="65126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13C76C6-591A-0DD2-ABF8-1F96FE7111DF}"/>
                  </a:ext>
                </a:extLst>
              </p:cNvPr>
              <p:cNvSpPr txBox="1"/>
              <p:nvPr/>
            </p:nvSpPr>
            <p:spPr>
              <a:xfrm>
                <a:off x="1774545" y="4426300"/>
                <a:ext cx="3329295" cy="3474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𝐹</m:t>
                          </m:r>
                        </m:e>
                      </m:d>
                      <m:r>
                        <a:rPr lang="en-US" sz="2000" b="0" i="1" smtClean="0">
                          <a:latin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𝑆𝑇</m:t>
                              </m:r>
                              <m:r>
                                <a:rPr lang="en-US" sz="2000" i="1">
                                  <a:latin typeface="Cambria Math" panose="02040503050406030204" pitchFamily="18" charset="0"/>
                                </a:rPr>
                                <m:t>,</m:t>
                              </m:r>
                              <m:r>
                                <a:rPr lang="en-US" sz="2000" i="1">
                                  <a:latin typeface="Cambria Math" panose="02040503050406030204" pitchFamily="18" charset="0"/>
                                </a:rPr>
                                <m:t>𝑖</m:t>
                              </m:r>
                            </m:sub>
                          </m:sSub>
                        </m:e>
                      </m:d>
                      <m:d>
                        <m:dPr>
                          <m:ctrlPr>
                            <a:rPr lang="en-US" sz="2000" i="1">
                              <a:latin typeface="Cambria Math" panose="02040503050406030204" pitchFamily="18" charset="0"/>
                              <a:cs typeface="Arial" panose="020B0604020202020204" pitchFamily="34" charset="0"/>
                            </a:rPr>
                          </m:ctrlPr>
                        </m:dPr>
                        <m:e>
                          <m:r>
                            <a:rPr lang="en-US" sz="2000" i="1">
                              <a:latin typeface="Cambria Math" panose="02040503050406030204" pitchFamily="18" charset="0"/>
                              <a:cs typeface="Arial" panose="020B0604020202020204" pitchFamily="34" charset="0"/>
                            </a:rPr>
                            <m:t>1−</m:t>
                          </m:r>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𝑖</m:t>
                              </m:r>
                            </m:sub>
                          </m:sSub>
                        </m:e>
                      </m:d>
                    </m:oMath>
                  </m:oMathPara>
                </a14:m>
                <a:endParaRPr lang="en-US" sz="2000" dirty="0"/>
              </a:p>
            </p:txBody>
          </p:sp>
        </mc:Choice>
        <mc:Fallback xmlns="">
          <p:sp>
            <p:nvSpPr>
              <p:cNvPr id="23" name="TextBox 22">
                <a:extLst>
                  <a:ext uri="{FF2B5EF4-FFF2-40B4-BE49-F238E27FC236}">
                    <a16:creationId xmlns:a16="http://schemas.microsoft.com/office/drawing/2014/main" id="{B13C76C6-591A-0DD2-ABF8-1F96FE7111DF}"/>
                  </a:ext>
                </a:extLst>
              </p:cNvPr>
              <p:cNvSpPr txBox="1">
                <a:spLocks noRot="1" noChangeAspect="1" noMove="1" noResize="1" noEditPoints="1" noAdjustHandles="1" noChangeArrowheads="1" noChangeShapeType="1" noTextEdit="1"/>
              </p:cNvSpPr>
              <p:nvPr/>
            </p:nvSpPr>
            <p:spPr>
              <a:xfrm>
                <a:off x="1774545" y="4426300"/>
                <a:ext cx="3329295" cy="347403"/>
              </a:xfrm>
              <a:prstGeom prst="rect">
                <a:avLst/>
              </a:prstGeom>
              <a:blipFill>
                <a:blip r:embed="rId8"/>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48A9D24-7027-48EA-751B-155DCFFED8EE}"/>
                  </a:ext>
                </a:extLst>
              </p:cNvPr>
              <p:cNvSpPr txBox="1"/>
              <p:nvPr/>
            </p:nvSpPr>
            <p:spPr>
              <a:xfrm>
                <a:off x="1244632" y="5359063"/>
                <a:ext cx="4389120" cy="548640"/>
              </a:xfrm>
              <a:prstGeom prst="rect">
                <a:avLst/>
              </a:prstGeom>
              <a:solidFill>
                <a:schemeClr val="tx2"/>
              </a:solidFill>
            </p:spPr>
            <p:txBody>
              <a:bodyPr wrap="square" lIns="0" tIns="0" rIns="0" bIns="0" rtlCol="0" anchor="ctr" anchorCtr="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chemeClr val="bg1"/>
                              </a:solidFill>
                              <a:latin typeface="Cambria Math" panose="02040503050406030204" pitchFamily="18" charset="0"/>
                              <a:cs typeface="Arial" panose="020B0604020202020204" pitchFamily="34" charset="0"/>
                            </a:rPr>
                          </m:ctrlPr>
                        </m:dPr>
                        <m:e>
                          <m:r>
                            <a:rPr lang="en-US" sz="2400" i="1">
                              <a:solidFill>
                                <a:schemeClr val="bg1"/>
                              </a:solidFill>
                              <a:latin typeface="Cambria Math" panose="02040503050406030204" pitchFamily="18" charset="0"/>
                              <a:cs typeface="Arial" panose="020B0604020202020204" pitchFamily="34" charset="0"/>
                            </a:rPr>
                            <m:t>1−</m:t>
                          </m:r>
                          <m:sSub>
                            <m:sSubPr>
                              <m:ctrlPr>
                                <a:rPr lang="en-US" sz="240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𝐹</m:t>
                              </m:r>
                            </m:e>
                            <m:sub>
                              <m:r>
                                <a:rPr lang="en-US" sz="2400" b="0" i="1" smtClean="0">
                                  <a:solidFill>
                                    <a:schemeClr val="bg1"/>
                                  </a:solidFill>
                                  <a:latin typeface="Cambria Math" panose="02040503050406030204" pitchFamily="18" charset="0"/>
                                  <a:cs typeface="Arial" panose="020B0604020202020204" pitchFamily="34" charset="0"/>
                                </a:rPr>
                                <m:t>𝐼𝑇</m:t>
                              </m:r>
                            </m:sub>
                          </m:sSub>
                        </m:e>
                      </m:d>
                      <m:r>
                        <a:rPr lang="en-US" sz="2400" b="0" i="1" smtClean="0">
                          <a:solidFill>
                            <a:schemeClr val="bg1"/>
                          </a:solidFill>
                          <a:latin typeface="Cambria Math" panose="02040503050406030204" pitchFamily="18" charset="0"/>
                          <a:cs typeface="Arial" panose="020B0604020202020204" pitchFamily="34" charset="0"/>
                        </a:rPr>
                        <m:t>=</m:t>
                      </m:r>
                      <m:d>
                        <m:dPr>
                          <m:ctrlPr>
                            <a:rPr lang="en-US" sz="2400" b="0" i="1" smtClean="0">
                              <a:solidFill>
                                <a:schemeClr val="bg1"/>
                              </a:solidFill>
                              <a:latin typeface="Cambria Math" panose="02040503050406030204" pitchFamily="18" charset="0"/>
                              <a:cs typeface="Arial" panose="020B0604020202020204" pitchFamily="34" charset="0"/>
                            </a:rPr>
                          </m:ctrlPr>
                        </m:dPr>
                        <m:e>
                          <m:r>
                            <a:rPr lang="en-US" sz="2400" i="1">
                              <a:solidFill>
                                <a:schemeClr val="bg1"/>
                              </a:solidFill>
                              <a:latin typeface="Cambria Math" panose="02040503050406030204" pitchFamily="18" charset="0"/>
                              <a:cs typeface="Arial" panose="020B0604020202020204" pitchFamily="34" charset="0"/>
                            </a:rPr>
                            <m:t>1−</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𝐹</m:t>
                              </m:r>
                            </m:e>
                            <m:sub>
                              <m:r>
                                <a:rPr lang="en-US" sz="2400" i="1">
                                  <a:solidFill>
                                    <a:schemeClr val="bg1"/>
                                  </a:solidFill>
                                  <a:latin typeface="Cambria Math" panose="02040503050406030204" pitchFamily="18" charset="0"/>
                                </a:rPr>
                                <m:t>𝑆𝑇</m:t>
                              </m:r>
                            </m:sub>
                          </m:sSub>
                        </m:e>
                      </m:d>
                      <m:d>
                        <m:dPr>
                          <m:ctrlPr>
                            <a:rPr lang="en-US" sz="2400" i="1">
                              <a:solidFill>
                                <a:schemeClr val="bg1"/>
                              </a:solidFill>
                              <a:latin typeface="Cambria Math" panose="02040503050406030204" pitchFamily="18" charset="0"/>
                              <a:cs typeface="Arial" panose="020B0604020202020204" pitchFamily="34" charset="0"/>
                            </a:rPr>
                          </m:ctrlPr>
                        </m:dPr>
                        <m:e>
                          <m:r>
                            <a:rPr lang="en-US" sz="2400" i="1">
                              <a:solidFill>
                                <a:schemeClr val="bg1"/>
                              </a:solidFill>
                              <a:latin typeface="Cambria Math" panose="02040503050406030204" pitchFamily="18" charset="0"/>
                              <a:cs typeface="Arial" panose="020B0604020202020204" pitchFamily="34" charset="0"/>
                            </a:rPr>
                            <m:t>1−</m:t>
                          </m:r>
                          <m:sSub>
                            <m:sSubPr>
                              <m:ctrlPr>
                                <a:rPr lang="en-US" sz="2400" i="1">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𝐹</m:t>
                              </m:r>
                            </m:e>
                            <m:sub>
                              <m:r>
                                <a:rPr lang="en-US" sz="2400" b="0" i="1" smtClean="0">
                                  <a:solidFill>
                                    <a:schemeClr val="bg1"/>
                                  </a:solidFill>
                                  <a:latin typeface="Cambria Math" panose="02040503050406030204" pitchFamily="18" charset="0"/>
                                  <a:cs typeface="Arial" panose="020B0604020202020204" pitchFamily="34" charset="0"/>
                                </a:rPr>
                                <m:t>𝐼𝑆</m:t>
                              </m:r>
                            </m:sub>
                          </m:sSub>
                        </m:e>
                      </m:d>
                    </m:oMath>
                  </m:oMathPara>
                </a14:m>
                <a:endParaRPr lang="en-US" sz="2400" dirty="0">
                  <a:solidFill>
                    <a:schemeClr val="bg1"/>
                  </a:solidFill>
                </a:endParaRPr>
              </a:p>
            </p:txBody>
          </p:sp>
        </mc:Choice>
        <mc:Fallback xmlns="">
          <p:sp>
            <p:nvSpPr>
              <p:cNvPr id="24" name="TextBox 23">
                <a:extLst>
                  <a:ext uri="{FF2B5EF4-FFF2-40B4-BE49-F238E27FC236}">
                    <a16:creationId xmlns:a16="http://schemas.microsoft.com/office/drawing/2014/main" id="{548A9D24-7027-48EA-751B-155DCFFED8EE}"/>
                  </a:ext>
                </a:extLst>
              </p:cNvPr>
              <p:cNvSpPr txBox="1">
                <a:spLocks noRot="1" noChangeAspect="1" noMove="1" noResize="1" noEditPoints="1" noAdjustHandles="1" noChangeArrowheads="1" noChangeShapeType="1" noTextEdit="1"/>
              </p:cNvSpPr>
              <p:nvPr/>
            </p:nvSpPr>
            <p:spPr>
              <a:xfrm>
                <a:off x="1244632" y="5359063"/>
                <a:ext cx="4389120" cy="548640"/>
              </a:xfrm>
              <a:prstGeom prst="rect">
                <a:avLst/>
              </a:prstGeom>
              <a:blipFill>
                <a:blip r:embed="rId9"/>
                <a:stretch>
                  <a:fillRect/>
                </a:stretch>
              </a:blipFill>
            </p:spPr>
            <p:txBody>
              <a:bodyPr/>
              <a:lstStyle/>
              <a:p>
                <a:r>
                  <a:rPr lang="en-US">
                    <a:noFill/>
                  </a:rPr>
                  <a:t> </a:t>
                </a:r>
              </a:p>
            </p:txBody>
          </p:sp>
        </mc:Fallback>
      </mc:AlternateContent>
      <p:sp>
        <p:nvSpPr>
          <p:cNvPr id="26" name="Arrow: Left 25">
            <a:extLst>
              <a:ext uri="{FF2B5EF4-FFF2-40B4-BE49-F238E27FC236}">
                <a16:creationId xmlns:a16="http://schemas.microsoft.com/office/drawing/2014/main" id="{80FE2273-73B7-FE02-6502-2260275C66BF}"/>
              </a:ext>
            </a:extLst>
          </p:cNvPr>
          <p:cNvSpPr/>
          <p:nvPr/>
        </p:nvSpPr>
        <p:spPr>
          <a:xfrm>
            <a:off x="5155328" y="2371121"/>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Rearrange the terms</a:t>
            </a:r>
          </a:p>
        </p:txBody>
      </p:sp>
      <p:sp>
        <p:nvSpPr>
          <p:cNvPr id="29" name="Arrow: Left 28">
            <a:extLst>
              <a:ext uri="{FF2B5EF4-FFF2-40B4-BE49-F238E27FC236}">
                <a16:creationId xmlns:a16="http://schemas.microsoft.com/office/drawing/2014/main" id="{62C24C2D-79FF-222B-60A8-17EAD2506705}"/>
              </a:ext>
            </a:extLst>
          </p:cNvPr>
          <p:cNvSpPr/>
          <p:nvPr/>
        </p:nvSpPr>
        <p:spPr>
          <a:xfrm>
            <a:off x="5155328" y="3353630"/>
            <a:ext cx="9144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Tricks</a:t>
            </a:r>
          </a:p>
        </p:txBody>
      </p:sp>
      <p:sp>
        <p:nvSpPr>
          <p:cNvPr id="30" name="Arrow: Left 29">
            <a:extLst>
              <a:ext uri="{FF2B5EF4-FFF2-40B4-BE49-F238E27FC236}">
                <a16:creationId xmlns:a16="http://schemas.microsoft.com/office/drawing/2014/main" id="{4812FE0B-F148-07B8-6F70-587656CD21EE}"/>
              </a:ext>
            </a:extLst>
          </p:cNvPr>
          <p:cNvSpPr/>
          <p:nvPr/>
        </p:nvSpPr>
        <p:spPr>
          <a:xfrm>
            <a:off x="5155328" y="4325681"/>
            <a:ext cx="2286000" cy="548640"/>
          </a:xfrm>
          <a:prstGeom prst="leftArrow">
            <a:avLst>
              <a:gd name="adj1" fmla="val 70408"/>
              <a:gd name="adj2"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Rearrange the terms</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46535C-315E-55C0-9881-E0AFAB488C7A}"/>
                  </a:ext>
                </a:extLst>
              </p:cNvPr>
              <p:cNvSpPr txBox="1"/>
              <p:nvPr/>
            </p:nvSpPr>
            <p:spPr>
              <a:xfrm>
                <a:off x="5750764" y="4967631"/>
                <a:ext cx="6358781" cy="1420325"/>
              </a:xfrm>
              <a:prstGeom prst="rect">
                <a:avLst/>
              </a:prstGeom>
              <a:noFill/>
            </p:spPr>
            <p:txBody>
              <a:bodyPr wrap="square" rtlCol="0">
                <a:spAutoFit/>
              </a:bodyPr>
              <a:lstStyle/>
              <a:p>
                <a:pPr>
                  <a:lnSpc>
                    <a:spcPct val="150000"/>
                  </a:lnSpc>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𝐼𝑇</m:t>
                        </m:r>
                      </m:sub>
                    </m:sSub>
                  </m:oMath>
                </a14:m>
                <a:r>
                  <a:rPr lang="en-US" sz="2000" dirty="0">
                    <a:latin typeface="Arial" panose="020B0604020202020204" pitchFamily="34" charset="0"/>
                    <a:cs typeface="Arial" panose="020B0604020202020204" pitchFamily="34" charset="0"/>
                  </a:rPr>
                  <a:t> is the population (overall) inbreeding coefficient.</a:t>
                </a:r>
              </a:p>
              <a:p>
                <a:pPr>
                  <a:lnSpc>
                    <a:spcPct val="150000"/>
                  </a:lnSpc>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𝐼𝑆</m:t>
                        </m:r>
                      </m:sub>
                    </m:sSub>
                  </m:oMath>
                </a14:m>
                <a:r>
                  <a:rPr lang="en-US" sz="2000" dirty="0">
                    <a:latin typeface="Arial" panose="020B0604020202020204" pitchFamily="34" charset="0"/>
                    <a:cs typeface="Arial" panose="020B0604020202020204" pitchFamily="34" charset="0"/>
                  </a:rPr>
                  <a:t> is the sub-population inbreeding coefficient.</a:t>
                </a:r>
              </a:p>
              <a:p>
                <a:pPr>
                  <a:lnSpc>
                    <a:spcPct val="150000"/>
                  </a:lnSpc>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is the fixation index, i.e. population differentiation. </a:t>
                </a:r>
              </a:p>
            </p:txBody>
          </p:sp>
        </mc:Choice>
        <mc:Fallback xmlns="">
          <p:sp>
            <p:nvSpPr>
              <p:cNvPr id="31" name="TextBox 30">
                <a:extLst>
                  <a:ext uri="{FF2B5EF4-FFF2-40B4-BE49-F238E27FC236}">
                    <a16:creationId xmlns:a16="http://schemas.microsoft.com/office/drawing/2014/main" id="{FB46535C-315E-55C0-9881-E0AFAB488C7A}"/>
                  </a:ext>
                </a:extLst>
              </p:cNvPr>
              <p:cNvSpPr txBox="1">
                <a:spLocks noRot="1" noChangeAspect="1" noMove="1" noResize="1" noEditPoints="1" noAdjustHandles="1" noChangeArrowheads="1" noChangeShapeType="1" noTextEdit="1"/>
              </p:cNvSpPr>
              <p:nvPr/>
            </p:nvSpPr>
            <p:spPr>
              <a:xfrm>
                <a:off x="5750764" y="4967631"/>
                <a:ext cx="6358781" cy="1420325"/>
              </a:xfrm>
              <a:prstGeom prst="rect">
                <a:avLst/>
              </a:prstGeom>
              <a:blipFill>
                <a:blip r:embed="rId10"/>
                <a:stretch>
                  <a:fillRect b="-68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F898C57E-E16D-B88F-2E0A-0B2F380E0AF9}"/>
              </a:ext>
            </a:extLst>
          </p:cNvPr>
          <p:cNvCxnSpPr>
            <a:cxnSpLocks/>
          </p:cNvCxnSpPr>
          <p:nvPr/>
        </p:nvCxnSpPr>
        <p:spPr>
          <a:xfrm flipH="1" flipV="1">
            <a:off x="3916191" y="5996301"/>
            <a:ext cx="182880" cy="1828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F1656-459C-00E8-5E05-A309D8898FA4}"/>
              </a:ext>
            </a:extLst>
          </p:cNvPr>
          <p:cNvSpPr txBox="1"/>
          <p:nvPr/>
        </p:nvSpPr>
        <p:spPr>
          <a:xfrm>
            <a:off x="4075821" y="6030441"/>
            <a:ext cx="484428" cy="400110"/>
          </a:xfrm>
          <a:prstGeom prst="rect">
            <a:avLst/>
          </a:prstGeom>
          <a:noFill/>
        </p:spPr>
        <p:txBody>
          <a:bodyPr wrap="none" rtlCol="0">
            <a:spAutoFit/>
          </a:bodyPr>
          <a:lstStyle/>
          <a:p>
            <a:r>
              <a:rPr lang="en-US" sz="2000" b="1" dirty="0">
                <a:solidFill>
                  <a:srgbClr val="C00000"/>
                </a:solidFill>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2877542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4B5C4-9EE2-BD67-121F-4FC012BA19B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C8A2CE-FFFF-7C82-8628-3F6D00D09ACD}"/>
                  </a:ext>
                </a:extLst>
              </p:cNvPr>
              <p:cNvSpPr txBox="1"/>
              <p:nvPr/>
            </p:nvSpPr>
            <p:spPr>
              <a:xfrm>
                <a:off x="223934" y="185986"/>
                <a:ext cx="405797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Interpreting </a:t>
                </a:r>
                <a14:m>
                  <m:oMath xmlns:m="http://schemas.openxmlformats.org/officeDocument/2006/math">
                    <m:sSub>
                      <m:sSubPr>
                        <m:ctrlPr>
                          <a:rPr lang="en-US" sz="2800" b="1" i="1" smtClean="0">
                            <a:latin typeface="Cambria Math" panose="02040503050406030204" pitchFamily="18" charset="0"/>
                            <a:cs typeface="Arial" panose="020B0604020202020204" pitchFamily="34" charset="0"/>
                          </a:rPr>
                        </m:ctrlPr>
                      </m:sSubPr>
                      <m:e>
                        <m:r>
                          <a:rPr lang="en-US" sz="2800" b="1" i="1" smtClean="0">
                            <a:latin typeface="Cambria Math" panose="02040503050406030204" pitchFamily="18" charset="0"/>
                            <a:cs typeface="Arial" panose="020B0604020202020204" pitchFamily="34" charset="0"/>
                          </a:rPr>
                          <m:t>𝑭</m:t>
                        </m:r>
                      </m:e>
                      <m:sub>
                        <m:r>
                          <a:rPr lang="en-US" sz="2800" b="1" i="1" smtClean="0">
                            <a:latin typeface="Cambria Math" panose="02040503050406030204" pitchFamily="18" charset="0"/>
                            <a:cs typeface="Arial" panose="020B0604020202020204" pitchFamily="34" charset="0"/>
                          </a:rPr>
                          <m:t>𝑺𝑻</m:t>
                        </m:r>
                      </m:sub>
                    </m:sSub>
                  </m:oMath>
                </a14:m>
                <a:r>
                  <a:rPr lang="en-US" sz="2800" b="1" dirty="0">
                    <a:latin typeface="Arial" panose="020B0604020202020204" pitchFamily="34" charset="0"/>
                    <a:cs typeface="Arial" panose="020B0604020202020204" pitchFamily="34" charset="0"/>
                  </a:rPr>
                  <a:t> values</a:t>
                </a:r>
              </a:p>
            </p:txBody>
          </p:sp>
        </mc:Choice>
        <mc:Fallback xmlns="">
          <p:sp>
            <p:nvSpPr>
              <p:cNvPr id="2" name="TextBox 1">
                <a:extLst>
                  <a:ext uri="{FF2B5EF4-FFF2-40B4-BE49-F238E27FC236}">
                    <a16:creationId xmlns:a16="http://schemas.microsoft.com/office/drawing/2014/main" id="{F6C8A2CE-FFFF-7C82-8628-3F6D00D09ACD}"/>
                  </a:ext>
                </a:extLst>
              </p:cNvPr>
              <p:cNvSpPr txBox="1">
                <a:spLocks noRot="1" noChangeAspect="1" noMove="1" noResize="1" noEditPoints="1" noAdjustHandles="1" noChangeArrowheads="1" noChangeShapeType="1" noTextEdit="1"/>
              </p:cNvSpPr>
              <p:nvPr/>
            </p:nvSpPr>
            <p:spPr>
              <a:xfrm>
                <a:off x="223934" y="185986"/>
                <a:ext cx="4057970" cy="523220"/>
              </a:xfrm>
              <a:prstGeom prst="rect">
                <a:avLst/>
              </a:prstGeom>
              <a:blipFill>
                <a:blip r:embed="rId2"/>
                <a:stretch>
                  <a:fillRect l="-3158" t="-12941" r="-1504"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AC3838-9211-0F8B-964A-5EA150C414D7}"/>
                  </a:ext>
                </a:extLst>
              </p:cNvPr>
              <p:cNvSpPr txBox="1"/>
              <p:nvPr/>
            </p:nvSpPr>
            <p:spPr>
              <a:xfrm>
                <a:off x="598746" y="1103787"/>
                <a:ext cx="11055189" cy="3347840"/>
              </a:xfrm>
              <a:prstGeom prst="rect">
                <a:avLst/>
              </a:prstGeom>
              <a:noFill/>
            </p:spPr>
            <p:txBody>
              <a:bodyPr wrap="square" rtlCol="0">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𝐹</m:t>
                        </m:r>
                      </m:e>
                      <m:sub>
                        <m:r>
                          <a:rPr lang="en-US" sz="2400" b="0" i="1" smtClean="0">
                            <a:latin typeface="Cambria Math" panose="02040503050406030204" pitchFamily="18" charset="0"/>
                            <a:cs typeface="Arial" panose="020B0604020202020204" pitchFamily="34" charset="0"/>
                          </a:rPr>
                          <m:t>𝑆𝑇</m:t>
                        </m:r>
                      </m:sub>
                    </m:sSub>
                  </m:oMath>
                </a14:m>
                <a:r>
                  <a:rPr lang="en-US" sz="2400" dirty="0">
                    <a:latin typeface="Arial" panose="020B0604020202020204" pitchFamily="34" charset="0"/>
                    <a:cs typeface="Arial" panose="020B0604020202020204" pitchFamily="34" charset="0"/>
                  </a:rPr>
                  <a:t> ranges from 0 to 1, with 0 being no differentiation (panmixia) and 1 being complete differentiation.</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Some literature may suggest the following as a rough guideline, but it is also important to consider genotyping method, population size, genetic diversity and mutation rate.</a:t>
                </a:r>
              </a:p>
              <a:p>
                <a:pPr marL="342900" indent="-34290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E4AC3838-9211-0F8B-964A-5EA150C414D7}"/>
                  </a:ext>
                </a:extLst>
              </p:cNvPr>
              <p:cNvSpPr txBox="1">
                <a:spLocks noRot="1" noChangeAspect="1" noMove="1" noResize="1" noEditPoints="1" noAdjustHandles="1" noChangeArrowheads="1" noChangeShapeType="1" noTextEdit="1"/>
              </p:cNvSpPr>
              <p:nvPr/>
            </p:nvSpPr>
            <p:spPr>
              <a:xfrm>
                <a:off x="598746" y="1103787"/>
                <a:ext cx="11055189" cy="3347840"/>
              </a:xfrm>
              <a:prstGeom prst="rect">
                <a:avLst/>
              </a:prstGeom>
              <a:blipFill>
                <a:blip r:embed="rId3"/>
                <a:stretch>
                  <a:fillRect l="-717"/>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6E1F5AEB-5F0F-FB62-B684-78D6DA0BB906}"/>
              </a:ext>
            </a:extLst>
          </p:cNvPr>
          <p:cNvGrpSpPr/>
          <p:nvPr/>
        </p:nvGrpSpPr>
        <p:grpSpPr>
          <a:xfrm>
            <a:off x="507321" y="4363004"/>
            <a:ext cx="10175383" cy="1644094"/>
            <a:chOff x="507321" y="4363004"/>
            <a:chExt cx="10175383" cy="1644094"/>
          </a:xfrm>
        </p:grpSpPr>
        <p:sp>
          <p:nvSpPr>
            <p:cNvPr id="8" name="Rectangle 7">
              <a:extLst>
                <a:ext uri="{FF2B5EF4-FFF2-40B4-BE49-F238E27FC236}">
                  <a16:creationId xmlns:a16="http://schemas.microsoft.com/office/drawing/2014/main" id="{254F2683-4ECF-F704-3452-DFF5ABF88822}"/>
                </a:ext>
              </a:extLst>
            </p:cNvPr>
            <p:cNvSpPr/>
            <p:nvPr/>
          </p:nvSpPr>
          <p:spPr>
            <a:xfrm>
              <a:off x="1524000" y="4956451"/>
              <a:ext cx="9144000" cy="457200"/>
            </a:xfrm>
            <a:prstGeom prst="rect">
              <a:avLst/>
            </a:prstGeom>
            <a:gradFill flip="none" rotWithShape="1">
              <a:gsLst>
                <a:gs pos="0">
                  <a:srgbClr val="C00000"/>
                </a:gs>
                <a:gs pos="100000">
                  <a:srgbClr val="C00000">
                    <a:tint val="23500"/>
                    <a:satMod val="160000"/>
                  </a:srgbClr>
                </a:gs>
              </a:gsLst>
              <a:lin ang="10800000" scaled="1"/>
              <a:tileRect/>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9E59EC8-D1C9-1D00-AD04-339F8DB96EE0}"/>
                </a:ext>
              </a:extLst>
            </p:cNvPr>
            <p:cNvCxnSpPr/>
            <p:nvPr/>
          </p:nvCxnSpPr>
          <p:spPr>
            <a:xfrm>
              <a:off x="1524000" y="5543550"/>
              <a:ext cx="4572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F57D25-40E9-FA5C-C460-6459F37A8993}"/>
                </a:ext>
              </a:extLst>
            </p:cNvPr>
            <p:cNvSpPr txBox="1"/>
            <p:nvPr/>
          </p:nvSpPr>
          <p:spPr>
            <a:xfrm>
              <a:off x="507321" y="5606988"/>
              <a:ext cx="158569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Little, &lt; 0.05</a:t>
              </a:r>
            </a:p>
          </p:txBody>
        </p:sp>
        <p:cxnSp>
          <p:nvCxnSpPr>
            <p:cNvPr id="17" name="Straight Connector 16">
              <a:extLst>
                <a:ext uri="{FF2B5EF4-FFF2-40B4-BE49-F238E27FC236}">
                  <a16:creationId xmlns:a16="http://schemas.microsoft.com/office/drawing/2014/main" id="{84355FF6-A1B5-6328-B811-5F63E7716CEB}"/>
                </a:ext>
              </a:extLst>
            </p:cNvPr>
            <p:cNvCxnSpPr/>
            <p:nvPr/>
          </p:nvCxnSpPr>
          <p:spPr>
            <a:xfrm>
              <a:off x="1981200" y="4829175"/>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72CF90-62D4-F0FE-8A35-89CC61C44AB7}"/>
                </a:ext>
              </a:extLst>
            </p:cNvPr>
            <p:cNvSpPr txBox="1"/>
            <p:nvPr/>
          </p:nvSpPr>
          <p:spPr>
            <a:xfrm>
              <a:off x="873374" y="4365628"/>
              <a:ext cx="27590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Moderate, 0.05 to 0.15</a:t>
              </a:r>
            </a:p>
          </p:txBody>
        </p:sp>
        <p:cxnSp>
          <p:nvCxnSpPr>
            <p:cNvPr id="25" name="Straight Connector 24">
              <a:extLst>
                <a:ext uri="{FF2B5EF4-FFF2-40B4-BE49-F238E27FC236}">
                  <a16:creationId xmlns:a16="http://schemas.microsoft.com/office/drawing/2014/main" id="{75AD46D6-01D3-A6D0-9C62-6DFEA9D7210D}"/>
                </a:ext>
              </a:extLst>
            </p:cNvPr>
            <p:cNvCxnSpPr/>
            <p:nvPr/>
          </p:nvCxnSpPr>
          <p:spPr>
            <a:xfrm>
              <a:off x="2895600" y="5543550"/>
              <a:ext cx="9144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1034E3-98CA-FB87-D818-CFD022A33A68}"/>
                </a:ext>
              </a:extLst>
            </p:cNvPr>
            <p:cNvSpPr txBox="1"/>
            <p:nvPr/>
          </p:nvSpPr>
          <p:spPr>
            <a:xfrm>
              <a:off x="2194470" y="5602348"/>
              <a:ext cx="231666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Great, 0.15 to 0.25</a:t>
              </a:r>
            </a:p>
          </p:txBody>
        </p:sp>
        <p:cxnSp>
          <p:nvCxnSpPr>
            <p:cNvPr id="28" name="Straight Connector 27">
              <a:extLst>
                <a:ext uri="{FF2B5EF4-FFF2-40B4-BE49-F238E27FC236}">
                  <a16:creationId xmlns:a16="http://schemas.microsoft.com/office/drawing/2014/main" id="{EFC3945C-B6F8-2DC0-CA76-77FD952594FC}"/>
                </a:ext>
              </a:extLst>
            </p:cNvPr>
            <p:cNvCxnSpPr/>
            <p:nvPr/>
          </p:nvCxnSpPr>
          <p:spPr>
            <a:xfrm>
              <a:off x="3824704" y="4829175"/>
              <a:ext cx="6858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414044A-4611-3D0F-4EB0-420DC6A5E301}"/>
                </a:ext>
              </a:extLst>
            </p:cNvPr>
            <p:cNvSpPr txBox="1"/>
            <p:nvPr/>
          </p:nvSpPr>
          <p:spPr>
            <a:xfrm>
              <a:off x="6126340" y="4363004"/>
              <a:ext cx="221111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Very great, &gt; 0.25</a:t>
              </a:r>
            </a:p>
          </p:txBody>
        </p:sp>
      </p:grpSp>
    </p:spTree>
    <p:extLst>
      <p:ext uri="{BB962C8B-B14F-4D97-AF65-F5344CB8AC3E}">
        <p14:creationId xmlns:p14="http://schemas.microsoft.com/office/powerpoint/2010/main" val="21696722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523476-B8AF-4E84-B2FD-9B94178E0FB7}"/>
                  </a:ext>
                </a:extLst>
              </p:cNvPr>
              <p:cNvSpPr txBox="1"/>
              <p:nvPr/>
            </p:nvSpPr>
            <p:spPr>
              <a:xfrm>
                <a:off x="555481" y="2078156"/>
                <a:ext cx="2038122" cy="782265"/>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𝑉𝑎𝑟</m:t>
                          </m:r>
                          <m:d>
                            <m:dPr>
                              <m:ctrlPr>
                                <a:rPr lang="en-US" sz="2400" b="0" i="1" smtClean="0">
                                  <a:solidFill>
                                    <a:schemeClr val="bg1"/>
                                  </a:solidFill>
                                  <a:latin typeface="Cambria Math" panose="02040503050406030204" pitchFamily="18" charset="0"/>
                                </a:rPr>
                              </m:ctrlPr>
                            </m:dPr>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𝑝</m:t>
                                  </m:r>
                                </m:e>
                                <m:sup>
                                  <m:r>
                                    <a:rPr lang="en-US" sz="2400" b="0" i="1" smtClean="0">
                                      <a:solidFill>
                                        <a:schemeClr val="bg1"/>
                                      </a:solidFill>
                                      <a:latin typeface="Cambria Math" panose="02040503050406030204" pitchFamily="18" charset="0"/>
                                    </a:rPr>
                                    <m:t>′</m:t>
                                  </m:r>
                                </m:sup>
                              </m:sSup>
                            </m:e>
                          </m:d>
                        </m:num>
                        <m:den>
                          <m:r>
                            <a:rPr lang="en-US" sz="2400" b="0" i="1" smtClean="0">
                              <a:solidFill>
                                <a:schemeClr val="bg1"/>
                              </a:solidFill>
                              <a:latin typeface="Cambria Math" panose="02040503050406030204" pitchFamily="18" charset="0"/>
                            </a:rPr>
                            <m:t>𝑝</m:t>
                          </m:r>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𝑝</m:t>
                          </m:r>
                          <m:r>
                            <a:rPr lang="en-US" sz="2400" b="0" i="1" smtClean="0">
                              <a:solidFill>
                                <a:schemeClr val="bg1"/>
                              </a:solidFill>
                              <a:latin typeface="Cambria Math" panose="02040503050406030204" pitchFamily="18" charset="0"/>
                            </a:rPr>
                            <m:t>)</m:t>
                          </m:r>
                        </m:den>
                      </m:f>
                    </m:oMath>
                  </m:oMathPara>
                </a14:m>
                <a:endParaRPr lang="en-US" sz="2400" dirty="0">
                  <a:solidFill>
                    <a:schemeClr val="bg1"/>
                  </a:solidFill>
                </a:endParaRPr>
              </a:p>
            </p:txBody>
          </p:sp>
        </mc:Choice>
        <mc:Fallback xmlns="">
          <p:sp>
            <p:nvSpPr>
              <p:cNvPr id="35" name="TextBox 34">
                <a:extLst>
                  <a:ext uri="{FF2B5EF4-FFF2-40B4-BE49-F238E27FC236}">
                    <a16:creationId xmlns:a16="http://schemas.microsoft.com/office/drawing/2014/main" id="{20523476-B8AF-4E84-B2FD-9B94178E0FB7}"/>
                  </a:ext>
                </a:extLst>
              </p:cNvPr>
              <p:cNvSpPr txBox="1">
                <a:spLocks noRot="1" noChangeAspect="1" noMove="1" noResize="1" noEditPoints="1" noAdjustHandles="1" noChangeArrowheads="1" noChangeShapeType="1" noTextEdit="1"/>
              </p:cNvSpPr>
              <p:nvPr/>
            </p:nvSpPr>
            <p:spPr>
              <a:xfrm>
                <a:off x="555481" y="2078156"/>
                <a:ext cx="2038122" cy="7822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47571E6-7682-471E-A5A4-448D303D59C7}"/>
                  </a:ext>
                </a:extLst>
              </p:cNvPr>
              <p:cNvSpPr txBox="1"/>
              <p:nvPr/>
            </p:nvSpPr>
            <p:spPr>
              <a:xfrm>
                <a:off x="555481" y="3142439"/>
                <a:ext cx="3040512" cy="898323"/>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=1−</m:t>
                      </m:r>
                      <m:sSup>
                        <m:sSupPr>
                          <m:ctrlPr>
                            <a:rPr lang="en-US" sz="2400" b="0" i="1" smtClean="0">
                              <a:solidFill>
                                <a:schemeClr val="bg1"/>
                              </a:solidFill>
                              <a:latin typeface="Cambria Math" panose="02040503050406030204" pitchFamily="18" charset="0"/>
                            </a:rPr>
                          </m:ctrlPr>
                        </m:sSupPr>
                        <m:e>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1−</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2</m:t>
                                  </m:r>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𝑁</m:t>
                                      </m:r>
                                    </m:e>
                                    <m:sub>
                                      <m:r>
                                        <a:rPr lang="en-US" sz="2400" b="0" i="1" smtClean="0">
                                          <a:solidFill>
                                            <a:schemeClr val="bg1"/>
                                          </a:solidFill>
                                          <a:latin typeface="Cambria Math" panose="02040503050406030204" pitchFamily="18" charset="0"/>
                                        </a:rPr>
                                        <m:t>𝑖</m:t>
                                      </m:r>
                                    </m:sub>
                                  </m:sSub>
                                </m:den>
                              </m:f>
                            </m:e>
                          </m:d>
                        </m:e>
                        <m:sup>
                          <m:r>
                            <a:rPr lang="en-US" sz="2400" b="0" i="1" smtClean="0">
                              <a:solidFill>
                                <a:schemeClr val="bg1"/>
                              </a:solidFill>
                              <a:latin typeface="Cambria Math" panose="02040503050406030204" pitchFamily="18" charset="0"/>
                            </a:rPr>
                            <m:t>𝑡</m:t>
                          </m:r>
                        </m:sup>
                      </m:sSup>
                    </m:oMath>
                  </m:oMathPara>
                </a14:m>
                <a:endParaRPr lang="en-US" sz="2400" dirty="0">
                  <a:solidFill>
                    <a:schemeClr val="bg1"/>
                  </a:solidFill>
                </a:endParaRPr>
              </a:p>
            </p:txBody>
          </p:sp>
        </mc:Choice>
        <mc:Fallback xmlns="">
          <p:sp>
            <p:nvSpPr>
              <p:cNvPr id="15" name="TextBox 14">
                <a:extLst>
                  <a:ext uri="{FF2B5EF4-FFF2-40B4-BE49-F238E27FC236}">
                    <a16:creationId xmlns:a16="http://schemas.microsoft.com/office/drawing/2014/main" id="{247571E6-7682-471E-A5A4-448D303D59C7}"/>
                  </a:ext>
                </a:extLst>
              </p:cNvPr>
              <p:cNvSpPr txBox="1">
                <a:spLocks noRot="1" noChangeAspect="1" noMove="1" noResize="1" noEditPoints="1" noAdjustHandles="1" noChangeArrowheads="1" noChangeShapeType="1" noTextEdit="1"/>
              </p:cNvSpPr>
              <p:nvPr/>
            </p:nvSpPr>
            <p:spPr>
              <a:xfrm>
                <a:off x="555481" y="3142439"/>
                <a:ext cx="3040512" cy="8983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DCBCE8-65FE-488B-80C0-65FE47B34992}"/>
                  </a:ext>
                </a:extLst>
              </p:cNvPr>
              <p:cNvSpPr txBox="1"/>
              <p:nvPr/>
            </p:nvSpPr>
            <p:spPr>
              <a:xfrm>
                <a:off x="555481" y="4454196"/>
                <a:ext cx="2248308" cy="692434"/>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𝑏</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𝑏</m:t>
                              </m:r>
                            </m:sub>
                          </m:sSub>
                        </m:den>
                      </m:f>
                    </m:oMath>
                  </m:oMathPara>
                </a14:m>
                <a:endParaRPr lang="en-US" sz="2400" dirty="0">
                  <a:solidFill>
                    <a:schemeClr val="bg1"/>
                  </a:solidFill>
                </a:endParaRPr>
              </a:p>
            </p:txBody>
          </p:sp>
        </mc:Choice>
        <mc:Fallback xmlns="">
          <p:sp>
            <p:nvSpPr>
              <p:cNvPr id="22" name="TextBox 21">
                <a:extLst>
                  <a:ext uri="{FF2B5EF4-FFF2-40B4-BE49-F238E27FC236}">
                    <a16:creationId xmlns:a16="http://schemas.microsoft.com/office/drawing/2014/main" id="{29DCBCE8-65FE-488B-80C0-65FE47B34992}"/>
                  </a:ext>
                </a:extLst>
              </p:cNvPr>
              <p:cNvSpPr txBox="1">
                <a:spLocks noRot="1" noChangeAspect="1" noMove="1" noResize="1" noEditPoints="1" noAdjustHandles="1" noChangeArrowheads="1" noChangeShapeType="1" noTextEdit="1"/>
              </p:cNvSpPr>
              <p:nvPr/>
            </p:nvSpPr>
            <p:spPr>
              <a:xfrm>
                <a:off x="555481" y="4454196"/>
                <a:ext cx="2248308" cy="6924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F9EE648-AD2E-4360-918C-872DD7C30796}"/>
                  </a:ext>
                </a:extLst>
              </p:cNvPr>
              <p:cNvSpPr txBox="1"/>
              <p:nvPr/>
            </p:nvSpPr>
            <p:spPr>
              <a:xfrm>
                <a:off x="3620051" y="4436692"/>
                <a:ext cx="8062592" cy="721288"/>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𝑏</m:t>
                        </m:r>
                      </m:sub>
                    </m:sSub>
                  </m:oMath>
                </a14:m>
                <a:r>
                  <a:rPr lang="en-US" sz="2000" dirty="0">
                    <a:latin typeface="Arial" panose="020B0604020202020204" pitchFamily="34" charset="0"/>
                    <a:cs typeface="Arial" panose="020B0604020202020204" pitchFamily="34" charset="0"/>
                  </a:rPr>
                  <a:t> is the nucleotide diversity (average number of pairwise difference) </a:t>
                </a:r>
                <a:r>
                  <a:rPr lang="en-US" sz="2000" u="sng" dirty="0">
                    <a:latin typeface="Arial" panose="020B0604020202020204" pitchFamily="34" charset="0"/>
                    <a:cs typeface="Arial" panose="020B0604020202020204" pitchFamily="34" charset="0"/>
                  </a:rPr>
                  <a:t>between</a:t>
                </a:r>
                <a:r>
                  <a:rPr lang="en-US" sz="2000" dirty="0">
                    <a:latin typeface="Arial" panose="020B0604020202020204" pitchFamily="34" charset="0"/>
                    <a:cs typeface="Arial" panose="020B0604020202020204" pitchFamily="34" charset="0"/>
                  </a:rPr>
                  <a:t> sub-pops.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𝜋</m:t>
                        </m:r>
                      </m:e>
                      <m:sub>
                        <m:r>
                          <a:rPr lang="en-US" sz="2000" b="0" i="1" smtClean="0">
                            <a:latin typeface="Cambria Math" panose="02040503050406030204" pitchFamily="18" charset="0"/>
                            <a:cs typeface="Arial" panose="020B0604020202020204" pitchFamily="34" charset="0"/>
                          </a:rPr>
                          <m:t>𝑤</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nucleotide diversity </a:t>
                </a:r>
                <a:r>
                  <a:rPr lang="en-US" sz="2000" u="sng" dirty="0">
                    <a:latin typeface="Arial" panose="020B0604020202020204" pitchFamily="34" charset="0"/>
                    <a:cs typeface="Arial" panose="020B0604020202020204" pitchFamily="34" charset="0"/>
                  </a:rPr>
                  <a:t>within</a:t>
                </a:r>
                <a:r>
                  <a:rPr lang="en-US" sz="2000" dirty="0">
                    <a:latin typeface="Arial" panose="020B0604020202020204" pitchFamily="34" charset="0"/>
                    <a:cs typeface="Arial" panose="020B0604020202020204" pitchFamily="34" charset="0"/>
                  </a:rPr>
                  <a:t> sub-pop </a:t>
                </a:r>
                <a14:m>
                  <m:oMath xmlns:m="http://schemas.openxmlformats.org/officeDocument/2006/math">
                    <m:r>
                      <a:rPr lang="en-US" sz="2000" b="0" i="1" smtClean="0">
                        <a:latin typeface="Cambria Math" panose="02040503050406030204" pitchFamily="18" charset="0"/>
                        <a:cs typeface="Arial" panose="020B0604020202020204" pitchFamily="34" charset="0"/>
                      </a:rPr>
                      <m:t>𝑖</m:t>
                    </m:r>
                  </m:oMath>
                </a14:m>
                <a:r>
                  <a:rPr lang="en-US" sz="2000" dirty="0">
                    <a:latin typeface="Arial" panose="020B0604020202020204" pitchFamily="34" charset="0"/>
                    <a:cs typeface="Arial" panose="020B0604020202020204" pitchFamily="34" charset="0"/>
                  </a:rPr>
                  <a:t>.</a:t>
                </a:r>
              </a:p>
            </p:txBody>
          </p:sp>
        </mc:Choice>
        <mc:Fallback xmlns="">
          <p:sp>
            <p:nvSpPr>
              <p:cNvPr id="23" name="TextBox 22">
                <a:extLst>
                  <a:ext uri="{FF2B5EF4-FFF2-40B4-BE49-F238E27FC236}">
                    <a16:creationId xmlns:a16="http://schemas.microsoft.com/office/drawing/2014/main" id="{FF9EE648-AD2E-4360-918C-872DD7C30796}"/>
                  </a:ext>
                </a:extLst>
              </p:cNvPr>
              <p:cNvSpPr txBox="1">
                <a:spLocks noRot="1" noChangeAspect="1" noMove="1" noResize="1" noEditPoints="1" noAdjustHandles="1" noChangeArrowheads="1" noChangeShapeType="1" noTextEdit="1"/>
              </p:cNvSpPr>
              <p:nvPr/>
            </p:nvSpPr>
            <p:spPr>
              <a:xfrm>
                <a:off x="3620051" y="4436692"/>
                <a:ext cx="8062592" cy="721288"/>
              </a:xfrm>
              <a:prstGeom prst="rect">
                <a:avLst/>
              </a:prstGeom>
              <a:blipFill>
                <a:blip r:embed="rId5"/>
                <a:stretch>
                  <a:fillRect l="-832" t="-4237" b="-127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964F30-46D4-9263-DDD2-1272D97E41AB}"/>
                  </a:ext>
                </a:extLst>
              </p:cNvPr>
              <p:cNvSpPr txBox="1"/>
              <p:nvPr/>
            </p:nvSpPr>
            <p:spPr>
              <a:xfrm>
                <a:off x="223934" y="185986"/>
                <a:ext cx="571707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Alternative ways to compute </a:t>
                </a:r>
                <a14:m>
                  <m:oMath xmlns:m="http://schemas.openxmlformats.org/officeDocument/2006/math">
                    <m:sSub>
                      <m:sSubPr>
                        <m:ctrlPr>
                          <a:rPr lang="en-US" sz="2800" b="1" i="1" smtClean="0">
                            <a:latin typeface="Cambria Math" panose="02040503050406030204" pitchFamily="18" charset="0"/>
                            <a:cs typeface="Arial" panose="020B0604020202020204" pitchFamily="34" charset="0"/>
                          </a:rPr>
                        </m:ctrlPr>
                      </m:sSubPr>
                      <m:e>
                        <m:r>
                          <a:rPr lang="en-US" sz="2800" b="1" i="1" smtClean="0">
                            <a:latin typeface="Cambria Math" panose="02040503050406030204" pitchFamily="18" charset="0"/>
                            <a:cs typeface="Arial" panose="020B0604020202020204" pitchFamily="34" charset="0"/>
                          </a:rPr>
                          <m:t>𝑭</m:t>
                        </m:r>
                      </m:e>
                      <m:sub>
                        <m:r>
                          <a:rPr lang="en-US" sz="2800" b="1" i="1" smtClean="0">
                            <a:latin typeface="Cambria Math" panose="02040503050406030204" pitchFamily="18" charset="0"/>
                            <a:cs typeface="Arial" panose="020B0604020202020204" pitchFamily="34" charset="0"/>
                          </a:rPr>
                          <m:t>𝑺𝑻</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2" name="TextBox 1">
                <a:extLst>
                  <a:ext uri="{FF2B5EF4-FFF2-40B4-BE49-F238E27FC236}">
                    <a16:creationId xmlns:a16="http://schemas.microsoft.com/office/drawing/2014/main" id="{D8964F30-46D4-9263-DDD2-1272D97E41AB}"/>
                  </a:ext>
                </a:extLst>
              </p:cNvPr>
              <p:cNvSpPr txBox="1">
                <a:spLocks noRot="1" noChangeAspect="1" noMove="1" noResize="1" noEditPoints="1" noAdjustHandles="1" noChangeArrowheads="1" noChangeShapeType="1" noTextEdit="1"/>
              </p:cNvSpPr>
              <p:nvPr/>
            </p:nvSpPr>
            <p:spPr>
              <a:xfrm>
                <a:off x="223934" y="185986"/>
                <a:ext cx="5717078" cy="523220"/>
              </a:xfrm>
              <a:prstGeom prst="rect">
                <a:avLst/>
              </a:prstGeom>
              <a:blipFill>
                <a:blip r:embed="rId7"/>
                <a:stretch>
                  <a:fillRect l="-2239" t="-12941"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1BF009-C53E-C506-97CB-1EFF94CE1231}"/>
                  </a:ext>
                </a:extLst>
              </p:cNvPr>
              <p:cNvSpPr txBox="1"/>
              <p:nvPr/>
            </p:nvSpPr>
            <p:spPr>
              <a:xfrm>
                <a:off x="555481" y="901791"/>
                <a:ext cx="2145908" cy="894347"/>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nary>
                        <m:naryPr>
                          <m:chr m:val="∑"/>
                          <m:subHide m:val="on"/>
                          <m:supHide m:val="on"/>
                          <m:ctrlPr>
                            <a:rPr lang="en-US" sz="2400" b="0" i="1" smtClean="0">
                              <a:solidFill>
                                <a:schemeClr val="bg1"/>
                              </a:solidFill>
                              <a:latin typeface="Cambria Math" panose="02040503050406030204" pitchFamily="18" charset="0"/>
                            </a:rPr>
                          </m:ctrlPr>
                        </m:naryPr>
                        <m:sub/>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e>
                      </m:nary>
                    </m:oMath>
                  </m:oMathPara>
                </a14:m>
                <a:endParaRPr lang="en-US" sz="2400" dirty="0">
                  <a:solidFill>
                    <a:schemeClr val="bg1"/>
                  </a:solidFill>
                </a:endParaRPr>
              </a:p>
            </p:txBody>
          </p:sp>
        </mc:Choice>
        <mc:Fallback xmlns="">
          <p:sp>
            <p:nvSpPr>
              <p:cNvPr id="6" name="TextBox 5">
                <a:extLst>
                  <a:ext uri="{FF2B5EF4-FFF2-40B4-BE49-F238E27FC236}">
                    <a16:creationId xmlns:a16="http://schemas.microsoft.com/office/drawing/2014/main" id="{3A1BF009-C53E-C506-97CB-1EFF94CE1231}"/>
                  </a:ext>
                </a:extLst>
              </p:cNvPr>
              <p:cNvSpPr txBox="1">
                <a:spLocks noRot="1" noChangeAspect="1" noMove="1" noResize="1" noEditPoints="1" noAdjustHandles="1" noChangeArrowheads="1" noChangeShapeType="1" noTextEdit="1"/>
              </p:cNvSpPr>
              <p:nvPr/>
            </p:nvSpPr>
            <p:spPr>
              <a:xfrm>
                <a:off x="555481" y="901791"/>
                <a:ext cx="2145908" cy="89434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465B18F-B1C2-037B-AB95-FE49404AC513}"/>
                  </a:ext>
                </a:extLst>
              </p:cNvPr>
              <p:cNvSpPr txBox="1"/>
              <p:nvPr/>
            </p:nvSpPr>
            <p:spPr>
              <a:xfrm>
                <a:off x="3620051" y="1157486"/>
                <a:ext cx="673812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Overall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while ignoring sub-population size differences.</a:t>
                </a:r>
              </a:p>
            </p:txBody>
          </p:sp>
        </mc:Choice>
        <mc:Fallback xmlns="">
          <p:sp>
            <p:nvSpPr>
              <p:cNvPr id="7" name="TextBox 6">
                <a:extLst>
                  <a:ext uri="{FF2B5EF4-FFF2-40B4-BE49-F238E27FC236}">
                    <a16:creationId xmlns:a16="http://schemas.microsoft.com/office/drawing/2014/main" id="{7465B18F-B1C2-037B-AB95-FE49404AC513}"/>
                  </a:ext>
                </a:extLst>
              </p:cNvPr>
              <p:cNvSpPr txBox="1">
                <a:spLocks noRot="1" noChangeAspect="1" noMove="1" noResize="1" noEditPoints="1" noAdjustHandles="1" noChangeArrowheads="1" noChangeShapeType="1" noTextEdit="1"/>
              </p:cNvSpPr>
              <p:nvPr/>
            </p:nvSpPr>
            <p:spPr>
              <a:xfrm>
                <a:off x="3620051" y="1157486"/>
                <a:ext cx="6738127" cy="400110"/>
              </a:xfrm>
              <a:prstGeom prst="rect">
                <a:avLst/>
              </a:prstGeom>
              <a:blipFill>
                <a:blip r:embed="rId9"/>
                <a:stretch>
                  <a:fillRect l="-995" t="-7576" r="-18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001753-9766-C9C8-2291-EE73209F8FF7}"/>
                  </a:ext>
                </a:extLst>
              </p:cNvPr>
              <p:cNvSpPr txBox="1"/>
              <p:nvPr/>
            </p:nvSpPr>
            <p:spPr>
              <a:xfrm>
                <a:off x="3620051" y="2129873"/>
                <a:ext cx="8062592" cy="70788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Can be derived from the above.</a:t>
                </a:r>
              </a:p>
              <a:p>
                <a:r>
                  <a:rPr lang="en-US" sz="2000" dirty="0">
                    <a:latin typeface="Arial" panose="020B0604020202020204" pitchFamily="34" charset="0"/>
                    <a:cs typeface="Arial" panose="020B0604020202020204" pitchFamily="34" charset="0"/>
                  </a:rPr>
                  <a:t>Note that </a:t>
                </a:r>
                <a14:m>
                  <m:oMath xmlns:m="http://schemas.openxmlformats.org/officeDocument/2006/math">
                    <m:r>
                      <a:rPr lang="en-US" sz="2000" b="0" i="1" smtClean="0">
                        <a:latin typeface="Cambria Math" panose="02040503050406030204" pitchFamily="18" charset="0"/>
                        <a:cs typeface="Arial" panose="020B0604020202020204" pitchFamily="34" charset="0"/>
                      </a:rPr>
                      <m:t>𝑉𝑎𝑟</m:t>
                    </m:r>
                    <m:d>
                      <m:dPr>
                        <m:ctrlPr>
                          <a:rPr lang="en-US" sz="2000" b="0" i="1" smtClean="0">
                            <a:latin typeface="Cambria Math" panose="02040503050406030204" pitchFamily="18" charset="0"/>
                            <a:cs typeface="Arial" panose="020B0604020202020204" pitchFamily="34" charset="0"/>
                          </a:rPr>
                        </m:ctrlPr>
                      </m:dPr>
                      <m:e>
                        <m:sSup>
                          <m:sSupPr>
                            <m:ctrlPr>
                              <a:rPr lang="en-US" sz="2000" b="0" i="1" smtClean="0">
                                <a:latin typeface="Cambria Math" panose="02040503050406030204" pitchFamily="18" charset="0"/>
                                <a:cs typeface="Arial" panose="020B0604020202020204" pitchFamily="34" charset="0"/>
                              </a:rPr>
                            </m:ctrlPr>
                          </m:sSupPr>
                          <m:e>
                            <m:r>
                              <a:rPr lang="en-US" sz="2000" b="0" i="1" smtClean="0">
                                <a:latin typeface="Cambria Math" panose="02040503050406030204" pitchFamily="18" charset="0"/>
                                <a:cs typeface="Arial" panose="020B0604020202020204" pitchFamily="34" charset="0"/>
                              </a:rPr>
                              <m:t>𝑝</m:t>
                            </m:r>
                          </m:e>
                          <m:sup>
                            <m:r>
                              <a:rPr lang="en-US" sz="2000" b="0" i="1" smtClean="0">
                                <a:latin typeface="Cambria Math" panose="02040503050406030204" pitchFamily="18" charset="0"/>
                                <a:cs typeface="Arial" panose="020B0604020202020204" pitchFamily="34" charset="0"/>
                              </a:rPr>
                              <m:t>′</m:t>
                            </m:r>
                          </m:sup>
                        </m:sSup>
                      </m:e>
                    </m:d>
                  </m:oMath>
                </a14:m>
                <a:r>
                  <a:rPr lang="en-US" sz="2000" dirty="0">
                    <a:latin typeface="Arial" panose="020B0604020202020204" pitchFamily="34" charset="0"/>
                    <a:cs typeface="Arial" panose="020B0604020202020204" pitchFamily="34" charset="0"/>
                  </a:rPr>
                  <a:t> is the variance of sub-population allele frequencies.</a:t>
                </a:r>
              </a:p>
            </p:txBody>
          </p:sp>
        </mc:Choice>
        <mc:Fallback xmlns="">
          <p:sp>
            <p:nvSpPr>
              <p:cNvPr id="9" name="TextBox 8">
                <a:extLst>
                  <a:ext uri="{FF2B5EF4-FFF2-40B4-BE49-F238E27FC236}">
                    <a16:creationId xmlns:a16="http://schemas.microsoft.com/office/drawing/2014/main" id="{A4001753-9766-C9C8-2291-EE73209F8FF7}"/>
                  </a:ext>
                </a:extLst>
              </p:cNvPr>
              <p:cNvSpPr txBox="1">
                <a:spLocks noRot="1" noChangeAspect="1" noMove="1" noResize="1" noEditPoints="1" noAdjustHandles="1" noChangeArrowheads="1" noChangeShapeType="1" noTextEdit="1"/>
              </p:cNvSpPr>
              <p:nvPr/>
            </p:nvSpPr>
            <p:spPr>
              <a:xfrm>
                <a:off x="3620051" y="2129873"/>
                <a:ext cx="8062592" cy="707886"/>
              </a:xfrm>
              <a:prstGeom prst="rect">
                <a:avLst/>
              </a:prstGeom>
              <a:blipFill>
                <a:blip r:embed="rId10"/>
                <a:stretch>
                  <a:fillRect l="-832"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8B37A25-E667-14A4-7DF2-D5C5276DFBBD}"/>
                  </a:ext>
                </a:extLst>
              </p:cNvPr>
              <p:cNvSpPr txBox="1"/>
              <p:nvPr/>
            </p:nvSpPr>
            <p:spPr>
              <a:xfrm>
                <a:off x="3620051" y="3091009"/>
                <a:ext cx="8442183" cy="1015663"/>
              </a:xfrm>
              <a:prstGeom prst="rect">
                <a:avLst/>
              </a:prstGeom>
              <a:noFill/>
            </p:spPr>
            <p:txBody>
              <a:bodyPr wrap="none" rtlCol="0">
                <a:spAutoFit/>
              </a:bodyPr>
              <a:lstStyle/>
              <a:p>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for sub-population under drift alone.</a:t>
                </a:r>
              </a:p>
              <a:p>
                <a:r>
                  <a:rPr lang="en-US" sz="2000" dirty="0">
                    <a:latin typeface="Arial" panose="020B0604020202020204" pitchFamily="34" charset="0"/>
                    <a:cs typeface="Arial" panose="020B0604020202020204" pitchFamily="34" charset="0"/>
                  </a:rPr>
                  <a:t>Note that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𝑁</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 is the sub-population size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r>
                  <a:rPr lang="en-US" sz="2000" dirty="0">
                    <a:latin typeface="Arial" panose="020B0604020202020204" pitchFamily="34" charset="0"/>
                    <a:cs typeface="Arial" panose="020B0604020202020204" pitchFamily="34" charset="0"/>
                  </a:rPr>
                  <a:t> is the number of generation.</a:t>
                </a:r>
              </a:p>
              <a:p>
                <a:r>
                  <a:rPr lang="en-US" sz="2000" dirty="0">
                    <a:latin typeface="Arial" panose="020B0604020202020204" pitchFamily="34" charset="0"/>
                    <a:cs typeface="Arial" panose="020B0604020202020204" pitchFamily="34" charset="0"/>
                  </a:rPr>
                  <a:t>Notice the similarity to inbreeding.</a:t>
                </a:r>
              </a:p>
            </p:txBody>
          </p:sp>
        </mc:Choice>
        <mc:Fallback xmlns="">
          <p:sp>
            <p:nvSpPr>
              <p:cNvPr id="10" name="TextBox 9">
                <a:extLst>
                  <a:ext uri="{FF2B5EF4-FFF2-40B4-BE49-F238E27FC236}">
                    <a16:creationId xmlns:a16="http://schemas.microsoft.com/office/drawing/2014/main" id="{98B37A25-E667-14A4-7DF2-D5C5276DFBBD}"/>
                  </a:ext>
                </a:extLst>
              </p:cNvPr>
              <p:cNvSpPr txBox="1">
                <a:spLocks noRot="1" noChangeAspect="1" noMove="1" noResize="1" noEditPoints="1" noAdjustHandles="1" noChangeArrowheads="1" noChangeShapeType="1" noTextEdit="1"/>
              </p:cNvSpPr>
              <p:nvPr/>
            </p:nvSpPr>
            <p:spPr>
              <a:xfrm>
                <a:off x="3620051" y="3091009"/>
                <a:ext cx="8442183" cy="1015663"/>
              </a:xfrm>
              <a:prstGeom prst="rect">
                <a:avLst/>
              </a:prstGeom>
              <a:blipFill>
                <a:blip r:embed="rId11"/>
                <a:stretch>
                  <a:fillRect l="-794" t="-2395" b="-101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17AA0B-2E0E-2C17-64FF-45F8D0BDD66C}"/>
                  </a:ext>
                </a:extLst>
              </p:cNvPr>
              <p:cNvSpPr txBox="1"/>
              <p:nvPr/>
            </p:nvSpPr>
            <p:spPr>
              <a:xfrm>
                <a:off x="555481" y="5529351"/>
                <a:ext cx="2453492" cy="753861"/>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ea typeface="Cambria Math" panose="02040503050406030204" pitchFamily="18" charset="0"/>
                                </a:rPr>
                                <m:t>𝑏</m:t>
                              </m:r>
                            </m:sub>
                          </m:sSub>
                        </m:num>
                        <m:den>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rPr>
                                <m:t>𝑏</m:t>
                              </m:r>
                            </m:sub>
                          </m:sSub>
                        </m:den>
                      </m:f>
                    </m:oMath>
                  </m:oMathPara>
                </a14:m>
                <a:endParaRPr lang="en-US" sz="2400" dirty="0">
                  <a:solidFill>
                    <a:schemeClr val="bg1"/>
                  </a:solidFill>
                </a:endParaRPr>
              </a:p>
            </p:txBody>
          </p:sp>
        </mc:Choice>
        <mc:Fallback xmlns="">
          <p:sp>
            <p:nvSpPr>
              <p:cNvPr id="11" name="TextBox 10">
                <a:extLst>
                  <a:ext uri="{FF2B5EF4-FFF2-40B4-BE49-F238E27FC236}">
                    <a16:creationId xmlns:a16="http://schemas.microsoft.com/office/drawing/2014/main" id="{7E17AA0B-2E0E-2C17-64FF-45F8D0BDD66C}"/>
                  </a:ext>
                </a:extLst>
              </p:cNvPr>
              <p:cNvSpPr txBox="1">
                <a:spLocks noRot="1" noChangeAspect="1" noMove="1" noResize="1" noEditPoints="1" noAdjustHandles="1" noChangeArrowheads="1" noChangeShapeType="1" noTextEdit="1"/>
              </p:cNvSpPr>
              <p:nvPr/>
            </p:nvSpPr>
            <p:spPr>
              <a:xfrm>
                <a:off x="555481" y="5529351"/>
                <a:ext cx="2453492" cy="75386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16739E-4BA2-9FBE-3731-F9279C8DAA18}"/>
                  </a:ext>
                </a:extLst>
              </p:cNvPr>
              <p:cNvSpPr txBox="1"/>
              <p:nvPr/>
            </p:nvSpPr>
            <p:spPr>
              <a:xfrm>
                <a:off x="3620051" y="5700514"/>
                <a:ext cx="8062592" cy="400110"/>
              </a:xfrm>
              <a:prstGeom prst="rect">
                <a:avLst/>
              </a:prstGeom>
              <a:noFill/>
            </p:spPr>
            <p:txBody>
              <a:bodyPr wrap="square" rtlCol="0">
                <a:spAutoFit/>
              </a:bodyPr>
              <a:lstStyle/>
              <a:p>
                <a14:m>
                  <m:oMath xmlns:m="http://schemas.openxmlformats.org/officeDocument/2006/math">
                    <m:r>
                      <a:rPr lang="en-US" sz="2000" i="1" smtClean="0">
                        <a:latin typeface="Cambria Math" panose="02040503050406030204" pitchFamily="18" charset="0"/>
                        <a:cs typeface="Arial" panose="020B0604020202020204" pitchFamily="34" charset="0"/>
                      </a:rPr>
                      <m:t>𝑀</m:t>
                    </m:r>
                  </m:oMath>
                </a14:m>
                <a:r>
                  <a:rPr lang="en-US" sz="2000" dirty="0">
                    <a:latin typeface="Arial" panose="020B0604020202020204" pitchFamily="34" charset="0"/>
                    <a:cs typeface="Arial" panose="020B0604020202020204" pitchFamily="34" charset="0"/>
                  </a:rPr>
                  <a:t> is the average allele matches (Weir and Goudet 2017).</a:t>
                </a:r>
              </a:p>
            </p:txBody>
          </p:sp>
        </mc:Choice>
        <mc:Fallback xmlns="">
          <p:sp>
            <p:nvSpPr>
              <p:cNvPr id="12" name="TextBox 11">
                <a:extLst>
                  <a:ext uri="{FF2B5EF4-FFF2-40B4-BE49-F238E27FC236}">
                    <a16:creationId xmlns:a16="http://schemas.microsoft.com/office/drawing/2014/main" id="{2416739E-4BA2-9FBE-3731-F9279C8DAA18}"/>
                  </a:ext>
                </a:extLst>
              </p:cNvPr>
              <p:cNvSpPr txBox="1">
                <a:spLocks noRot="1" noChangeAspect="1" noMove="1" noResize="1" noEditPoints="1" noAdjustHandles="1" noChangeArrowheads="1" noChangeShapeType="1" noTextEdit="1"/>
              </p:cNvSpPr>
              <p:nvPr/>
            </p:nvSpPr>
            <p:spPr>
              <a:xfrm>
                <a:off x="3620051" y="5700514"/>
                <a:ext cx="8062592" cy="400110"/>
              </a:xfrm>
              <a:prstGeom prst="rect">
                <a:avLst/>
              </a:prstGeom>
              <a:blipFill>
                <a:blip r:embed="rId13"/>
                <a:stretch>
                  <a:fillRect t="-6061" b="-2727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CFC91A8-4F3B-D074-2087-8256E1DC8601}"/>
              </a:ext>
            </a:extLst>
          </p:cNvPr>
          <p:cNvSpPr txBox="1"/>
          <p:nvPr/>
        </p:nvSpPr>
        <p:spPr>
          <a:xfrm>
            <a:off x="6682235" y="6243048"/>
            <a:ext cx="5309467" cy="400110"/>
          </a:xfrm>
          <a:prstGeom prst="rect">
            <a:avLst/>
          </a:prstGeom>
          <a:noFill/>
        </p:spPr>
        <p:txBody>
          <a:bodyPr wrap="none" rtlCol="0">
            <a:spAutoFit/>
          </a:bodyPr>
          <a:lstStyle/>
          <a:p>
            <a:r>
              <a:rPr lang="en-US" sz="2000" dirty="0">
                <a:solidFill>
                  <a:srgbClr val="C00000"/>
                </a:solidFill>
                <a:latin typeface="Arial" panose="020B0604020202020204" pitchFamily="34" charset="0"/>
                <a:cs typeface="Arial" panose="020B0604020202020204" pitchFamily="34" charset="0"/>
              </a:rPr>
              <a:t>And many more methods not described here.</a:t>
            </a:r>
          </a:p>
        </p:txBody>
      </p:sp>
    </p:spTree>
    <p:extLst>
      <p:ext uri="{BB962C8B-B14F-4D97-AF65-F5344CB8AC3E}">
        <p14:creationId xmlns:p14="http://schemas.microsoft.com/office/powerpoint/2010/main" val="890547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47A8E04-7ACF-4643-B84E-BF4872214B5E}"/>
                  </a:ext>
                </a:extLst>
              </p:cNvPr>
              <p:cNvSpPr txBox="1"/>
              <p:nvPr/>
            </p:nvSpPr>
            <p:spPr>
              <a:xfrm>
                <a:off x="292076" y="1105274"/>
                <a:ext cx="29940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Using </a:t>
                </a:r>
                <a14:m>
                  <m:oMath xmlns:m="http://schemas.openxmlformats.org/officeDocument/2006/math">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=2</m:t>
                    </m:r>
                  </m:oMath>
                </a14:m>
                <a:r>
                  <a:rPr lang="en-US" sz="2000" dirty="0">
                    <a:latin typeface="Arial" panose="020B0604020202020204" pitchFamily="34" charset="0"/>
                    <a:cs typeface="Arial" panose="020B0604020202020204" pitchFamily="34" charset="0"/>
                  </a:rPr>
                  <a:t> as example,</a:t>
                </a:r>
              </a:p>
            </p:txBody>
          </p:sp>
        </mc:Choice>
        <mc:Fallback xmlns="">
          <p:sp>
            <p:nvSpPr>
              <p:cNvPr id="2" name="TextBox 1">
                <a:extLst>
                  <a:ext uri="{FF2B5EF4-FFF2-40B4-BE49-F238E27FC236}">
                    <a16:creationId xmlns:a16="http://schemas.microsoft.com/office/drawing/2014/main" id="{147A8E04-7ACF-4643-B84E-BF4872214B5E}"/>
                  </a:ext>
                </a:extLst>
              </p:cNvPr>
              <p:cNvSpPr txBox="1">
                <a:spLocks noRot="1" noChangeAspect="1" noMove="1" noResize="1" noEditPoints="1" noAdjustHandles="1" noChangeArrowheads="1" noChangeShapeType="1" noTextEdit="1"/>
              </p:cNvSpPr>
              <p:nvPr/>
            </p:nvSpPr>
            <p:spPr>
              <a:xfrm>
                <a:off x="292076" y="1105274"/>
                <a:ext cx="2994089" cy="400110"/>
              </a:xfrm>
              <a:prstGeom prst="rect">
                <a:avLst/>
              </a:prstGeom>
              <a:blipFill>
                <a:blip r:embed="rId2"/>
                <a:stretch>
                  <a:fillRect l="-2240" t="-6061" r="-1629"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916121-BFE5-441D-B962-15561D5BA196}"/>
                  </a:ext>
                </a:extLst>
              </p:cNvPr>
              <p:cNvSpPr txBox="1"/>
              <p:nvPr/>
            </p:nvSpPr>
            <p:spPr>
              <a:xfrm>
                <a:off x="476184" y="1633806"/>
                <a:ext cx="160787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𝑆𝑇</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𝑆𝑇</m:t>
                              </m:r>
                              <m:r>
                                <a:rPr lang="en-US" i="1">
                                  <a:latin typeface="Cambria Math" panose="02040503050406030204" pitchFamily="18" charset="0"/>
                                </a:rPr>
                                <m:t>,</m:t>
                              </m:r>
                              <m:r>
                                <a:rPr lang="en-US" i="1">
                                  <a:latin typeface="Cambria Math" panose="02040503050406030204" pitchFamily="18" charset="0"/>
                                </a:rPr>
                                <m:t>𝑖</m:t>
                              </m:r>
                            </m:sub>
                          </m:sSub>
                        </m:e>
                      </m:nary>
                    </m:oMath>
                  </m:oMathPara>
                </a14:m>
                <a:endParaRPr lang="en-US" dirty="0"/>
              </a:p>
            </p:txBody>
          </p:sp>
        </mc:Choice>
        <mc:Fallback xmlns="">
          <p:sp>
            <p:nvSpPr>
              <p:cNvPr id="3" name="TextBox 2">
                <a:extLst>
                  <a:ext uri="{FF2B5EF4-FFF2-40B4-BE49-F238E27FC236}">
                    <a16:creationId xmlns:a16="http://schemas.microsoft.com/office/drawing/2014/main" id="{69916121-BFE5-441D-B962-15561D5BA196}"/>
                  </a:ext>
                </a:extLst>
              </p:cNvPr>
              <p:cNvSpPr txBox="1">
                <a:spLocks noRot="1" noChangeAspect="1" noMove="1" noResize="1" noEditPoints="1" noAdjustHandles="1" noChangeArrowheads="1" noChangeShapeType="1" noTextEdit="1"/>
              </p:cNvSpPr>
              <p:nvPr/>
            </p:nvSpPr>
            <p:spPr>
              <a:xfrm>
                <a:off x="476184" y="1633806"/>
                <a:ext cx="1607876" cy="6707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8E9563-6F6F-4106-A170-4F45993F726C}"/>
                  </a:ext>
                </a:extLst>
              </p:cNvPr>
              <p:cNvSpPr txBox="1"/>
              <p:nvPr/>
            </p:nvSpPr>
            <p:spPr>
              <a:xfrm>
                <a:off x="844130" y="2462841"/>
                <a:ext cx="3898824"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r>
                            <a:rPr lang="en-US" b="0" i="1" smtClean="0">
                              <a:latin typeface="Cambria Math" panose="02040503050406030204" pitchFamily="18" charset="0"/>
                            </a:rPr>
                            <m:t>+</m:t>
                          </m:r>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4" name="TextBox 3">
                <a:extLst>
                  <a:ext uri="{FF2B5EF4-FFF2-40B4-BE49-F238E27FC236}">
                    <a16:creationId xmlns:a16="http://schemas.microsoft.com/office/drawing/2014/main" id="{FA8E9563-6F6F-4106-A170-4F45993F726C}"/>
                  </a:ext>
                </a:extLst>
              </p:cNvPr>
              <p:cNvSpPr txBox="1">
                <a:spLocks noRot="1" noChangeAspect="1" noMove="1" noResize="1" noEditPoints="1" noAdjustHandles="1" noChangeArrowheads="1" noChangeShapeType="1" noTextEdit="1"/>
              </p:cNvSpPr>
              <p:nvPr/>
            </p:nvSpPr>
            <p:spPr>
              <a:xfrm>
                <a:off x="844130" y="2462841"/>
                <a:ext cx="3898824" cy="62235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7D59E1-DB32-4D24-B7D1-202BC645BEA0}"/>
                  </a:ext>
                </a:extLst>
              </p:cNvPr>
              <p:cNvSpPr txBox="1"/>
              <p:nvPr/>
            </p:nvSpPr>
            <p:spPr>
              <a:xfrm>
                <a:off x="844130" y="3243465"/>
                <a:ext cx="5357685"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5" name="TextBox 4">
                <a:extLst>
                  <a:ext uri="{FF2B5EF4-FFF2-40B4-BE49-F238E27FC236}">
                    <a16:creationId xmlns:a16="http://schemas.microsoft.com/office/drawing/2014/main" id="{217D59E1-DB32-4D24-B7D1-202BC645BEA0}"/>
                  </a:ext>
                </a:extLst>
              </p:cNvPr>
              <p:cNvSpPr txBox="1">
                <a:spLocks noRot="1" noChangeAspect="1" noMove="1" noResize="1" noEditPoints="1" noAdjustHandles="1" noChangeArrowheads="1" noChangeShapeType="1" noTextEdit="1"/>
              </p:cNvSpPr>
              <p:nvPr/>
            </p:nvSpPr>
            <p:spPr>
              <a:xfrm>
                <a:off x="844130" y="3243465"/>
                <a:ext cx="5357685"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ABAAF5-4EEF-43BA-87C3-D9360038DEF3}"/>
                  </a:ext>
                </a:extLst>
              </p:cNvPr>
              <p:cNvSpPr txBox="1"/>
              <p:nvPr/>
            </p:nvSpPr>
            <p:spPr>
              <a:xfrm>
                <a:off x="844130" y="4024089"/>
                <a:ext cx="3660939"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rPr>
                                <m:t>𝑝</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𝑝</m:t>
                                  </m:r>
                                </m:e>
                                <m:sup>
                                  <m:r>
                                    <a:rPr lang="en-US" i="1">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6" name="TextBox 5">
                <a:extLst>
                  <a:ext uri="{FF2B5EF4-FFF2-40B4-BE49-F238E27FC236}">
                    <a16:creationId xmlns:a16="http://schemas.microsoft.com/office/drawing/2014/main" id="{E5ABAAF5-4EEF-43BA-87C3-D9360038DEF3}"/>
                  </a:ext>
                </a:extLst>
              </p:cNvPr>
              <p:cNvSpPr txBox="1">
                <a:spLocks noRot="1" noChangeAspect="1" noMove="1" noResize="1" noEditPoints="1" noAdjustHandles="1" noChangeArrowheads="1" noChangeShapeType="1" noTextEdit="1"/>
              </p:cNvSpPr>
              <p:nvPr/>
            </p:nvSpPr>
            <p:spPr>
              <a:xfrm>
                <a:off x="844130" y="4024089"/>
                <a:ext cx="3660939" cy="6323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336892-3AAE-48A4-9E7E-8C0C73D97C8D}"/>
                  </a:ext>
                </a:extLst>
              </p:cNvPr>
              <p:cNvSpPr txBox="1"/>
              <p:nvPr/>
            </p:nvSpPr>
            <p:spPr>
              <a:xfrm>
                <a:off x="3544190" y="4946226"/>
                <a:ext cx="2548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Note that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b="0" i="1" smtClean="0">
                        <a:latin typeface="Cambria Math" panose="02040503050406030204" pitchFamily="18" charset="0"/>
                      </a:rPr>
                      <m:t>=2</m:t>
                    </m:r>
                    <m:r>
                      <a:rPr lang="en-US" b="0" i="1" smtClean="0">
                        <a:latin typeface="Cambria Math" panose="02040503050406030204" pitchFamily="18" charset="0"/>
                      </a:rPr>
                      <m:t>𝑝</m:t>
                    </m:r>
                  </m:oMath>
                </a14:m>
                <a:endParaRPr lang="en-US"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14336892-3AAE-48A4-9E7E-8C0C73D97C8D}"/>
                  </a:ext>
                </a:extLst>
              </p:cNvPr>
              <p:cNvSpPr txBox="1">
                <a:spLocks noRot="1" noChangeAspect="1" noMove="1" noResize="1" noEditPoints="1" noAdjustHandles="1" noChangeArrowheads="1" noChangeShapeType="1" noTextEdit="1"/>
              </p:cNvSpPr>
              <p:nvPr/>
            </p:nvSpPr>
            <p:spPr>
              <a:xfrm>
                <a:off x="3544190" y="4946226"/>
                <a:ext cx="2548920" cy="369332"/>
              </a:xfrm>
              <a:prstGeom prst="rect">
                <a:avLst/>
              </a:prstGeom>
              <a:blipFill>
                <a:blip r:embed="rId7"/>
                <a:stretch>
                  <a:fillRect l="-190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72AC1C-0D7D-4A88-9483-955DA32117BA}"/>
                  </a:ext>
                </a:extLst>
              </p:cNvPr>
              <p:cNvSpPr txBox="1"/>
              <p:nvPr/>
            </p:nvSpPr>
            <p:spPr>
              <a:xfrm>
                <a:off x="844130" y="4814716"/>
                <a:ext cx="2123274"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𝑝</m:t>
                                  </m:r>
                                </m:e>
                                <m:sup>
                                  <m:r>
                                    <a:rPr lang="en-US" i="1">
                                      <a:latin typeface="Cambria Math" panose="02040503050406030204" pitchFamily="18" charset="0"/>
                                    </a:rPr>
                                    <m:t>2</m:t>
                                  </m:r>
                                </m:sup>
                              </m:sSup>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8" name="TextBox 7">
                <a:extLst>
                  <a:ext uri="{FF2B5EF4-FFF2-40B4-BE49-F238E27FC236}">
                    <a16:creationId xmlns:a16="http://schemas.microsoft.com/office/drawing/2014/main" id="{7872AC1C-0D7D-4A88-9483-955DA32117BA}"/>
                  </a:ext>
                </a:extLst>
              </p:cNvPr>
              <p:cNvSpPr txBox="1">
                <a:spLocks noRot="1" noChangeAspect="1" noMove="1" noResize="1" noEditPoints="1" noAdjustHandles="1" noChangeArrowheads="1" noChangeShapeType="1" noTextEdit="1"/>
              </p:cNvSpPr>
              <p:nvPr/>
            </p:nvSpPr>
            <p:spPr>
              <a:xfrm>
                <a:off x="844130" y="4814716"/>
                <a:ext cx="2123274" cy="6323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80FA89-800C-47CA-AE76-678F24ACC031}"/>
                  </a:ext>
                </a:extLst>
              </p:cNvPr>
              <p:cNvSpPr txBox="1"/>
              <p:nvPr/>
            </p:nvSpPr>
            <p:spPr>
              <a:xfrm>
                <a:off x="844130" y="5605344"/>
                <a:ext cx="2767874"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𝑝</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4</m:t>
                                  </m:r>
                                  <m:r>
                                    <a:rPr lang="en-US" i="1">
                                      <a:latin typeface="Cambria Math" panose="02040503050406030204" pitchFamily="18" charset="0"/>
                                    </a:rPr>
                                    <m:t>𝑝</m:t>
                                  </m:r>
                                </m:e>
                                <m:sup>
                                  <m:r>
                                    <a:rPr lang="en-US" i="1">
                                      <a:latin typeface="Cambria Math" panose="02040503050406030204" pitchFamily="18" charset="0"/>
                                    </a:rPr>
                                    <m:t>2</m:t>
                                  </m:r>
                                </m:sup>
                              </m:sSup>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9" name="TextBox 8">
                <a:extLst>
                  <a:ext uri="{FF2B5EF4-FFF2-40B4-BE49-F238E27FC236}">
                    <a16:creationId xmlns:a16="http://schemas.microsoft.com/office/drawing/2014/main" id="{D980FA89-800C-47CA-AE76-678F24ACC031}"/>
                  </a:ext>
                </a:extLst>
              </p:cNvPr>
              <p:cNvSpPr txBox="1">
                <a:spLocks noRot="1" noChangeAspect="1" noMove="1" noResize="1" noEditPoints="1" noAdjustHandles="1" noChangeArrowheads="1" noChangeShapeType="1" noTextEdit="1"/>
              </p:cNvSpPr>
              <p:nvPr/>
            </p:nvSpPr>
            <p:spPr>
              <a:xfrm>
                <a:off x="844130" y="5605344"/>
                <a:ext cx="2767874" cy="632353"/>
              </a:xfrm>
              <a:prstGeom prst="rect">
                <a:avLst/>
              </a:prstGeom>
              <a:blipFill>
                <a:blip r:embed="rId9"/>
                <a:stretch>
                  <a:fillRect b="-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1549C6-C6C7-47E4-BEBF-2D8F9FA13405}"/>
                  </a:ext>
                </a:extLst>
              </p:cNvPr>
              <p:cNvSpPr txBox="1"/>
              <p:nvPr/>
            </p:nvSpPr>
            <p:spPr>
              <a:xfrm>
                <a:off x="6814520" y="1633806"/>
                <a:ext cx="3666581" cy="7391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𝑝</m:t>
                                  </m:r>
                                </m:e>
                                <m:sup>
                                  <m:r>
                                    <a:rPr lang="en-US" i="1">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4</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num>
                                    <m:den>
                                      <m:r>
                                        <a:rPr lang="en-US" b="0" i="1" smtClean="0">
                                          <a:latin typeface="Cambria Math" panose="02040503050406030204" pitchFamily="18" charset="0"/>
                                        </a:rPr>
                                        <m:t>2</m:t>
                                      </m:r>
                                    </m:den>
                                  </m:f>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10" name="TextBox 9">
                <a:extLst>
                  <a:ext uri="{FF2B5EF4-FFF2-40B4-BE49-F238E27FC236}">
                    <a16:creationId xmlns:a16="http://schemas.microsoft.com/office/drawing/2014/main" id="{BD1549C6-C6C7-47E4-BEBF-2D8F9FA13405}"/>
                  </a:ext>
                </a:extLst>
              </p:cNvPr>
              <p:cNvSpPr txBox="1">
                <a:spLocks noRot="1" noChangeAspect="1" noMove="1" noResize="1" noEditPoints="1" noAdjustHandles="1" noChangeArrowheads="1" noChangeShapeType="1" noTextEdit="1"/>
              </p:cNvSpPr>
              <p:nvPr/>
            </p:nvSpPr>
            <p:spPr>
              <a:xfrm>
                <a:off x="6814520" y="1633806"/>
                <a:ext cx="3666581" cy="7391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316081-979E-43C7-919F-65FA4878C2B1}"/>
                  </a:ext>
                </a:extLst>
              </p:cNvPr>
              <p:cNvSpPr txBox="1"/>
              <p:nvPr/>
            </p:nvSpPr>
            <p:spPr>
              <a:xfrm>
                <a:off x="6814520" y="2517882"/>
                <a:ext cx="3638881"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𝑝</m:t>
                                  </m:r>
                                </m:e>
                                <m:sup>
                                  <m:r>
                                    <a:rPr lang="en-US" i="1">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𝑝𝑝</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𝑝𝑝</m:t>
                                  </m:r>
                                </m:e>
                                <m:sub>
                                  <m:r>
                                    <a:rPr lang="en-US" i="1">
                                      <a:latin typeface="Cambria Math" panose="02040503050406030204" pitchFamily="18" charset="0"/>
                                    </a:rPr>
                                    <m:t>2</m:t>
                                  </m:r>
                                </m:sub>
                              </m:sSub>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11" name="TextBox 10">
                <a:extLst>
                  <a:ext uri="{FF2B5EF4-FFF2-40B4-BE49-F238E27FC236}">
                    <a16:creationId xmlns:a16="http://schemas.microsoft.com/office/drawing/2014/main" id="{E7316081-979E-43C7-919F-65FA4878C2B1}"/>
                  </a:ext>
                </a:extLst>
              </p:cNvPr>
              <p:cNvSpPr txBox="1">
                <a:spLocks noRot="1" noChangeAspect="1" noMove="1" noResize="1" noEditPoints="1" noAdjustHandles="1" noChangeArrowheads="1" noChangeShapeType="1" noTextEdit="1"/>
              </p:cNvSpPr>
              <p:nvPr/>
            </p:nvSpPr>
            <p:spPr>
              <a:xfrm>
                <a:off x="6814520" y="2517882"/>
                <a:ext cx="3638881" cy="63235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134E4F-7CF1-4B63-83FE-073864B981CA}"/>
                  </a:ext>
                </a:extLst>
              </p:cNvPr>
              <p:cNvSpPr txBox="1"/>
              <p:nvPr/>
            </p:nvSpPr>
            <p:spPr>
              <a:xfrm>
                <a:off x="6814520" y="3295134"/>
                <a:ext cx="3975704" cy="6323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𝑝𝑝</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2</m:t>
                                  </m:r>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2</m:t>
                                  </m:r>
                                </m:sub>
                                <m:sup>
                                  <m:r>
                                    <a:rPr lang="en-US" i="1">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𝑝𝑝</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𝑝</m:t>
                                  </m:r>
                                </m:e>
                                <m:sup>
                                  <m:r>
                                    <a:rPr lang="en-US" i="1">
                                      <a:latin typeface="Cambria Math" panose="02040503050406030204" pitchFamily="18" charset="0"/>
                                    </a:rPr>
                                    <m:t>2</m:t>
                                  </m:r>
                                </m:sup>
                              </m:sSup>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12" name="TextBox 11">
                <a:extLst>
                  <a:ext uri="{FF2B5EF4-FFF2-40B4-BE49-F238E27FC236}">
                    <a16:creationId xmlns:a16="http://schemas.microsoft.com/office/drawing/2014/main" id="{0B134E4F-7CF1-4B63-83FE-073864B981CA}"/>
                  </a:ext>
                </a:extLst>
              </p:cNvPr>
              <p:cNvSpPr txBox="1">
                <a:spLocks noRot="1" noChangeAspect="1" noMove="1" noResize="1" noEditPoints="1" noAdjustHandles="1" noChangeArrowheads="1" noChangeShapeType="1" noTextEdit="1"/>
              </p:cNvSpPr>
              <p:nvPr/>
            </p:nvSpPr>
            <p:spPr>
              <a:xfrm>
                <a:off x="6814520" y="3295134"/>
                <a:ext cx="3975704" cy="632353"/>
              </a:xfrm>
              <a:prstGeom prst="rect">
                <a:avLst/>
              </a:prstGeom>
              <a:blipFill>
                <a:blip r:embed="rId12"/>
                <a:stretch>
                  <a:fillRect b="-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CB3A7-6987-455F-9E3C-7849C7129DDF}"/>
                  </a:ext>
                </a:extLst>
              </p:cNvPr>
              <p:cNvSpPr txBox="1"/>
              <p:nvPr/>
            </p:nvSpPr>
            <p:spPr>
              <a:xfrm>
                <a:off x="6814520" y="4072386"/>
                <a:ext cx="2860014"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𝑝</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𝑝</m:t>
                                      </m:r>
                                    </m:e>
                                  </m:d>
                                </m:e>
                                <m:sup>
                                  <m:r>
                                    <a:rPr lang="en-US" i="1">
                                      <a:latin typeface="Cambria Math" panose="02040503050406030204" pitchFamily="18" charset="0"/>
                                    </a:rPr>
                                    <m:t>2</m:t>
                                  </m:r>
                                </m:sup>
                              </m:sSup>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den>
                          </m:f>
                        </m:e>
                      </m:d>
                    </m:oMath>
                  </m:oMathPara>
                </a14:m>
                <a:endParaRPr lang="en-US" dirty="0"/>
              </a:p>
            </p:txBody>
          </p:sp>
        </mc:Choice>
        <mc:Fallback xmlns="">
          <p:sp>
            <p:nvSpPr>
              <p:cNvPr id="13" name="TextBox 12">
                <a:extLst>
                  <a:ext uri="{FF2B5EF4-FFF2-40B4-BE49-F238E27FC236}">
                    <a16:creationId xmlns:a16="http://schemas.microsoft.com/office/drawing/2014/main" id="{7ACCB3A7-6987-455F-9E3C-7849C7129DDF}"/>
                  </a:ext>
                </a:extLst>
              </p:cNvPr>
              <p:cNvSpPr txBox="1">
                <a:spLocks noRot="1" noChangeAspect="1" noMove="1" noResize="1" noEditPoints="1" noAdjustHandles="1" noChangeArrowheads="1" noChangeShapeType="1" noTextEdit="1"/>
              </p:cNvSpPr>
              <p:nvPr/>
            </p:nvSpPr>
            <p:spPr>
              <a:xfrm>
                <a:off x="6814520" y="4072386"/>
                <a:ext cx="2860014" cy="62799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5CB3D2-5A8E-4A8D-AB6D-8A834B6A8859}"/>
                  </a:ext>
                </a:extLst>
              </p:cNvPr>
              <p:cNvSpPr txBox="1"/>
              <p:nvPr/>
            </p:nvSpPr>
            <p:spPr>
              <a:xfrm>
                <a:off x="6814520" y="4845277"/>
                <a:ext cx="2561792"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den>
                      </m:f>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dirty="0"/>
              </a:p>
            </p:txBody>
          </p:sp>
        </mc:Choice>
        <mc:Fallback xmlns="">
          <p:sp>
            <p:nvSpPr>
              <p:cNvPr id="14" name="TextBox 13">
                <a:extLst>
                  <a:ext uri="{FF2B5EF4-FFF2-40B4-BE49-F238E27FC236}">
                    <a16:creationId xmlns:a16="http://schemas.microsoft.com/office/drawing/2014/main" id="{785CB3D2-5A8E-4A8D-AB6D-8A834B6A8859}"/>
                  </a:ext>
                </a:extLst>
              </p:cNvPr>
              <p:cNvSpPr txBox="1">
                <a:spLocks noRot="1" noChangeAspect="1" noMove="1" noResize="1" noEditPoints="1" noAdjustHandles="1" noChangeArrowheads="1" noChangeShapeType="1" noTextEdit="1"/>
              </p:cNvSpPr>
              <p:nvPr/>
            </p:nvSpPr>
            <p:spPr>
              <a:xfrm>
                <a:off x="6814520" y="4845277"/>
                <a:ext cx="2561792" cy="670761"/>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BB6E9C-FB17-49E9-B43B-1658884306E0}"/>
                  </a:ext>
                </a:extLst>
              </p:cNvPr>
              <p:cNvSpPr txBox="1"/>
              <p:nvPr/>
            </p:nvSpPr>
            <p:spPr>
              <a:xfrm>
                <a:off x="6814520" y="5660936"/>
                <a:ext cx="1148583" cy="5856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𝑉𝑎𝑟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den>
                      </m:f>
                    </m:oMath>
                  </m:oMathPara>
                </a14:m>
                <a:endParaRPr lang="en-US" dirty="0"/>
              </a:p>
            </p:txBody>
          </p:sp>
        </mc:Choice>
        <mc:Fallback xmlns="">
          <p:sp>
            <p:nvSpPr>
              <p:cNvPr id="15" name="TextBox 14">
                <a:extLst>
                  <a:ext uri="{FF2B5EF4-FFF2-40B4-BE49-F238E27FC236}">
                    <a16:creationId xmlns:a16="http://schemas.microsoft.com/office/drawing/2014/main" id="{2FBB6E9C-FB17-49E9-B43B-1658884306E0}"/>
                  </a:ext>
                </a:extLst>
              </p:cNvPr>
              <p:cNvSpPr txBox="1">
                <a:spLocks noRot="1" noChangeAspect="1" noMove="1" noResize="1" noEditPoints="1" noAdjustHandles="1" noChangeArrowheads="1" noChangeShapeType="1" noTextEdit="1"/>
              </p:cNvSpPr>
              <p:nvPr/>
            </p:nvSpPr>
            <p:spPr>
              <a:xfrm>
                <a:off x="6814520" y="5660936"/>
                <a:ext cx="1148583" cy="5856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F7BD1E2-4E12-B942-8403-A592175CEB3D}"/>
                  </a:ext>
                </a:extLst>
              </p:cNvPr>
              <p:cNvSpPr txBox="1"/>
              <p:nvPr/>
            </p:nvSpPr>
            <p:spPr>
              <a:xfrm>
                <a:off x="223934" y="185986"/>
                <a:ext cx="4621009" cy="819455"/>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How to derive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𝑭</m:t>
                        </m:r>
                      </m:e>
                      <m:sub>
                        <m:r>
                          <a:rPr lang="en-US" sz="2800" b="1" i="1" smtClean="0">
                            <a:latin typeface="Cambria Math" panose="02040503050406030204" pitchFamily="18" charset="0"/>
                          </a:rPr>
                          <m:t>𝑺𝑻</m:t>
                        </m:r>
                      </m:sub>
                    </m:sSub>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𝑽𝒂𝒓</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𝒑</m:t>
                            </m:r>
                          </m:e>
                          <m:sup>
                            <m:r>
                              <a:rPr lang="en-US" sz="2800" b="1" i="1" smtClean="0">
                                <a:latin typeface="Cambria Math" panose="02040503050406030204" pitchFamily="18" charset="0"/>
                              </a:rPr>
                              <m:t>′</m:t>
                            </m:r>
                          </m:sup>
                        </m:sSup>
                        <m:r>
                          <a:rPr lang="en-US" sz="2800" b="1" i="1" smtClean="0">
                            <a:latin typeface="Cambria Math" panose="02040503050406030204" pitchFamily="18" charset="0"/>
                          </a:rPr>
                          <m:t>)</m:t>
                        </m:r>
                      </m:num>
                      <m:den>
                        <m:r>
                          <a:rPr lang="en-US" sz="2800" b="1" i="1" smtClean="0">
                            <a:latin typeface="Cambria Math" panose="02040503050406030204" pitchFamily="18" charset="0"/>
                          </a:rPr>
                          <m:t>𝒑</m:t>
                        </m:r>
                        <m:r>
                          <a:rPr lang="en-US" sz="2800" b="1" i="1" smtClean="0">
                            <a:latin typeface="Cambria Math" panose="02040503050406030204" pitchFamily="18" charset="0"/>
                          </a:rPr>
                          <m:t>(</m:t>
                        </m:r>
                        <m:r>
                          <a:rPr lang="en-US" sz="2800" b="1" i="1" smtClean="0">
                            <a:latin typeface="Cambria Math" panose="02040503050406030204" pitchFamily="18" charset="0"/>
                          </a:rPr>
                          <m:t>𝟏</m:t>
                        </m:r>
                        <m:r>
                          <a:rPr lang="en-US" sz="2800" b="1" i="1" smtClean="0">
                            <a:latin typeface="Cambria Math" panose="02040503050406030204" pitchFamily="18" charset="0"/>
                          </a:rPr>
                          <m:t>−</m:t>
                        </m:r>
                        <m:r>
                          <a:rPr lang="en-US" sz="2800" b="1" i="1" smtClean="0">
                            <a:latin typeface="Cambria Math" panose="02040503050406030204" pitchFamily="18" charset="0"/>
                          </a:rPr>
                          <m:t>𝒑</m:t>
                        </m:r>
                        <m:r>
                          <a:rPr lang="en-US" sz="2800" b="1" i="1" smtClean="0">
                            <a:latin typeface="Cambria Math" panose="02040503050406030204" pitchFamily="18" charset="0"/>
                          </a:rPr>
                          <m:t>)</m:t>
                        </m:r>
                      </m:den>
                    </m:f>
                  </m:oMath>
                </a14:m>
                <a:endParaRPr lang="en-US" sz="2800" b="1"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5F7BD1E2-4E12-B942-8403-A592175CEB3D}"/>
                  </a:ext>
                </a:extLst>
              </p:cNvPr>
              <p:cNvSpPr txBox="1">
                <a:spLocks noRot="1" noChangeAspect="1" noMove="1" noResize="1" noEditPoints="1" noAdjustHandles="1" noChangeArrowheads="1" noChangeShapeType="1" noTextEdit="1"/>
              </p:cNvSpPr>
              <p:nvPr/>
            </p:nvSpPr>
            <p:spPr>
              <a:xfrm>
                <a:off x="223934" y="185986"/>
                <a:ext cx="4621009" cy="819455"/>
              </a:xfrm>
              <a:prstGeom prst="rect">
                <a:avLst/>
              </a:prstGeom>
              <a:blipFill>
                <a:blip r:embed="rId16"/>
                <a:stretch>
                  <a:fillRect l="-2770" b="-746"/>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D4B5AFDF-F065-3FEA-DBE1-C6F4CE083A74}"/>
              </a:ext>
            </a:extLst>
          </p:cNvPr>
          <p:cNvCxnSpPr>
            <a:cxnSpLocks/>
          </p:cNvCxnSpPr>
          <p:nvPr/>
        </p:nvCxnSpPr>
        <p:spPr>
          <a:xfrm>
            <a:off x="6394582" y="1637524"/>
            <a:ext cx="0" cy="50292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756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8981E5E-9B17-4FC0-9AB5-E669D164F712}"/>
                  </a:ext>
                </a:extLst>
              </p:cNvPr>
              <p:cNvSpPr txBox="1"/>
              <p:nvPr/>
            </p:nvSpPr>
            <p:spPr>
              <a:xfrm>
                <a:off x="448574" y="1190445"/>
                <a:ext cx="9114418"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𝑄</m:t>
                        </m:r>
                      </m:e>
                      <m:sub>
                        <m:r>
                          <a:rPr lang="en-US" sz="2400" b="0" i="1" smtClean="0">
                            <a:latin typeface="Cambria Math" panose="02040503050406030204" pitchFamily="18" charset="0"/>
                            <a:cs typeface="Arial" panose="020B0604020202020204" pitchFamily="34" charset="0"/>
                          </a:rPr>
                          <m:t>𝑆𝑇</m:t>
                        </m:r>
                      </m:sub>
                    </m:sSub>
                  </m:oMath>
                </a14:m>
                <a:r>
                  <a:rPr lang="en-US" sz="2400" dirty="0">
                    <a:latin typeface="Arial" panose="020B0604020202020204" pitchFamily="34" charset="0"/>
                    <a:cs typeface="Arial" panose="020B0604020202020204" pitchFamily="34" charset="0"/>
                  </a:rPr>
                  <a:t> is a measure of population differentiation in quantitative traits.</a:t>
                </a:r>
              </a:p>
            </p:txBody>
          </p:sp>
        </mc:Choice>
        <mc:Fallback xmlns="">
          <p:sp>
            <p:nvSpPr>
              <p:cNvPr id="3" name="TextBox 2">
                <a:extLst>
                  <a:ext uri="{FF2B5EF4-FFF2-40B4-BE49-F238E27FC236}">
                    <a16:creationId xmlns:a16="http://schemas.microsoft.com/office/drawing/2014/main" id="{A8981E5E-9B17-4FC0-9AB5-E669D164F712}"/>
                  </a:ext>
                </a:extLst>
              </p:cNvPr>
              <p:cNvSpPr txBox="1">
                <a:spLocks noRot="1" noChangeAspect="1" noMove="1" noResize="1" noEditPoints="1" noAdjustHandles="1" noChangeArrowheads="1" noChangeShapeType="1" noTextEdit="1"/>
              </p:cNvSpPr>
              <p:nvPr/>
            </p:nvSpPr>
            <p:spPr>
              <a:xfrm>
                <a:off x="448574" y="1190445"/>
                <a:ext cx="9114418" cy="461665"/>
              </a:xfrm>
              <a:prstGeom prst="rect">
                <a:avLst/>
              </a:prstGeom>
              <a:blipFill>
                <a:blip r:embed="rId2"/>
                <a:stretch>
                  <a:fillRect l="-468" t="-9211" r="-20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A341C2-778F-48BE-8A31-B1FDE92C8BE0}"/>
                  </a:ext>
                </a:extLst>
              </p:cNvPr>
              <p:cNvSpPr txBox="1"/>
              <p:nvPr/>
            </p:nvSpPr>
            <p:spPr>
              <a:xfrm>
                <a:off x="894332" y="1920659"/>
                <a:ext cx="4114800" cy="914400"/>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𝑄</m:t>
                          </m:r>
                        </m:e>
                        <m:sub>
                          <m:r>
                            <a:rPr lang="en-US" sz="2400" b="0" i="1" smtClean="0">
                              <a:solidFill>
                                <a:schemeClr val="bg1"/>
                              </a:solidFill>
                              <a:latin typeface="Cambria Math" panose="02040503050406030204" pitchFamily="18" charset="0"/>
                            </a:rPr>
                            <m:t>𝑆𝑇</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𝑉</m:t>
                              </m:r>
                            </m:e>
                            <m:sub>
                              <m:r>
                                <a:rPr lang="en-US" sz="2400" b="0" i="1" smtClean="0">
                                  <a:solidFill>
                                    <a:schemeClr val="bg1"/>
                                  </a:solidFill>
                                  <a:latin typeface="Cambria Math" panose="02040503050406030204" pitchFamily="18" charset="0"/>
                                </a:rPr>
                                <m:t>𝐺</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𝑏𝑒𝑡𝑤𝑒𝑒𝑛</m:t>
                              </m:r>
                            </m:sub>
                          </m:sSub>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𝑉</m:t>
                              </m:r>
                            </m:e>
                            <m:sub>
                              <m:r>
                                <a:rPr lang="en-US" sz="2400" b="0" i="1" smtClean="0">
                                  <a:solidFill>
                                    <a:schemeClr val="bg1"/>
                                  </a:solidFill>
                                  <a:latin typeface="Cambria Math" panose="02040503050406030204" pitchFamily="18" charset="0"/>
                                </a:rPr>
                                <m:t>𝐺</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𝑏𝑒𝑡𝑤𝑒𝑒𝑛</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2</m:t>
                              </m:r>
                              <m:r>
                                <a:rPr lang="en-US" sz="2400" b="0" i="1" smtClean="0">
                                  <a:solidFill>
                                    <a:schemeClr val="bg1"/>
                                  </a:solidFill>
                                  <a:latin typeface="Cambria Math" panose="02040503050406030204" pitchFamily="18" charset="0"/>
                                </a:rPr>
                                <m:t>𝑉</m:t>
                              </m:r>
                            </m:e>
                            <m:sub>
                              <m:r>
                                <a:rPr lang="en-US" sz="2400" b="0" i="1" smtClean="0">
                                  <a:solidFill>
                                    <a:schemeClr val="bg1"/>
                                  </a:solidFill>
                                  <a:latin typeface="Cambria Math" panose="02040503050406030204" pitchFamily="18" charset="0"/>
                                </a:rPr>
                                <m:t>𝐺</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𝑤𝑖𝑡h𝑖𝑛</m:t>
                              </m:r>
                            </m:sub>
                          </m:sSub>
                        </m:den>
                      </m:f>
                    </m:oMath>
                  </m:oMathPara>
                </a14:m>
                <a:endParaRPr lang="en-US" sz="2400" dirty="0">
                  <a:solidFill>
                    <a:schemeClr val="bg1"/>
                  </a:solidFill>
                </a:endParaRPr>
              </a:p>
            </p:txBody>
          </p:sp>
        </mc:Choice>
        <mc:Fallback xmlns="">
          <p:sp>
            <p:nvSpPr>
              <p:cNvPr id="4" name="TextBox 3">
                <a:extLst>
                  <a:ext uri="{FF2B5EF4-FFF2-40B4-BE49-F238E27FC236}">
                    <a16:creationId xmlns:a16="http://schemas.microsoft.com/office/drawing/2014/main" id="{1AA341C2-778F-48BE-8A31-B1FDE92C8BE0}"/>
                  </a:ext>
                </a:extLst>
              </p:cNvPr>
              <p:cNvSpPr txBox="1">
                <a:spLocks noRot="1" noChangeAspect="1" noMove="1" noResize="1" noEditPoints="1" noAdjustHandles="1" noChangeArrowheads="1" noChangeShapeType="1" noTextEdit="1"/>
              </p:cNvSpPr>
              <p:nvPr/>
            </p:nvSpPr>
            <p:spPr>
              <a:xfrm>
                <a:off x="894332" y="1920659"/>
                <a:ext cx="4114800" cy="914400"/>
              </a:xfrm>
              <a:prstGeom prst="rect">
                <a:avLst/>
              </a:prstGeom>
              <a:blipFill>
                <a:blip r:embed="rId3"/>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0166EDC-5ABF-4E82-B6DE-B2639C6D8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74" y="3508557"/>
            <a:ext cx="6400800" cy="205696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F7CEB8-0770-4870-B3F6-30DEC2D995E2}"/>
                  </a:ext>
                </a:extLst>
              </p:cNvPr>
              <p:cNvSpPr txBox="1"/>
              <p:nvPr/>
            </p:nvSpPr>
            <p:spPr>
              <a:xfrm>
                <a:off x="7007291" y="2443173"/>
                <a:ext cx="5073700" cy="3718197"/>
              </a:xfrm>
              <a:prstGeom prst="rect">
                <a:avLst/>
              </a:prstGeom>
              <a:noFill/>
            </p:spPr>
            <p:txBody>
              <a:bodyPr wrap="square">
                <a:spAutoFit/>
              </a:bodyPr>
              <a:lstStyle/>
              <a:p>
                <a:pPr>
                  <a:lnSpc>
                    <a:spcPct val="120000"/>
                  </a:lnSpc>
                </a:pPr>
                <a:r>
                  <a:rPr lang="en-US" dirty="0">
                    <a:latin typeface="Arial" panose="020B0604020202020204" pitchFamily="34" charset="0"/>
                    <a:cs typeface="Arial" panose="020B0604020202020204" pitchFamily="34" charset="0"/>
                  </a:rPr>
                  <a:t>Figure 1. The distribution of neutral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𝐹</m:t>
                        </m:r>
                      </m:e>
                      <m:sub>
                        <m:r>
                          <a:rPr lang="en-US" b="0" i="1" smtClean="0">
                            <a:latin typeface="Cambria Math" panose="02040503050406030204" pitchFamily="18" charset="0"/>
                            <a:cs typeface="Arial" panose="020B0604020202020204" pitchFamily="34" charset="0"/>
                          </a:rPr>
                          <m:t>𝑆𝑇</m:t>
                        </m:r>
                      </m:sub>
                    </m:sSub>
                  </m:oMath>
                </a14:m>
                <a:r>
                  <a:rPr lang="en-US" dirty="0">
                    <a:latin typeface="Arial" panose="020B0604020202020204" pitchFamily="34" charset="0"/>
                    <a:cs typeface="Arial" panose="020B0604020202020204" pitchFamily="34" charset="0"/>
                  </a:rPr>
                  <a:t> and</a:t>
                </a:r>
                <a:r>
                  <a:rPr lang="en-US" dirty="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𝑄</m:t>
                        </m:r>
                      </m:e>
                      <m:sub>
                        <m:r>
                          <a:rPr lang="en-US" i="1">
                            <a:latin typeface="Cambria Math" panose="02040503050406030204" pitchFamily="18" charset="0"/>
                            <a:cs typeface="Arial" panose="020B0604020202020204" pitchFamily="34" charset="0"/>
                          </a:rPr>
                          <m:t>𝑆𝑇</m:t>
                        </m:r>
                      </m:sub>
                    </m:sSub>
                  </m:oMath>
                </a14:m>
                <a:r>
                  <a:rPr lang="en-US" dirty="0">
                    <a:latin typeface="Arial" panose="020B0604020202020204" pitchFamily="34" charset="0"/>
                    <a:cs typeface="Arial" panose="020B0604020202020204" pitchFamily="34" charset="0"/>
                  </a:rPr>
                  <a:t>. Each value in these histograms is derived from a single neutral locus or a single neutral trait in an island model with 10 demes sampled. The solid lines are the </a:t>
                </a:r>
                <a14:m>
                  <m:oMath xmlns:m="http://schemas.openxmlformats.org/officeDocument/2006/math">
                    <m:sSup>
                      <m:sSupPr>
                        <m:ctrlPr>
                          <a:rPr lang="en-US" i="1" smtClean="0">
                            <a:latin typeface="Cambria Math" panose="02040503050406030204" pitchFamily="18" charset="0"/>
                            <a:cs typeface="Arial" panose="020B0604020202020204" pitchFamily="34" charset="0"/>
                          </a:rPr>
                        </m:ctrlPr>
                      </m:sSupPr>
                      <m:e>
                        <m:r>
                          <m:rPr>
                            <m:sty m:val="p"/>
                          </m:rPr>
                          <a:rPr lang="el-GR" i="1" smtClean="0">
                            <a:latin typeface="Cambria Math" panose="02040503050406030204" pitchFamily="18" charset="0"/>
                            <a:cs typeface="Arial" panose="020B0604020202020204" pitchFamily="34" charset="0"/>
                          </a:rPr>
                          <m:t>χ</m:t>
                        </m:r>
                      </m:e>
                      <m:sup>
                        <m:r>
                          <a:rPr lang="en-US" b="0" i="1" smtClean="0">
                            <a:latin typeface="Cambria Math" panose="02040503050406030204" pitchFamily="18" charset="0"/>
                            <a:cs typeface="Arial" panose="020B0604020202020204" pitchFamily="34" charset="0"/>
                          </a:rPr>
                          <m:t>2</m:t>
                        </m:r>
                      </m:sup>
                    </m:sSup>
                  </m:oMath>
                </a14:m>
                <a:r>
                  <a:rPr lang="en-US" dirty="0">
                    <a:latin typeface="Arial" panose="020B0604020202020204" pitchFamily="34" charset="0"/>
                    <a:cs typeface="Arial" panose="020B0604020202020204" pitchFamily="34" charset="0"/>
                  </a:rPr>
                  <a:t> distribution predicted by Lewontin &amp; Krakauer (1973) and are the same in both figures. For these simulations, the local population size was N = 100, and the migration rate was m = 0.05. The traits were controlled by five unlinked loci with mutational effects chosen from an exponential distribution.</a:t>
                </a:r>
              </a:p>
            </p:txBody>
          </p:sp>
        </mc:Choice>
        <mc:Fallback xmlns="">
          <p:sp>
            <p:nvSpPr>
              <p:cNvPr id="9" name="TextBox 8">
                <a:extLst>
                  <a:ext uri="{FF2B5EF4-FFF2-40B4-BE49-F238E27FC236}">
                    <a16:creationId xmlns:a16="http://schemas.microsoft.com/office/drawing/2014/main" id="{AFF7CEB8-0770-4870-B3F6-30DEC2D995E2}"/>
                  </a:ext>
                </a:extLst>
              </p:cNvPr>
              <p:cNvSpPr txBox="1">
                <a:spLocks noRot="1" noChangeAspect="1" noMove="1" noResize="1" noEditPoints="1" noAdjustHandles="1" noChangeArrowheads="1" noChangeShapeType="1" noTextEdit="1"/>
              </p:cNvSpPr>
              <p:nvPr/>
            </p:nvSpPr>
            <p:spPr>
              <a:xfrm>
                <a:off x="7007291" y="2443173"/>
                <a:ext cx="5073700" cy="3718197"/>
              </a:xfrm>
              <a:prstGeom prst="rect">
                <a:avLst/>
              </a:prstGeom>
              <a:blipFill>
                <a:blip r:embed="rId5"/>
                <a:stretch>
                  <a:fillRect l="-960" t="-164" r="-1080" b="-18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1A8FDD-2B43-5277-D651-25FA784A8608}"/>
                  </a:ext>
                </a:extLst>
              </p:cNvPr>
              <p:cNvSpPr txBox="1"/>
              <p:nvPr/>
            </p:nvSpPr>
            <p:spPr>
              <a:xfrm>
                <a:off x="223934" y="185986"/>
                <a:ext cx="87440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dirty="0" smtClean="0">
                              <a:latin typeface="Cambria Math" panose="02040503050406030204" pitchFamily="18" charset="0"/>
                              <a:cs typeface="Arial" panose="020B0604020202020204" pitchFamily="34" charset="0"/>
                            </a:rPr>
                          </m:ctrlPr>
                        </m:sSubPr>
                        <m:e>
                          <m:r>
                            <a:rPr lang="en-US" sz="2800" b="1" i="1" dirty="0" smtClean="0">
                              <a:latin typeface="Cambria Math" panose="02040503050406030204" pitchFamily="18" charset="0"/>
                              <a:cs typeface="Arial" panose="020B0604020202020204" pitchFamily="34" charset="0"/>
                            </a:rPr>
                            <m:t>𝑸</m:t>
                          </m:r>
                        </m:e>
                        <m:sub>
                          <m:r>
                            <a:rPr lang="en-US" sz="2800" b="1" i="1" dirty="0" smtClean="0">
                              <a:latin typeface="Cambria Math" panose="02040503050406030204" pitchFamily="18" charset="0"/>
                              <a:cs typeface="Arial" panose="020B0604020202020204" pitchFamily="34" charset="0"/>
                            </a:rPr>
                            <m:t>𝑺𝑻</m:t>
                          </m:r>
                        </m:sub>
                      </m:sSub>
                    </m:oMath>
                  </m:oMathPara>
                </a14:m>
                <a:endParaRPr lang="en-US" sz="2800" b="1"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771A8FDD-2B43-5277-D651-25FA784A8608}"/>
                  </a:ext>
                </a:extLst>
              </p:cNvPr>
              <p:cNvSpPr txBox="1">
                <a:spLocks noRot="1" noChangeAspect="1" noMove="1" noResize="1" noEditPoints="1" noAdjustHandles="1" noChangeArrowheads="1" noChangeShapeType="1" noTextEdit="1"/>
              </p:cNvSpPr>
              <p:nvPr/>
            </p:nvSpPr>
            <p:spPr>
              <a:xfrm>
                <a:off x="223934" y="185986"/>
                <a:ext cx="874407" cy="523220"/>
              </a:xfrm>
              <a:prstGeom prst="rect">
                <a:avLst/>
              </a:prstGeom>
              <a:blipFill>
                <a:blip r:embed="rId6"/>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72C4728-5698-4C40-7DD2-DD0154773F52}"/>
              </a:ext>
            </a:extLst>
          </p:cNvPr>
          <p:cNvSpPr txBox="1"/>
          <p:nvPr/>
        </p:nvSpPr>
        <p:spPr>
          <a:xfrm>
            <a:off x="5598711" y="5565526"/>
            <a:ext cx="1250663"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Whitlock (2008)</a:t>
            </a:r>
          </a:p>
        </p:txBody>
      </p:sp>
    </p:spTree>
    <p:extLst>
      <p:ext uri="{BB962C8B-B14F-4D97-AF65-F5344CB8AC3E}">
        <p14:creationId xmlns:p14="http://schemas.microsoft.com/office/powerpoint/2010/main" val="1664782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F7CEB8-0770-4870-B3F6-30DEC2D995E2}"/>
                  </a:ext>
                </a:extLst>
              </p:cNvPr>
              <p:cNvSpPr txBox="1"/>
              <p:nvPr/>
            </p:nvSpPr>
            <p:spPr>
              <a:xfrm>
                <a:off x="6438122" y="2146836"/>
                <a:ext cx="5486400" cy="3398494"/>
              </a:xfrm>
              <a:prstGeom prst="rect">
                <a:avLst/>
              </a:prstGeom>
              <a:noFill/>
            </p:spPr>
            <p:txBody>
              <a:bodyPr wrap="square">
                <a:spAutoFit/>
              </a:bodyPr>
              <a:lstStyle/>
              <a:p>
                <a:pPr>
                  <a:lnSpc>
                    <a:spcPct val="120000"/>
                  </a:lnSpc>
                </a:pPr>
                <a:r>
                  <a:rPr lang="en-US" sz="2000" dirty="0">
                    <a:latin typeface="Arial" panose="020B0604020202020204" pitchFamily="34" charset="0"/>
                    <a:cs typeface="Arial" panose="020B0604020202020204" pitchFamily="34" charset="0"/>
                  </a:rPr>
                  <a:t>Figure 6. Comparing a single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b="0" i="1" smtClean="0">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 to the distribution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The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 for Trait 1 is greater than the mean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 0.0475), but it is not unrepresentative of the distribution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values. It would be quite likely to generate a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 like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i="1">
                            <a:latin typeface="Cambria Math" panose="02040503050406030204" pitchFamily="18" charset="0"/>
                            <a:cs typeface="Arial" panose="020B0604020202020204" pitchFamily="34" charset="0"/>
                          </a:rPr>
                          <m:t>𝑆𝑇</m:t>
                        </m:r>
                        <m:r>
                          <a:rPr lang="en-US" sz="2000" b="0" i="1" smtClean="0">
                            <a:latin typeface="Cambria Math" panose="02040503050406030204" pitchFamily="18" charset="0"/>
                            <a:cs typeface="Arial" panose="020B0604020202020204" pitchFamily="34" charset="0"/>
                          </a:rPr>
                          <m:t>,1</m:t>
                        </m:r>
                      </m:sub>
                    </m:sSub>
                  </m:oMath>
                </a14:m>
                <a:r>
                  <a:rPr lang="en-US" sz="2000" dirty="0">
                    <a:latin typeface="Arial" panose="020B0604020202020204" pitchFamily="34" charset="0"/>
                    <a:cs typeface="Arial" panose="020B0604020202020204" pitchFamily="34" charset="0"/>
                  </a:rPr>
                  <a:t> from a neutral trait. Trait 2 has a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 that is in the tail of the distribution of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𝐹</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this trait has a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𝑄</m:t>
                        </m:r>
                      </m:e>
                      <m:sub>
                        <m:r>
                          <a:rPr lang="en-US" sz="2000" i="1">
                            <a:latin typeface="Cambria Math" panose="02040503050406030204" pitchFamily="18" charset="0"/>
                            <a:cs typeface="Arial" panose="020B0604020202020204" pitchFamily="34" charset="0"/>
                          </a:rPr>
                          <m:t>𝑆𝑇</m:t>
                        </m:r>
                      </m:sub>
                    </m:sSub>
                  </m:oMath>
                </a14:m>
                <a:r>
                  <a:rPr lang="en-US" sz="2000" dirty="0">
                    <a:latin typeface="Arial" panose="020B0604020202020204" pitchFamily="34" charset="0"/>
                    <a:cs typeface="Arial" panose="020B0604020202020204" pitchFamily="34" charset="0"/>
                  </a:rPr>
                  <a:t> value that would be very unusual for a neutral trait.</a:t>
                </a:r>
              </a:p>
            </p:txBody>
          </p:sp>
        </mc:Choice>
        <mc:Fallback xmlns="">
          <p:sp>
            <p:nvSpPr>
              <p:cNvPr id="9" name="TextBox 8">
                <a:extLst>
                  <a:ext uri="{FF2B5EF4-FFF2-40B4-BE49-F238E27FC236}">
                    <a16:creationId xmlns:a16="http://schemas.microsoft.com/office/drawing/2014/main" id="{AFF7CEB8-0770-4870-B3F6-30DEC2D995E2}"/>
                  </a:ext>
                </a:extLst>
              </p:cNvPr>
              <p:cNvSpPr txBox="1">
                <a:spLocks noRot="1" noChangeAspect="1" noMove="1" noResize="1" noEditPoints="1" noAdjustHandles="1" noChangeArrowheads="1" noChangeShapeType="1" noTextEdit="1"/>
              </p:cNvSpPr>
              <p:nvPr/>
            </p:nvSpPr>
            <p:spPr>
              <a:xfrm>
                <a:off x="6438122" y="2146836"/>
                <a:ext cx="5486400" cy="3398494"/>
              </a:xfrm>
              <a:prstGeom prst="rect">
                <a:avLst/>
              </a:prstGeom>
              <a:blipFill>
                <a:blip r:embed="rId2"/>
                <a:stretch>
                  <a:fillRect l="-1111" r="-2222" b="-233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D3D11BC-0D0C-4C74-8926-20BD85906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09" y="2146836"/>
            <a:ext cx="5486400" cy="39624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100C5A3-E162-41D7-88ED-AFE5F1BB863E}"/>
                  </a:ext>
                </a:extLst>
              </p:cNvPr>
              <p:cNvSpPr txBox="1"/>
              <p:nvPr/>
            </p:nvSpPr>
            <p:spPr>
              <a:xfrm>
                <a:off x="567761" y="1010299"/>
                <a:ext cx="7731347"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𝑄</m:t>
                        </m:r>
                      </m:e>
                      <m:sub>
                        <m:r>
                          <a:rPr lang="en-US" sz="2400" b="0" i="1" smtClean="0">
                            <a:latin typeface="Cambria Math" panose="02040503050406030204" pitchFamily="18" charset="0"/>
                            <a:cs typeface="Arial" panose="020B0604020202020204" pitchFamily="34" charset="0"/>
                          </a:rPr>
                          <m:t>𝑆𝑇</m:t>
                        </m:r>
                      </m:sub>
                    </m:sSub>
                    <m:r>
                      <a:rPr lang="en-US" sz="2400" b="0" i="1" smtClean="0">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vs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𝐹</m:t>
                        </m:r>
                      </m:e>
                      <m:sub>
                        <m:r>
                          <a:rPr lang="en-US" sz="2400" i="1">
                            <a:latin typeface="Cambria Math" panose="02040503050406030204" pitchFamily="18" charset="0"/>
                            <a:cs typeface="Arial" panose="020B0604020202020204" pitchFamily="34" charset="0"/>
                          </a:rPr>
                          <m:t>𝑆𝑇</m:t>
                        </m:r>
                      </m:sub>
                    </m:sSub>
                    <m:r>
                      <a:rPr lang="en-US" sz="2400" i="1">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comparison for identifying possible selection.</a:t>
                </a:r>
              </a:p>
            </p:txBody>
          </p:sp>
        </mc:Choice>
        <mc:Fallback xmlns="">
          <p:sp>
            <p:nvSpPr>
              <p:cNvPr id="12" name="TextBox 11">
                <a:extLst>
                  <a:ext uri="{FF2B5EF4-FFF2-40B4-BE49-F238E27FC236}">
                    <a16:creationId xmlns:a16="http://schemas.microsoft.com/office/drawing/2014/main" id="{9100C5A3-E162-41D7-88ED-AFE5F1BB863E}"/>
                  </a:ext>
                </a:extLst>
              </p:cNvPr>
              <p:cNvSpPr txBox="1">
                <a:spLocks noRot="1" noChangeAspect="1" noMove="1" noResize="1" noEditPoints="1" noAdjustHandles="1" noChangeArrowheads="1" noChangeShapeType="1" noTextEdit="1"/>
              </p:cNvSpPr>
              <p:nvPr/>
            </p:nvSpPr>
            <p:spPr>
              <a:xfrm>
                <a:off x="567761" y="1010299"/>
                <a:ext cx="7731347" cy="461665"/>
              </a:xfrm>
              <a:prstGeom prst="rect">
                <a:avLst/>
              </a:prstGeom>
              <a:blipFill>
                <a:blip r:embed="rId4"/>
                <a:stretch>
                  <a:fillRect l="-552" t="-9333" r="-552"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E3BE40-7985-77E5-9456-6D3ABD64AB7D}"/>
                  </a:ext>
                </a:extLst>
              </p:cNvPr>
              <p:cNvSpPr txBox="1"/>
              <p:nvPr/>
            </p:nvSpPr>
            <p:spPr>
              <a:xfrm>
                <a:off x="223934" y="185986"/>
                <a:ext cx="1964897" cy="523220"/>
              </a:xfrm>
              <a:prstGeom prst="rect">
                <a:avLst/>
              </a:prstGeom>
              <a:noFill/>
            </p:spPr>
            <p:txBody>
              <a:bodyPr wrap="none" rtlCol="0">
                <a:spAutoFit/>
              </a:bodyPr>
              <a:lstStyle/>
              <a:p>
                <a14:m>
                  <m:oMath xmlns:m="http://schemas.openxmlformats.org/officeDocument/2006/math">
                    <m:sSub>
                      <m:sSubPr>
                        <m:ctrlPr>
                          <a:rPr lang="en-US" sz="2800" b="1" i="1" dirty="0" smtClean="0">
                            <a:latin typeface="Cambria Math" panose="02040503050406030204" pitchFamily="18" charset="0"/>
                            <a:cs typeface="Arial" panose="020B0604020202020204" pitchFamily="34" charset="0"/>
                          </a:rPr>
                        </m:ctrlPr>
                      </m:sSubPr>
                      <m:e>
                        <m:r>
                          <a:rPr lang="en-US" sz="2800" b="1" i="1" dirty="0" smtClean="0">
                            <a:latin typeface="Cambria Math" panose="02040503050406030204" pitchFamily="18" charset="0"/>
                            <a:cs typeface="Arial" panose="020B0604020202020204" pitchFamily="34" charset="0"/>
                          </a:rPr>
                          <m:t>𝑸</m:t>
                        </m:r>
                      </m:e>
                      <m:sub>
                        <m:r>
                          <a:rPr lang="en-US" sz="2800" b="1" i="1" dirty="0" smtClean="0">
                            <a:latin typeface="Cambria Math" panose="02040503050406030204" pitchFamily="18" charset="0"/>
                            <a:cs typeface="Arial" panose="020B0604020202020204" pitchFamily="34" charset="0"/>
                          </a:rPr>
                          <m:t>𝑺𝑻</m:t>
                        </m:r>
                      </m:sub>
                    </m:sSub>
                  </m:oMath>
                </a14:m>
                <a:r>
                  <a:rPr lang="en-US" sz="2800" b="1" dirty="0">
                    <a:latin typeface="Arial" panose="020B0604020202020204" pitchFamily="34" charset="0"/>
                    <a:cs typeface="Arial" panose="020B0604020202020204" pitchFamily="34" charset="0"/>
                  </a:rPr>
                  <a:t> vs </a:t>
                </a:r>
                <a14:m>
                  <m:oMath xmlns:m="http://schemas.openxmlformats.org/officeDocument/2006/math">
                    <m:sSub>
                      <m:sSubPr>
                        <m:ctrlPr>
                          <a:rPr lang="en-US" sz="2800" b="1" i="1" dirty="0">
                            <a:latin typeface="Cambria Math" panose="02040503050406030204" pitchFamily="18" charset="0"/>
                            <a:cs typeface="Arial" panose="020B0604020202020204" pitchFamily="34" charset="0"/>
                          </a:rPr>
                        </m:ctrlPr>
                      </m:sSubPr>
                      <m:e>
                        <m:r>
                          <a:rPr lang="en-US" sz="2800" b="1" i="1" dirty="0" smtClean="0">
                            <a:latin typeface="Cambria Math" panose="02040503050406030204" pitchFamily="18" charset="0"/>
                            <a:cs typeface="Arial" panose="020B0604020202020204" pitchFamily="34" charset="0"/>
                          </a:rPr>
                          <m:t>𝑭</m:t>
                        </m:r>
                      </m:e>
                      <m:sub>
                        <m:r>
                          <a:rPr lang="en-US" sz="2800" b="1" i="1" dirty="0">
                            <a:latin typeface="Cambria Math" panose="02040503050406030204" pitchFamily="18" charset="0"/>
                            <a:cs typeface="Arial" panose="020B0604020202020204" pitchFamily="34" charset="0"/>
                          </a:rPr>
                          <m:t>𝑺𝑻</m:t>
                        </m:r>
                      </m:sub>
                    </m:sSub>
                  </m:oMath>
                </a14:m>
                <a:endParaRPr lang="en-US" sz="2800" b="1" dirty="0">
                  <a:latin typeface="Arial" panose="020B0604020202020204" pitchFamily="34" charset="0"/>
                  <a:cs typeface="Arial" panose="020B0604020202020204" pitchFamily="34" charset="0"/>
                </a:endParaRPr>
              </a:p>
            </p:txBody>
          </p:sp>
        </mc:Choice>
        <mc:Fallback xmlns="">
          <p:sp>
            <p:nvSpPr>
              <p:cNvPr id="3" name="TextBox 2">
                <a:extLst>
                  <a:ext uri="{FF2B5EF4-FFF2-40B4-BE49-F238E27FC236}">
                    <a16:creationId xmlns:a16="http://schemas.microsoft.com/office/drawing/2014/main" id="{0EE3BE40-7985-77E5-9456-6D3ABD64AB7D}"/>
                  </a:ext>
                </a:extLst>
              </p:cNvPr>
              <p:cNvSpPr txBox="1">
                <a:spLocks noRot="1" noChangeAspect="1" noMove="1" noResize="1" noEditPoints="1" noAdjustHandles="1" noChangeArrowheads="1" noChangeShapeType="1" noTextEdit="1"/>
              </p:cNvSpPr>
              <p:nvPr/>
            </p:nvSpPr>
            <p:spPr>
              <a:xfrm>
                <a:off x="223934" y="185986"/>
                <a:ext cx="1964897" cy="523220"/>
              </a:xfrm>
              <a:prstGeom prst="rect">
                <a:avLst/>
              </a:prstGeom>
              <a:blipFill>
                <a:blip r:embed="rId5"/>
                <a:stretch>
                  <a:fillRect t="-12941" b="-32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B4F22E9-17F9-85B1-C0FD-D272E0FBA43B}"/>
              </a:ext>
            </a:extLst>
          </p:cNvPr>
          <p:cNvSpPr txBox="1"/>
          <p:nvPr/>
        </p:nvSpPr>
        <p:spPr>
          <a:xfrm>
            <a:off x="5187459" y="6109236"/>
            <a:ext cx="1250663"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Whitlock (2008)</a:t>
            </a:r>
          </a:p>
        </p:txBody>
      </p:sp>
    </p:spTree>
    <p:extLst>
      <p:ext uri="{BB962C8B-B14F-4D97-AF65-F5344CB8AC3E}">
        <p14:creationId xmlns:p14="http://schemas.microsoft.com/office/powerpoint/2010/main" val="187482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D006946-6787-6FAB-581A-98E356BB6451}"/>
                  </a:ext>
                </a:extLst>
              </p:cNvPr>
              <p:cNvSpPr txBox="1"/>
              <p:nvPr/>
            </p:nvSpPr>
            <p:spPr>
              <a:xfrm>
                <a:off x="223934" y="185986"/>
                <a:ext cx="892103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Coefficient of coancestry/consanguinity/kinship (</a:t>
                </a:r>
                <a14:m>
                  <m:oMath xmlns:m="http://schemas.openxmlformats.org/officeDocument/2006/math">
                    <m:r>
                      <a:rPr lang="en-US" sz="2800" b="1" i="1" smtClean="0">
                        <a:latin typeface="Cambria Math" panose="02040503050406030204" pitchFamily="18" charset="0"/>
                        <a:cs typeface="Arial" panose="020B0604020202020204" pitchFamily="34" charset="0"/>
                      </a:rPr>
                      <m:t>𝒇</m:t>
                    </m:r>
                  </m:oMath>
                </a14:m>
                <a:r>
                  <a:rPr lang="en-US" sz="2800" b="1" dirty="0">
                    <a:latin typeface="Arial" panose="020B0604020202020204" pitchFamily="34" charset="0"/>
                    <a:cs typeface="Arial" panose="020B0604020202020204" pitchFamily="34" charset="0"/>
                  </a:rPr>
                  <a:t>)</a:t>
                </a:r>
              </a:p>
            </p:txBody>
          </p:sp>
        </mc:Choice>
        <mc:Fallback xmlns="">
          <p:sp>
            <p:nvSpPr>
              <p:cNvPr id="2" name="TextBox 1">
                <a:extLst>
                  <a:ext uri="{FF2B5EF4-FFF2-40B4-BE49-F238E27FC236}">
                    <a16:creationId xmlns:a16="http://schemas.microsoft.com/office/drawing/2014/main" id="{AD006946-6787-6FAB-581A-98E356BB6451}"/>
                  </a:ext>
                </a:extLst>
              </p:cNvPr>
              <p:cNvSpPr txBox="1">
                <a:spLocks noRot="1" noChangeAspect="1" noMove="1" noResize="1" noEditPoints="1" noAdjustHandles="1" noChangeArrowheads="1" noChangeShapeType="1" noTextEdit="1"/>
              </p:cNvSpPr>
              <p:nvPr/>
            </p:nvSpPr>
            <p:spPr>
              <a:xfrm>
                <a:off x="223934" y="185986"/>
                <a:ext cx="8921032" cy="523220"/>
              </a:xfrm>
              <a:prstGeom prst="rect">
                <a:avLst/>
              </a:prstGeom>
              <a:blipFill>
                <a:blip r:embed="rId2"/>
                <a:stretch>
                  <a:fillRect l="-1435" t="-12941" r="-342" b="-3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D688EA-A93C-A8CE-5EC7-B6FBE54FC304}"/>
                  </a:ext>
                </a:extLst>
              </p:cNvPr>
              <p:cNvSpPr txBox="1"/>
              <p:nvPr/>
            </p:nvSpPr>
            <p:spPr>
              <a:xfrm>
                <a:off x="571463" y="984379"/>
                <a:ext cx="5231945"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cs typeface="Arial" panose="020B0604020202020204" pitchFamily="34" charset="0"/>
                      </a:rPr>
                      <m:t>𝑓</m:t>
                    </m:r>
                  </m:oMath>
                </a14:m>
                <a:r>
                  <a:rPr lang="en-US" sz="2400" dirty="0">
                    <a:latin typeface="Arial" panose="020B0604020202020204" pitchFamily="34" charset="0"/>
                    <a:cs typeface="Arial" panose="020B0604020202020204" pitchFamily="34" charset="0"/>
                  </a:rPr>
                  <a:t> = Probability of two alleles are IBD.</a:t>
                </a:r>
              </a:p>
            </p:txBody>
          </p:sp>
        </mc:Choice>
        <mc:Fallback xmlns="">
          <p:sp>
            <p:nvSpPr>
              <p:cNvPr id="3" name="TextBox 2">
                <a:extLst>
                  <a:ext uri="{FF2B5EF4-FFF2-40B4-BE49-F238E27FC236}">
                    <a16:creationId xmlns:a16="http://schemas.microsoft.com/office/drawing/2014/main" id="{3AD688EA-A93C-A8CE-5EC7-B6FBE54FC304}"/>
                  </a:ext>
                </a:extLst>
              </p:cNvPr>
              <p:cNvSpPr txBox="1">
                <a:spLocks noRot="1" noChangeAspect="1" noMove="1" noResize="1" noEditPoints="1" noAdjustHandles="1" noChangeArrowheads="1" noChangeShapeType="1" noTextEdit="1"/>
              </p:cNvSpPr>
              <p:nvPr/>
            </p:nvSpPr>
            <p:spPr>
              <a:xfrm>
                <a:off x="571463" y="984379"/>
                <a:ext cx="5231945" cy="461665"/>
              </a:xfrm>
              <a:prstGeom prst="rect">
                <a:avLst/>
              </a:prstGeom>
              <a:blipFill>
                <a:blip r:embed="rId3"/>
                <a:stretch>
                  <a:fillRect l="-1049" t="-9211" r="-816" b="-30263"/>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45F0FE26-4B29-4B18-A927-7966D818CC47}"/>
              </a:ext>
            </a:extLst>
          </p:cNvPr>
          <p:cNvSpPr/>
          <p:nvPr/>
        </p:nvSpPr>
        <p:spPr>
          <a:xfrm>
            <a:off x="1156997" y="2136711"/>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E98D58BE-DC3D-0227-FCE8-6AB79E2B511F}"/>
              </a:ext>
            </a:extLst>
          </p:cNvPr>
          <p:cNvSpPr/>
          <p:nvPr/>
        </p:nvSpPr>
        <p:spPr>
          <a:xfrm>
            <a:off x="2620037" y="2136711"/>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6" name="Oval 5">
            <a:extLst>
              <a:ext uri="{FF2B5EF4-FFF2-40B4-BE49-F238E27FC236}">
                <a16:creationId xmlns:a16="http://schemas.microsoft.com/office/drawing/2014/main" id="{BBDDBDB3-420A-6F63-19C1-854FD029CAF3}"/>
              </a:ext>
            </a:extLst>
          </p:cNvPr>
          <p:cNvSpPr/>
          <p:nvPr/>
        </p:nvSpPr>
        <p:spPr>
          <a:xfrm>
            <a:off x="1888517" y="3782009"/>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cxnSp>
        <p:nvCxnSpPr>
          <p:cNvPr id="8" name="Straight Connector 7">
            <a:extLst>
              <a:ext uri="{FF2B5EF4-FFF2-40B4-BE49-F238E27FC236}">
                <a16:creationId xmlns:a16="http://schemas.microsoft.com/office/drawing/2014/main" id="{D1E33DAA-4284-C81A-F35B-FF88E561479F}"/>
              </a:ext>
            </a:extLst>
          </p:cNvPr>
          <p:cNvCxnSpPr>
            <a:cxnSpLocks/>
            <a:stCxn id="4" idx="6"/>
            <a:endCxn id="5" idx="2"/>
          </p:cNvCxnSpPr>
          <p:nvPr/>
        </p:nvCxnSpPr>
        <p:spPr>
          <a:xfrm>
            <a:off x="1888517" y="2502471"/>
            <a:ext cx="7315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8890735-8DE0-2C56-9F36-982F58D439C5}"/>
                  </a:ext>
                </a:extLst>
              </p:cNvPr>
              <p:cNvSpPr txBox="1"/>
              <p:nvPr/>
            </p:nvSpPr>
            <p:spPr>
              <a:xfrm>
                <a:off x="1949930" y="1742521"/>
                <a:ext cx="60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12</m:t>
                          </m:r>
                        </m:sub>
                      </m:sSub>
                    </m:oMath>
                  </m:oMathPara>
                </a14:m>
                <a:endParaRPr lang="en-US" sz="3200" dirty="0"/>
              </a:p>
            </p:txBody>
          </p:sp>
        </mc:Choice>
        <mc:Fallback xmlns="">
          <p:sp>
            <p:nvSpPr>
              <p:cNvPr id="11" name="TextBox 10">
                <a:extLst>
                  <a:ext uri="{FF2B5EF4-FFF2-40B4-BE49-F238E27FC236}">
                    <a16:creationId xmlns:a16="http://schemas.microsoft.com/office/drawing/2014/main" id="{38890735-8DE0-2C56-9F36-982F58D439C5}"/>
                  </a:ext>
                </a:extLst>
              </p:cNvPr>
              <p:cNvSpPr txBox="1">
                <a:spLocks noRot="1" noChangeAspect="1" noMove="1" noResize="1" noEditPoints="1" noAdjustHandles="1" noChangeArrowheads="1" noChangeShapeType="1" noTextEdit="1"/>
              </p:cNvSpPr>
              <p:nvPr/>
            </p:nvSpPr>
            <p:spPr>
              <a:xfrm>
                <a:off x="1949930" y="1742521"/>
                <a:ext cx="608693" cy="492443"/>
              </a:xfrm>
              <a:prstGeom prst="rect">
                <a:avLst/>
              </a:prstGeom>
              <a:blipFill>
                <a:blip r:embed="rId4"/>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F88020-08C0-99B6-E7C1-1A348E4D9769}"/>
              </a:ext>
            </a:extLst>
          </p:cNvPr>
          <p:cNvCxnSpPr>
            <a:cxnSpLocks/>
            <a:stCxn id="4" idx="4"/>
            <a:endCxn id="6" idx="0"/>
          </p:cNvCxnSpPr>
          <p:nvPr/>
        </p:nvCxnSpPr>
        <p:spPr>
          <a:xfrm>
            <a:off x="1522757" y="2868231"/>
            <a:ext cx="731520" cy="91377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873F5B-AD19-2634-A128-F5A9776D9AB1}"/>
              </a:ext>
            </a:extLst>
          </p:cNvPr>
          <p:cNvCxnSpPr>
            <a:cxnSpLocks/>
            <a:stCxn id="5" idx="4"/>
            <a:endCxn id="6" idx="0"/>
          </p:cNvCxnSpPr>
          <p:nvPr/>
        </p:nvCxnSpPr>
        <p:spPr>
          <a:xfrm flipH="1">
            <a:off x="2254277" y="2868231"/>
            <a:ext cx="731520" cy="91377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AF59B7D-5320-9454-835A-DD6A46914243}"/>
                  </a:ext>
                </a:extLst>
              </p:cNvPr>
              <p:cNvSpPr txBox="1"/>
              <p:nvPr/>
            </p:nvSpPr>
            <p:spPr>
              <a:xfrm>
                <a:off x="2010106" y="4695787"/>
                <a:ext cx="488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𝐹</m:t>
                          </m:r>
                        </m:e>
                        <m:sub>
                          <m:r>
                            <a:rPr lang="en-US" sz="3200" b="0" i="1" smtClean="0">
                              <a:latin typeface="Cambria Math" panose="02040503050406030204" pitchFamily="18" charset="0"/>
                            </a:rPr>
                            <m:t>3</m:t>
                          </m:r>
                        </m:sub>
                      </m:sSub>
                    </m:oMath>
                  </m:oMathPara>
                </a14:m>
                <a:endParaRPr lang="en-US" sz="3200" dirty="0"/>
              </a:p>
            </p:txBody>
          </p:sp>
        </mc:Choice>
        <mc:Fallback xmlns="">
          <p:sp>
            <p:nvSpPr>
              <p:cNvPr id="18" name="TextBox 17">
                <a:extLst>
                  <a:ext uri="{FF2B5EF4-FFF2-40B4-BE49-F238E27FC236}">
                    <a16:creationId xmlns:a16="http://schemas.microsoft.com/office/drawing/2014/main" id="{FAF59B7D-5320-9454-835A-DD6A46914243}"/>
                  </a:ext>
                </a:extLst>
              </p:cNvPr>
              <p:cNvSpPr txBox="1">
                <a:spLocks noRot="1" noChangeAspect="1" noMove="1" noResize="1" noEditPoints="1" noAdjustHandles="1" noChangeArrowheads="1" noChangeShapeType="1" noTextEdit="1"/>
              </p:cNvSpPr>
              <p:nvPr/>
            </p:nvSpPr>
            <p:spPr>
              <a:xfrm>
                <a:off x="2010106" y="4695787"/>
                <a:ext cx="488339" cy="492443"/>
              </a:xfrm>
              <a:prstGeom prst="rect">
                <a:avLst/>
              </a:prstGeom>
              <a:blipFill>
                <a:blip r:embed="rId5"/>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932E2F4-39F0-C1F6-7D37-6603DCEB8120}"/>
              </a:ext>
            </a:extLst>
          </p:cNvPr>
          <p:cNvSpPr txBox="1"/>
          <p:nvPr/>
        </p:nvSpPr>
        <p:spPr>
          <a:xfrm>
            <a:off x="571463" y="5370488"/>
            <a:ext cx="3502113"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Coefficient of inbreeding</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EF48418-E3C3-A717-B941-09C183702E22}"/>
                  </a:ext>
                </a:extLst>
              </p:cNvPr>
              <p:cNvSpPr txBox="1"/>
              <p:nvPr/>
            </p:nvSpPr>
            <p:spPr>
              <a:xfrm>
                <a:off x="5464435" y="3264120"/>
                <a:ext cx="4473288"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If 1 and 2 do not share a recent common ancestor,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𝑓</m:t>
                        </m:r>
                      </m:e>
                      <m:sub>
                        <m:r>
                          <a:rPr lang="en-US" sz="2400" b="0" i="1" smtClean="0">
                            <a:latin typeface="Cambria Math" panose="02040503050406030204" pitchFamily="18" charset="0"/>
                            <a:cs typeface="Arial" panose="020B0604020202020204" pitchFamily="34" charset="0"/>
                          </a:rPr>
                          <m:t>12</m:t>
                        </m:r>
                      </m:sub>
                    </m:sSub>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n-US" sz="2400" dirty="0">
                  <a:latin typeface="Arial" panose="020B0604020202020204" pitchFamily="34" charset="0"/>
                  <a:cs typeface="Arial" panose="020B0604020202020204" pitchFamily="34" charset="0"/>
                </a:endParaRPr>
              </a:p>
            </p:txBody>
          </p:sp>
        </mc:Choice>
        <mc:Fallback xmlns="">
          <p:sp>
            <p:nvSpPr>
              <p:cNvPr id="20" name="TextBox 19">
                <a:extLst>
                  <a:ext uri="{FF2B5EF4-FFF2-40B4-BE49-F238E27FC236}">
                    <a16:creationId xmlns:a16="http://schemas.microsoft.com/office/drawing/2014/main" id="{5EF48418-E3C3-A717-B941-09C183702E22}"/>
                  </a:ext>
                </a:extLst>
              </p:cNvPr>
              <p:cNvSpPr txBox="1">
                <a:spLocks noRot="1" noChangeAspect="1" noMove="1" noResize="1" noEditPoints="1" noAdjustHandles="1" noChangeArrowheads="1" noChangeShapeType="1" noTextEdit="1"/>
              </p:cNvSpPr>
              <p:nvPr/>
            </p:nvSpPr>
            <p:spPr>
              <a:xfrm>
                <a:off x="5464435" y="3264120"/>
                <a:ext cx="4473288" cy="1131848"/>
              </a:xfrm>
              <a:prstGeom prst="rect">
                <a:avLst/>
              </a:prstGeom>
              <a:blipFill>
                <a:blip r:embed="rId6"/>
                <a:stretch>
                  <a:fillRect l="-2044" r="-2861" b="-11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0A0C832-A3E3-B575-7CB7-286931980CE1}"/>
                  </a:ext>
                </a:extLst>
              </p:cNvPr>
              <p:cNvSpPr txBox="1"/>
              <p:nvPr/>
            </p:nvSpPr>
            <p:spPr>
              <a:xfrm>
                <a:off x="5464435" y="2420564"/>
                <a:ext cx="18692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0</m:t>
                      </m:r>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12</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m:oMathPara>
                </a14:m>
                <a:endParaRPr lang="en-US" sz="2800" dirty="0"/>
              </a:p>
            </p:txBody>
          </p:sp>
        </mc:Choice>
        <mc:Fallback xmlns="">
          <p:sp>
            <p:nvSpPr>
              <p:cNvPr id="21" name="TextBox 20">
                <a:extLst>
                  <a:ext uri="{FF2B5EF4-FFF2-40B4-BE49-F238E27FC236}">
                    <a16:creationId xmlns:a16="http://schemas.microsoft.com/office/drawing/2014/main" id="{80A0C832-A3E3-B575-7CB7-286931980CE1}"/>
                  </a:ext>
                </a:extLst>
              </p:cNvPr>
              <p:cNvSpPr txBox="1">
                <a:spLocks noRot="1" noChangeAspect="1" noMove="1" noResize="1" noEditPoints="1" noAdjustHandles="1" noChangeArrowheads="1" noChangeShapeType="1" noTextEdit="1"/>
              </p:cNvSpPr>
              <p:nvPr/>
            </p:nvSpPr>
            <p:spPr>
              <a:xfrm>
                <a:off x="5464435" y="2420564"/>
                <a:ext cx="1869230" cy="430887"/>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91205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6E5662-8FC2-44E4-A3FA-2028864CD0A2}"/>
                  </a:ext>
                </a:extLst>
              </p:cNvPr>
              <p:cNvSpPr txBox="1"/>
              <p:nvPr/>
            </p:nvSpPr>
            <p:spPr>
              <a:xfrm>
                <a:off x="4018644" y="1623605"/>
                <a:ext cx="7954293"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rPr>
                            <m:t>𝑤</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12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rPr>
                                <m:t>1</m:t>
                              </m:r>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rPr>
                                <m:t>1</m:t>
                              </m:r>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23</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24</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rPr>
                                <m:t>34</m:t>
                              </m:r>
                            </m:sub>
                          </m:sSub>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1+0+1+1+0+1</m:t>
                          </m:r>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oMath>
                  </m:oMathPara>
                </a14:m>
                <a:endParaRPr lang="en-US" sz="2000" dirty="0"/>
              </a:p>
            </p:txBody>
          </p:sp>
        </mc:Choice>
        <mc:Fallback xmlns="">
          <p:sp>
            <p:nvSpPr>
              <p:cNvPr id="12" name="TextBox 11">
                <a:extLst>
                  <a:ext uri="{FF2B5EF4-FFF2-40B4-BE49-F238E27FC236}">
                    <a16:creationId xmlns:a16="http://schemas.microsoft.com/office/drawing/2014/main" id="{DC6E5662-8FC2-44E4-A3FA-2028864CD0A2}"/>
                  </a:ext>
                </a:extLst>
              </p:cNvPr>
              <p:cNvSpPr txBox="1">
                <a:spLocks noRot="1" noChangeAspect="1" noMove="1" noResize="1" noEditPoints="1" noAdjustHandles="1" noChangeArrowheads="1" noChangeShapeType="1" noTextEdit="1"/>
              </p:cNvSpPr>
              <p:nvPr/>
            </p:nvSpPr>
            <p:spPr>
              <a:xfrm>
                <a:off x="4018644" y="1623605"/>
                <a:ext cx="7954293" cy="5782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2C3582-F70D-4182-ACEB-948A2BA4DB5F}"/>
                  </a:ext>
                </a:extLst>
              </p:cNvPr>
              <p:cNvSpPr txBox="1"/>
              <p:nvPr/>
            </p:nvSpPr>
            <p:spPr>
              <a:xfrm>
                <a:off x="6598875" y="5284968"/>
                <a:ext cx="2979855" cy="413511"/>
              </a:xfrm>
              <a:prstGeom prst="rect">
                <a:avLst/>
              </a:prstGeom>
              <a:noFill/>
            </p:spPr>
            <p:txBody>
              <a:bodyPr wrap="none" rtlCol="0">
                <a:spAutoFit/>
              </a:bodyPr>
              <a:lstStyle/>
              <a:p>
                <a:r>
                  <a:rPr lang="en-US" sz="2000" dirty="0">
                    <a:solidFill>
                      <a:srgbClr val="C00000"/>
                    </a:solidFill>
                    <a:latin typeface="Arial" panose="020B0604020202020204" pitchFamily="34" charset="0"/>
                    <a:cs typeface="Arial" panose="020B0604020202020204" pitchFamily="34" charset="0"/>
                  </a:rPr>
                  <a:t>What are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𝜋</m:t>
                        </m:r>
                      </m:e>
                      <m:sub>
                        <m:r>
                          <a:rPr lang="en-US" sz="2000" b="0" i="1" smtClean="0">
                            <a:solidFill>
                              <a:srgbClr val="C00000"/>
                            </a:solidFill>
                            <a:latin typeface="Cambria Math" panose="02040503050406030204" pitchFamily="18" charset="0"/>
                          </a:rPr>
                          <m:t>𝑤</m:t>
                        </m:r>
                        <m:r>
                          <a:rPr lang="en-US" sz="2000" b="0" i="1" smtClean="0">
                            <a:solidFill>
                              <a:srgbClr val="C00000"/>
                            </a:solidFill>
                            <a:latin typeface="Cambria Math" panose="02040503050406030204" pitchFamily="18" charset="0"/>
                          </a:rPr>
                          <m:t>,2</m:t>
                        </m:r>
                      </m:sub>
                    </m:sSub>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𝐹</m:t>
                        </m:r>
                      </m:e>
                      <m:sub>
                        <m:r>
                          <a:rPr lang="en-US" sz="2000" b="0" i="1" smtClean="0">
                            <a:solidFill>
                              <a:srgbClr val="C00000"/>
                            </a:solidFill>
                            <a:latin typeface="Cambria Math" panose="02040503050406030204" pitchFamily="18" charset="0"/>
                            <a:ea typeface="Cambria Math" panose="02040503050406030204" pitchFamily="18" charset="0"/>
                          </a:rPr>
                          <m:t>𝑆𝑇</m:t>
                        </m:r>
                        <m:r>
                          <a:rPr lang="en-US" sz="2000" i="1">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2</m:t>
                        </m:r>
                      </m:sub>
                    </m:sSub>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18" name="TextBox 17">
                <a:extLst>
                  <a:ext uri="{FF2B5EF4-FFF2-40B4-BE49-F238E27FC236}">
                    <a16:creationId xmlns:a16="http://schemas.microsoft.com/office/drawing/2014/main" id="{692C3582-F70D-4182-ACEB-948A2BA4DB5F}"/>
                  </a:ext>
                </a:extLst>
              </p:cNvPr>
              <p:cNvSpPr txBox="1">
                <a:spLocks noRot="1" noChangeAspect="1" noMove="1" noResize="1" noEditPoints="1" noAdjustHandles="1" noChangeArrowheads="1" noChangeShapeType="1" noTextEdit="1"/>
              </p:cNvSpPr>
              <p:nvPr/>
            </p:nvSpPr>
            <p:spPr>
              <a:xfrm>
                <a:off x="6598875" y="5284968"/>
                <a:ext cx="2979855" cy="413511"/>
              </a:xfrm>
              <a:prstGeom prst="rect">
                <a:avLst/>
              </a:prstGeom>
              <a:blipFill>
                <a:blip r:embed="rId3"/>
                <a:stretch>
                  <a:fillRect l="-2045" t="-8824" r="-1227" b="-2205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2DC7732-0310-84C2-4C53-A393319946F9}"/>
              </a:ext>
            </a:extLst>
          </p:cNvPr>
          <p:cNvSpPr txBox="1"/>
          <p:nvPr/>
        </p:nvSpPr>
        <p:spPr>
          <a:xfrm>
            <a:off x="223934" y="185986"/>
            <a:ext cx="216277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65AAD0-1D84-AE72-C9B6-BFBD68271C50}"/>
                  </a:ext>
                </a:extLst>
              </p:cNvPr>
              <p:cNvSpPr txBox="1"/>
              <p:nvPr/>
            </p:nvSpPr>
            <p:spPr>
              <a:xfrm>
                <a:off x="559715" y="4592534"/>
                <a:ext cx="2248308" cy="692434"/>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𝑏</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num>
                        <m:den>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𝜋</m:t>
                              </m:r>
                            </m:e>
                            <m:sub>
                              <m:r>
                                <a:rPr lang="en-US" sz="2400" b="0" i="1" smtClean="0">
                                  <a:solidFill>
                                    <a:schemeClr val="bg1"/>
                                  </a:solidFill>
                                  <a:latin typeface="Cambria Math" panose="02040503050406030204" pitchFamily="18" charset="0"/>
                                </a:rPr>
                                <m:t>𝑏</m:t>
                              </m:r>
                            </m:sub>
                          </m:sSub>
                        </m:den>
                      </m:f>
                    </m:oMath>
                  </m:oMathPara>
                </a14:m>
                <a:endParaRPr lang="en-US" sz="2400" dirty="0">
                  <a:solidFill>
                    <a:schemeClr val="bg1"/>
                  </a:solidFill>
                </a:endParaRPr>
              </a:p>
            </p:txBody>
          </p:sp>
        </mc:Choice>
        <mc:Fallback xmlns="">
          <p:sp>
            <p:nvSpPr>
              <p:cNvPr id="5" name="TextBox 4">
                <a:extLst>
                  <a:ext uri="{FF2B5EF4-FFF2-40B4-BE49-F238E27FC236}">
                    <a16:creationId xmlns:a16="http://schemas.microsoft.com/office/drawing/2014/main" id="{C365AAD0-1D84-AE72-C9B6-BFBD68271C50}"/>
                  </a:ext>
                </a:extLst>
              </p:cNvPr>
              <p:cNvSpPr txBox="1">
                <a:spLocks noRot="1" noChangeAspect="1" noMove="1" noResize="1" noEditPoints="1" noAdjustHandles="1" noChangeArrowheads="1" noChangeShapeType="1" noTextEdit="1"/>
              </p:cNvSpPr>
              <p:nvPr/>
            </p:nvSpPr>
            <p:spPr>
              <a:xfrm>
                <a:off x="559715" y="4592534"/>
                <a:ext cx="2248308" cy="692434"/>
              </a:xfrm>
              <a:prstGeom prst="rect">
                <a:avLst/>
              </a:prstGeom>
              <a:blipFill>
                <a:blip r:embed="rId4"/>
                <a:stretch>
                  <a:fillRect/>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52D1CE40-B6CF-2793-8CC9-E5AD6C3EA8D4}"/>
              </a:ext>
            </a:extLst>
          </p:cNvPr>
          <p:cNvGraphicFramePr>
            <a:graphicFrameLocks noGrp="1"/>
          </p:cNvGraphicFramePr>
          <p:nvPr>
            <p:extLst>
              <p:ext uri="{D42A27DB-BD31-4B8C-83A1-F6EECF244321}">
                <p14:modId xmlns:p14="http://schemas.microsoft.com/office/powerpoint/2010/main" val="1684593294"/>
              </p:ext>
            </p:extLst>
          </p:nvPr>
        </p:nvGraphicFramePr>
        <p:xfrm>
          <a:off x="559715" y="967969"/>
          <a:ext cx="2743200" cy="333756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1097280">
                  <a:extLst>
                    <a:ext uri="{9D8B030D-6E8A-4147-A177-3AD203B41FA5}">
                      <a16:colId xmlns:a16="http://schemas.microsoft.com/office/drawing/2014/main" val="2327865728"/>
                    </a:ext>
                  </a:extLst>
                </a:gridCol>
                <a:gridCol w="914400">
                  <a:extLst>
                    <a:ext uri="{9D8B030D-6E8A-4147-A177-3AD203B41FA5}">
                      <a16:colId xmlns:a16="http://schemas.microsoft.com/office/drawing/2014/main" val="3470410902"/>
                    </a:ext>
                  </a:extLst>
                </a:gridCol>
              </a:tblGrid>
              <a:tr h="370840">
                <a:tc>
                  <a:txBody>
                    <a:bodyPr/>
                    <a:lstStyle/>
                    <a:p>
                      <a:pPr algn="ctr"/>
                      <a:r>
                        <a:rPr lang="en-US" b="0" dirty="0">
                          <a:solidFill>
                            <a:schemeClr val="tx1"/>
                          </a:solidFill>
                          <a:latin typeface="Arial" panose="020B0604020202020204" pitchFamily="34" charset="0"/>
                          <a:cs typeface="Arial" panose="020B0604020202020204" pitchFamily="34" charset="0"/>
                        </a:rPr>
                        <a:t>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Sub-pop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Marker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26990747"/>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1715723"/>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3981019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3208439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325687"/>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279706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09178244"/>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18652946"/>
                  </a:ext>
                </a:extLst>
              </a:tr>
            </a:tbl>
          </a:graphicData>
        </a:graphic>
      </p:graphicFrame>
      <p:sp>
        <p:nvSpPr>
          <p:cNvPr id="7" name="TextBox 6">
            <a:extLst>
              <a:ext uri="{FF2B5EF4-FFF2-40B4-BE49-F238E27FC236}">
                <a16:creationId xmlns:a16="http://schemas.microsoft.com/office/drawing/2014/main" id="{4246E8AF-BA79-DB7C-0889-350A46093380}"/>
              </a:ext>
            </a:extLst>
          </p:cNvPr>
          <p:cNvSpPr txBox="1"/>
          <p:nvPr/>
        </p:nvSpPr>
        <p:spPr>
          <a:xfrm>
            <a:off x="3743743" y="963232"/>
            <a:ext cx="699768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 Make all possible pairwise comparisons within sub-pop A.</a:t>
            </a:r>
          </a:p>
        </p:txBody>
      </p:sp>
      <p:sp>
        <p:nvSpPr>
          <p:cNvPr id="14" name="Freeform: Shape 13">
            <a:extLst>
              <a:ext uri="{FF2B5EF4-FFF2-40B4-BE49-F238E27FC236}">
                <a16:creationId xmlns:a16="http://schemas.microsoft.com/office/drawing/2014/main" id="{AAA0E963-FCE8-4D9E-5664-5F5EDFB61D34}"/>
              </a:ext>
            </a:extLst>
          </p:cNvPr>
          <p:cNvSpPr/>
          <p:nvPr/>
        </p:nvSpPr>
        <p:spPr>
          <a:xfrm>
            <a:off x="3181739" y="1530220"/>
            <a:ext cx="279971" cy="354564"/>
          </a:xfrm>
          <a:custGeom>
            <a:avLst/>
            <a:gdLst>
              <a:gd name="connsiteX0" fmla="*/ 0 w 279971"/>
              <a:gd name="connsiteY0" fmla="*/ 0 h 354564"/>
              <a:gd name="connsiteX1" fmla="*/ 279918 w 279971"/>
              <a:gd name="connsiteY1" fmla="*/ 177282 h 354564"/>
              <a:gd name="connsiteX2" fmla="*/ 18661 w 279971"/>
              <a:gd name="connsiteY2" fmla="*/ 354564 h 354564"/>
            </a:gdLst>
            <a:ahLst/>
            <a:cxnLst>
              <a:cxn ang="0">
                <a:pos x="connsiteX0" y="connsiteY0"/>
              </a:cxn>
              <a:cxn ang="0">
                <a:pos x="connsiteX1" y="connsiteY1"/>
              </a:cxn>
              <a:cxn ang="0">
                <a:pos x="connsiteX2" y="connsiteY2"/>
              </a:cxn>
            </a:cxnLst>
            <a:rect l="l" t="t" r="r" b="b"/>
            <a:pathLst>
              <a:path w="279971" h="354564">
                <a:moveTo>
                  <a:pt x="0" y="0"/>
                </a:moveTo>
                <a:cubicBezTo>
                  <a:pt x="138404" y="59094"/>
                  <a:pt x="276808" y="118188"/>
                  <a:pt x="279918" y="177282"/>
                </a:cubicBezTo>
                <a:cubicBezTo>
                  <a:pt x="283028" y="236376"/>
                  <a:pt x="150844" y="295470"/>
                  <a:pt x="18661" y="354564"/>
                </a:cubicBez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5031AB-9F8B-DC47-5C1C-31C15365AEFE}"/>
                  </a:ext>
                </a:extLst>
              </p:cNvPr>
              <p:cNvSpPr txBox="1"/>
              <p:nvPr/>
            </p:nvSpPr>
            <p:spPr>
              <a:xfrm>
                <a:off x="3461710" y="1375039"/>
                <a:ext cx="380937" cy="332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i="1" smtClean="0">
                              <a:solidFill>
                                <a:srgbClr val="C00000"/>
                              </a:solidFill>
                              <a:latin typeface="Cambria Math" panose="02040503050406030204" pitchFamily="18" charset="0"/>
                              <a:ea typeface="Cambria Math" panose="02040503050406030204" pitchFamily="18" charset="0"/>
                            </a:rPr>
                            <m:t>∆</m:t>
                          </m:r>
                        </m:e>
                        <m:sub>
                          <m:r>
                            <a:rPr lang="en-US" sz="2000" b="0" i="1" smtClean="0">
                              <a:solidFill>
                                <a:srgbClr val="C00000"/>
                              </a:solidFill>
                              <a:latin typeface="Cambria Math" panose="02040503050406030204" pitchFamily="18" charset="0"/>
                            </a:rPr>
                            <m:t>𝑖𝑗</m:t>
                          </m:r>
                        </m:sub>
                      </m:sSub>
                    </m:oMath>
                  </m:oMathPara>
                </a14:m>
                <a:endParaRPr lang="en-US" sz="2000" dirty="0">
                  <a:solidFill>
                    <a:srgbClr val="C00000"/>
                  </a:solidFill>
                </a:endParaRPr>
              </a:p>
            </p:txBody>
          </p:sp>
        </mc:Choice>
        <mc:Fallback xmlns="">
          <p:sp>
            <p:nvSpPr>
              <p:cNvPr id="16" name="TextBox 15">
                <a:extLst>
                  <a:ext uri="{FF2B5EF4-FFF2-40B4-BE49-F238E27FC236}">
                    <a16:creationId xmlns:a16="http://schemas.microsoft.com/office/drawing/2014/main" id="{455031AB-9F8B-DC47-5C1C-31C15365AEFE}"/>
                  </a:ext>
                </a:extLst>
              </p:cNvPr>
              <p:cNvSpPr txBox="1">
                <a:spLocks noRot="1" noChangeAspect="1" noMove="1" noResize="1" noEditPoints="1" noAdjustHandles="1" noChangeArrowheads="1" noChangeShapeType="1" noTextEdit="1"/>
              </p:cNvSpPr>
              <p:nvPr/>
            </p:nvSpPr>
            <p:spPr>
              <a:xfrm>
                <a:off x="3461710" y="1375039"/>
                <a:ext cx="380937" cy="332463"/>
              </a:xfrm>
              <a:prstGeom prst="rect">
                <a:avLst/>
              </a:prstGeom>
              <a:blipFill>
                <a:blip r:embed="rId5"/>
                <a:stretch>
                  <a:fillRect l="-16129" r="-12903" b="-2777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D23D90B-C2AC-2BDB-7710-160E3F403E2A}"/>
              </a:ext>
            </a:extLst>
          </p:cNvPr>
          <p:cNvSpPr txBox="1"/>
          <p:nvPr/>
        </p:nvSpPr>
        <p:spPr>
          <a:xfrm>
            <a:off x="3743743" y="2620189"/>
            <a:ext cx="80366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 Make all possible pairwise comparisons between sub-pop A and B.</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A97C31B-0D3F-E257-F52D-33B0E2C64573}"/>
                  </a:ext>
                </a:extLst>
              </p:cNvPr>
              <p:cNvSpPr txBox="1"/>
              <p:nvPr/>
            </p:nvSpPr>
            <p:spPr>
              <a:xfrm>
                <a:off x="4018644" y="3281489"/>
                <a:ext cx="7917744"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𝜋</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15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rPr>
                                <m:t>1</m:t>
                              </m:r>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rPr>
                                <m:t>1</m:t>
                              </m:r>
                              <m:r>
                                <a:rPr lang="en-US" sz="1400" b="0" i="1" smtClean="0">
                                  <a:latin typeface="Cambria Math" panose="02040503050406030204" pitchFamily="18" charset="0"/>
                                </a:rPr>
                                <m:t>7</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rPr>
                                <m:t>1</m:t>
                              </m:r>
                              <m:r>
                                <a:rPr lang="en-US" sz="1400" b="0" i="1" smtClean="0">
                                  <a:latin typeface="Cambria Math" panose="02040503050406030204" pitchFamily="18" charset="0"/>
                                </a:rPr>
                                <m:t>8</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25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26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27</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28</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3</m:t>
                              </m:r>
                              <m:r>
                                <a:rPr lang="en-US" sz="1400" b="0" i="1" smtClean="0">
                                  <a:latin typeface="Cambria Math" panose="02040503050406030204" pitchFamily="18" charset="0"/>
                                </a:rPr>
                                <m:t>5</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3</m:t>
                              </m:r>
                              <m:r>
                                <a:rPr lang="en-US" sz="1400" b="0" i="1" smtClean="0">
                                  <a:latin typeface="Cambria Math" panose="02040503050406030204" pitchFamily="18" charset="0"/>
                                </a:rPr>
                                <m:t>6</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3</m:t>
                              </m:r>
                              <m:r>
                                <a:rPr lang="en-US" sz="1400" i="1">
                                  <a:latin typeface="Cambria Math" panose="02040503050406030204" pitchFamily="18" charset="0"/>
                                </a:rPr>
                                <m:t>7</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38</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4</m:t>
                              </m:r>
                              <m:r>
                                <a:rPr lang="en-US" sz="1400" i="1">
                                  <a:latin typeface="Cambria Math" panose="02040503050406030204" pitchFamily="18" charset="0"/>
                                </a:rPr>
                                <m:t>5</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4</m:t>
                              </m:r>
                              <m:r>
                                <a:rPr lang="en-US" sz="1400" i="1">
                                  <a:latin typeface="Cambria Math" panose="02040503050406030204" pitchFamily="18" charset="0"/>
                                </a:rPr>
                                <m:t>6</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4</m:t>
                              </m:r>
                              <m:r>
                                <a:rPr lang="en-US" sz="1400" i="1">
                                  <a:latin typeface="Cambria Math" panose="02040503050406030204" pitchFamily="18" charset="0"/>
                                </a:rPr>
                                <m:t>7</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rPr>
                                <m:t>48</m:t>
                              </m:r>
                            </m:sub>
                          </m:sSub>
                        </m:num>
                        <m:den>
                          <m:r>
                            <a:rPr lang="en-US" sz="1400" b="0" i="1" smtClean="0">
                              <a:latin typeface="Cambria Math" panose="02040503050406030204" pitchFamily="18" charset="0"/>
                            </a:rPr>
                            <m:t>16</m:t>
                          </m:r>
                        </m:den>
                      </m:f>
                    </m:oMath>
                  </m:oMathPara>
                </a14:m>
                <a:endParaRPr lang="en-US" sz="2000" dirty="0"/>
              </a:p>
            </p:txBody>
          </p:sp>
        </mc:Choice>
        <mc:Fallback xmlns="">
          <p:sp>
            <p:nvSpPr>
              <p:cNvPr id="22" name="TextBox 21">
                <a:extLst>
                  <a:ext uri="{FF2B5EF4-FFF2-40B4-BE49-F238E27FC236}">
                    <a16:creationId xmlns:a16="http://schemas.microsoft.com/office/drawing/2014/main" id="{BA97C31B-0D3F-E257-F52D-33B0E2C64573}"/>
                  </a:ext>
                </a:extLst>
              </p:cNvPr>
              <p:cNvSpPr txBox="1">
                <a:spLocks noRot="1" noChangeAspect="1" noMove="1" noResize="1" noEditPoints="1" noAdjustHandles="1" noChangeArrowheads="1" noChangeShapeType="1" noTextEdit="1"/>
              </p:cNvSpPr>
              <p:nvPr/>
            </p:nvSpPr>
            <p:spPr>
              <a:xfrm>
                <a:off x="4018644" y="3281489"/>
                <a:ext cx="7917744" cy="404726"/>
              </a:xfrm>
              <a:prstGeom prst="rect">
                <a:avLst/>
              </a:prstGeom>
              <a:blipFill>
                <a:blip r:embed="rId6"/>
                <a:stretch>
                  <a:fillRect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5A1305-5473-6BB7-94D2-4F9FE194D9B5}"/>
                  </a:ext>
                </a:extLst>
              </p:cNvPr>
              <p:cNvSpPr txBox="1"/>
              <p:nvPr/>
            </p:nvSpPr>
            <p:spPr>
              <a:xfrm>
                <a:off x="4018643" y="4081305"/>
                <a:ext cx="8028352"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2+2+1+1+1+1+0+0+2+2+1+1+1+1+0+0</m:t>
                          </m:r>
                        </m:num>
                        <m:den>
                          <m:r>
                            <a:rPr lang="en-US" sz="2000" b="0" i="1" smtClean="0">
                              <a:latin typeface="Cambria Math" panose="02040503050406030204" pitchFamily="18" charset="0"/>
                            </a:rPr>
                            <m:t>16</m:t>
                          </m:r>
                        </m:den>
                      </m:f>
                      <m:r>
                        <a:rPr lang="en-US" sz="2000" b="0" i="1" smtClean="0">
                          <a:latin typeface="Cambria Math" panose="02040503050406030204" pitchFamily="18" charset="0"/>
                        </a:rPr>
                        <m:t>=1</m:t>
                      </m:r>
                    </m:oMath>
                  </m:oMathPara>
                </a14:m>
                <a:endParaRPr lang="en-US" sz="2000" dirty="0"/>
              </a:p>
            </p:txBody>
          </p:sp>
        </mc:Choice>
        <mc:Fallback xmlns="">
          <p:sp>
            <p:nvSpPr>
              <p:cNvPr id="23" name="TextBox 22">
                <a:extLst>
                  <a:ext uri="{FF2B5EF4-FFF2-40B4-BE49-F238E27FC236}">
                    <a16:creationId xmlns:a16="http://schemas.microsoft.com/office/drawing/2014/main" id="{4A5A1305-5473-6BB7-94D2-4F9FE194D9B5}"/>
                  </a:ext>
                </a:extLst>
              </p:cNvPr>
              <p:cNvSpPr txBox="1">
                <a:spLocks noRot="1" noChangeAspect="1" noMove="1" noResize="1" noEditPoints="1" noAdjustHandles="1" noChangeArrowheads="1" noChangeShapeType="1" noTextEdit="1"/>
              </p:cNvSpPr>
              <p:nvPr/>
            </p:nvSpPr>
            <p:spPr>
              <a:xfrm>
                <a:off x="4018643" y="4081305"/>
                <a:ext cx="8028352" cy="5782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964389B-C9D0-4B62-58F7-D860EFAA6826}"/>
                  </a:ext>
                </a:extLst>
              </p:cNvPr>
              <p:cNvSpPr txBox="1"/>
              <p:nvPr/>
            </p:nvSpPr>
            <p:spPr>
              <a:xfrm>
                <a:off x="4018643" y="5516803"/>
                <a:ext cx="1966884" cy="77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𝐹</m:t>
                          </m:r>
                        </m:e>
                        <m:sub>
                          <m:r>
                            <a:rPr lang="en-US" sz="2000" b="0" i="1" smtClean="0">
                              <a:latin typeface="Cambria Math" panose="02040503050406030204" pitchFamily="18" charset="0"/>
                            </a:rPr>
                            <m:t>𝑆𝑇</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num>
                        <m:den>
                          <m:r>
                            <a:rPr lang="en-US" sz="2000" b="0" i="1" smtClean="0">
                              <a:latin typeface="Cambria Math" panose="02040503050406030204" pitchFamily="18" charset="0"/>
                            </a:rPr>
                            <m:t>1</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m:oMathPara>
                </a14:m>
                <a:endParaRPr lang="en-US" sz="2000" dirty="0"/>
              </a:p>
            </p:txBody>
          </p:sp>
        </mc:Choice>
        <mc:Fallback xmlns="">
          <p:sp>
            <p:nvSpPr>
              <p:cNvPr id="24" name="TextBox 23">
                <a:extLst>
                  <a:ext uri="{FF2B5EF4-FFF2-40B4-BE49-F238E27FC236}">
                    <a16:creationId xmlns:a16="http://schemas.microsoft.com/office/drawing/2014/main" id="{2964389B-C9D0-4B62-58F7-D860EFAA6826}"/>
                  </a:ext>
                </a:extLst>
              </p:cNvPr>
              <p:cNvSpPr txBox="1">
                <a:spLocks noRot="1" noChangeAspect="1" noMove="1" noResize="1" noEditPoints="1" noAdjustHandles="1" noChangeArrowheads="1" noChangeShapeType="1" noTextEdit="1"/>
              </p:cNvSpPr>
              <p:nvPr/>
            </p:nvSpPr>
            <p:spPr>
              <a:xfrm>
                <a:off x="4018643" y="5516803"/>
                <a:ext cx="1966884" cy="778546"/>
              </a:xfrm>
              <a:prstGeom prst="rect">
                <a:avLst/>
              </a:prstGeom>
              <a:blipFill>
                <a:blip r:embed="rId8"/>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D7A43EF-DE30-5F6D-4D0A-44A877261555}"/>
              </a:ext>
            </a:extLst>
          </p:cNvPr>
          <p:cNvSpPr txBox="1"/>
          <p:nvPr/>
        </p:nvSpPr>
        <p:spPr>
          <a:xfrm>
            <a:off x="3743743" y="4915832"/>
            <a:ext cx="25188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3. Apply the formula.</a:t>
            </a:r>
          </a:p>
        </p:txBody>
      </p:sp>
      <p:sp>
        <p:nvSpPr>
          <p:cNvPr id="29" name="TextBox 28">
            <a:extLst>
              <a:ext uri="{FF2B5EF4-FFF2-40B4-BE49-F238E27FC236}">
                <a16:creationId xmlns:a16="http://schemas.microsoft.com/office/drawing/2014/main" id="{2B20B8E3-368C-42A0-2B03-A9A1239DC76A}"/>
              </a:ext>
            </a:extLst>
          </p:cNvPr>
          <p:cNvSpPr txBox="1"/>
          <p:nvPr/>
        </p:nvSpPr>
        <p:spPr>
          <a:xfrm>
            <a:off x="6598875" y="5698479"/>
            <a:ext cx="503639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method is biased when the sub-population sizes are different.</a:t>
            </a:r>
          </a:p>
        </p:txBody>
      </p:sp>
    </p:spTree>
    <p:extLst>
      <p:ext uri="{BB962C8B-B14F-4D97-AF65-F5344CB8AC3E}">
        <p14:creationId xmlns:p14="http://schemas.microsoft.com/office/powerpoint/2010/main" val="1811528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6E5662-8FC2-44E4-A3FA-2028864CD0A2}"/>
                  </a:ext>
                </a:extLst>
              </p:cNvPr>
              <p:cNvSpPr txBox="1"/>
              <p:nvPr/>
            </p:nvSpPr>
            <p:spPr>
              <a:xfrm>
                <a:off x="4018644" y="1623605"/>
                <a:ext cx="7539628" cy="699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i="1">
                                  <a:latin typeface="Cambria Math" panose="02040503050406030204" pitchFamily="18" charset="0"/>
                                </a:rPr>
                                <m:t>1</m:t>
                              </m:r>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i="1">
                                  <a:latin typeface="Cambria Math" panose="02040503050406030204" pitchFamily="18" charset="0"/>
                                </a:rPr>
                                <m:t>1</m:t>
                              </m:r>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rPr>
                                <m:t>23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rPr>
                                <m:t>24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rPr>
                                <m:t>34</m:t>
                              </m:r>
                            </m:sub>
                          </m:sSub>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num>
                        <m:den>
                          <m:r>
                            <a:rPr lang="en-US" b="0" i="1" smtClean="0">
                              <a:latin typeface="Cambria Math" panose="02040503050406030204" pitchFamily="18" charset="0"/>
                            </a:rPr>
                            <m:t>6</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m:t>
                          </m:r>
                        </m:num>
                        <m:den>
                          <m:r>
                            <a:rPr lang="en-US" b="0" i="1" smtClean="0">
                              <a:latin typeface="Cambria Math" panose="02040503050406030204" pitchFamily="18" charset="0"/>
                            </a:rPr>
                            <m:t>12</m:t>
                          </m:r>
                        </m:den>
                      </m:f>
                    </m:oMath>
                  </m:oMathPara>
                </a14:m>
                <a:endParaRPr lang="en-US" dirty="0"/>
              </a:p>
            </p:txBody>
          </p:sp>
        </mc:Choice>
        <mc:Fallback xmlns="">
          <p:sp>
            <p:nvSpPr>
              <p:cNvPr id="12" name="TextBox 11">
                <a:extLst>
                  <a:ext uri="{FF2B5EF4-FFF2-40B4-BE49-F238E27FC236}">
                    <a16:creationId xmlns:a16="http://schemas.microsoft.com/office/drawing/2014/main" id="{DC6E5662-8FC2-44E4-A3FA-2028864CD0A2}"/>
                  </a:ext>
                </a:extLst>
              </p:cNvPr>
              <p:cNvSpPr txBox="1">
                <a:spLocks noRot="1" noChangeAspect="1" noMove="1" noResize="1" noEditPoints="1" noAdjustHandles="1" noChangeArrowheads="1" noChangeShapeType="1" noTextEdit="1"/>
              </p:cNvSpPr>
              <p:nvPr/>
            </p:nvSpPr>
            <p:spPr>
              <a:xfrm>
                <a:off x="4018644" y="1623605"/>
                <a:ext cx="7539628" cy="6997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2C3582-F70D-4182-ACEB-948A2BA4DB5F}"/>
                  </a:ext>
                </a:extLst>
              </p:cNvPr>
              <p:cNvSpPr txBox="1"/>
              <p:nvPr/>
            </p:nvSpPr>
            <p:spPr>
              <a:xfrm>
                <a:off x="6598875" y="5284968"/>
                <a:ext cx="3063211" cy="413511"/>
              </a:xfrm>
              <a:prstGeom prst="rect">
                <a:avLst/>
              </a:prstGeom>
              <a:noFill/>
            </p:spPr>
            <p:txBody>
              <a:bodyPr wrap="none" rtlCol="0">
                <a:spAutoFit/>
              </a:bodyPr>
              <a:lstStyle/>
              <a:p>
                <a:r>
                  <a:rPr lang="en-US" sz="2000" dirty="0">
                    <a:solidFill>
                      <a:srgbClr val="C00000"/>
                    </a:solidFill>
                    <a:latin typeface="Arial" panose="020B0604020202020204" pitchFamily="34" charset="0"/>
                    <a:cs typeface="Arial" panose="020B0604020202020204" pitchFamily="34" charset="0"/>
                  </a:rPr>
                  <a:t>What are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𝑀</m:t>
                        </m:r>
                      </m:e>
                      <m:sub>
                        <m:r>
                          <a:rPr lang="en-US" sz="2000" b="0" i="1" smtClean="0">
                            <a:solidFill>
                              <a:srgbClr val="C00000"/>
                            </a:solidFill>
                            <a:latin typeface="Cambria Math" panose="02040503050406030204" pitchFamily="18" charset="0"/>
                          </a:rPr>
                          <m:t>𝑤</m:t>
                        </m:r>
                        <m:r>
                          <a:rPr lang="en-US" sz="2000" b="0" i="1" smtClean="0">
                            <a:solidFill>
                              <a:srgbClr val="C00000"/>
                            </a:solidFill>
                            <a:latin typeface="Cambria Math" panose="02040503050406030204" pitchFamily="18" charset="0"/>
                          </a:rPr>
                          <m:t>,2</m:t>
                        </m:r>
                      </m:sub>
                    </m:sSub>
                  </m:oMath>
                </a14:m>
                <a:r>
                  <a:rPr lang="en-US" sz="2000" dirty="0">
                    <a:solidFill>
                      <a:srgbClr val="C00000"/>
                    </a:solidFill>
                    <a:latin typeface="Arial" panose="020B0604020202020204" pitchFamily="34" charset="0"/>
                    <a:cs typeface="Arial" panose="020B0604020202020204" pitchFamily="34" charset="0"/>
                  </a:rPr>
                  <a:t> and </a:t>
                </a:r>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𝐹</m:t>
                        </m:r>
                      </m:e>
                      <m:sub>
                        <m:r>
                          <a:rPr lang="en-US" sz="2000" b="0" i="1" smtClean="0">
                            <a:solidFill>
                              <a:srgbClr val="C00000"/>
                            </a:solidFill>
                            <a:latin typeface="Cambria Math" panose="02040503050406030204" pitchFamily="18" charset="0"/>
                            <a:ea typeface="Cambria Math" panose="02040503050406030204" pitchFamily="18" charset="0"/>
                          </a:rPr>
                          <m:t>𝑆𝑇</m:t>
                        </m:r>
                        <m:r>
                          <a:rPr lang="en-US" sz="2000" i="1">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2</m:t>
                        </m:r>
                      </m:sub>
                    </m:sSub>
                  </m:oMath>
                </a14:m>
                <a:r>
                  <a:rPr lang="en-US" sz="2000" dirty="0">
                    <a:solidFill>
                      <a:srgbClr val="C00000"/>
                    </a:solidFill>
                    <a:latin typeface="Arial" panose="020B0604020202020204" pitchFamily="34" charset="0"/>
                    <a:cs typeface="Arial" panose="020B0604020202020204" pitchFamily="34" charset="0"/>
                  </a:rPr>
                  <a:t>?</a:t>
                </a:r>
              </a:p>
            </p:txBody>
          </p:sp>
        </mc:Choice>
        <mc:Fallback xmlns="">
          <p:sp>
            <p:nvSpPr>
              <p:cNvPr id="18" name="TextBox 17">
                <a:extLst>
                  <a:ext uri="{FF2B5EF4-FFF2-40B4-BE49-F238E27FC236}">
                    <a16:creationId xmlns:a16="http://schemas.microsoft.com/office/drawing/2014/main" id="{692C3582-F70D-4182-ACEB-948A2BA4DB5F}"/>
                  </a:ext>
                </a:extLst>
              </p:cNvPr>
              <p:cNvSpPr txBox="1">
                <a:spLocks noRot="1" noChangeAspect="1" noMove="1" noResize="1" noEditPoints="1" noAdjustHandles="1" noChangeArrowheads="1" noChangeShapeType="1" noTextEdit="1"/>
              </p:cNvSpPr>
              <p:nvPr/>
            </p:nvSpPr>
            <p:spPr>
              <a:xfrm>
                <a:off x="6598875" y="5284968"/>
                <a:ext cx="3063211" cy="413511"/>
              </a:xfrm>
              <a:prstGeom prst="rect">
                <a:avLst/>
              </a:prstGeom>
              <a:blipFill>
                <a:blip r:embed="rId3"/>
                <a:stretch>
                  <a:fillRect l="-1988" t="-8824" b="-2205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2DC7732-0310-84C2-4C53-A393319946F9}"/>
              </a:ext>
            </a:extLst>
          </p:cNvPr>
          <p:cNvSpPr txBox="1"/>
          <p:nvPr/>
        </p:nvSpPr>
        <p:spPr>
          <a:xfrm>
            <a:off x="223934" y="185986"/>
            <a:ext cx="218200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1b</a:t>
            </a:r>
          </a:p>
        </p:txBody>
      </p:sp>
      <p:graphicFrame>
        <p:nvGraphicFramePr>
          <p:cNvPr id="2" name="Table 1">
            <a:extLst>
              <a:ext uri="{FF2B5EF4-FFF2-40B4-BE49-F238E27FC236}">
                <a16:creationId xmlns:a16="http://schemas.microsoft.com/office/drawing/2014/main" id="{52D1CE40-B6CF-2793-8CC9-E5AD6C3EA8D4}"/>
              </a:ext>
            </a:extLst>
          </p:cNvPr>
          <p:cNvGraphicFramePr>
            <a:graphicFrameLocks noGrp="1"/>
          </p:cNvGraphicFramePr>
          <p:nvPr/>
        </p:nvGraphicFramePr>
        <p:xfrm>
          <a:off x="559715" y="967969"/>
          <a:ext cx="2743200" cy="333756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2397420202"/>
                    </a:ext>
                  </a:extLst>
                </a:gridCol>
                <a:gridCol w="1097280">
                  <a:extLst>
                    <a:ext uri="{9D8B030D-6E8A-4147-A177-3AD203B41FA5}">
                      <a16:colId xmlns:a16="http://schemas.microsoft.com/office/drawing/2014/main" val="2327865728"/>
                    </a:ext>
                  </a:extLst>
                </a:gridCol>
                <a:gridCol w="914400">
                  <a:extLst>
                    <a:ext uri="{9D8B030D-6E8A-4147-A177-3AD203B41FA5}">
                      <a16:colId xmlns:a16="http://schemas.microsoft.com/office/drawing/2014/main" val="3470410902"/>
                    </a:ext>
                  </a:extLst>
                </a:gridCol>
              </a:tblGrid>
              <a:tr h="370840">
                <a:tc>
                  <a:txBody>
                    <a:bodyPr/>
                    <a:lstStyle/>
                    <a:p>
                      <a:pPr algn="ctr"/>
                      <a:r>
                        <a:rPr lang="en-US" b="0" dirty="0">
                          <a:solidFill>
                            <a:schemeClr val="tx1"/>
                          </a:solidFill>
                          <a:latin typeface="Arial" panose="020B0604020202020204" pitchFamily="34" charset="0"/>
                          <a:cs typeface="Arial" panose="020B0604020202020204" pitchFamily="34" charset="0"/>
                        </a:rPr>
                        <a:t>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Sub-pop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Marker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49864464"/>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626990747"/>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1715723"/>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3981019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3208439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325687"/>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52797065"/>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09178244"/>
                  </a:ext>
                </a:extLst>
              </a:tr>
              <a:tr h="370840">
                <a:tc>
                  <a:txBody>
                    <a:bodyPr/>
                    <a:lstStyle/>
                    <a:p>
                      <a:pPr algn="ctr"/>
                      <a:r>
                        <a:rPr lang="en-US" b="0" dirty="0">
                          <a:solidFill>
                            <a:schemeClr val="tx1"/>
                          </a:solidFill>
                          <a:latin typeface="Arial" panose="020B0604020202020204" pitchFamily="34" charset="0"/>
                          <a:cs typeface="Arial" panose="020B0604020202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b="0" dirty="0">
                          <a:solidFill>
                            <a:schemeClr val="tx1"/>
                          </a:solidFill>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618652946"/>
                  </a:ext>
                </a:extLst>
              </a:tr>
            </a:tbl>
          </a:graphicData>
        </a:graphic>
      </p:graphicFrame>
      <p:sp>
        <p:nvSpPr>
          <p:cNvPr id="7" name="TextBox 6">
            <a:extLst>
              <a:ext uri="{FF2B5EF4-FFF2-40B4-BE49-F238E27FC236}">
                <a16:creationId xmlns:a16="http://schemas.microsoft.com/office/drawing/2014/main" id="{4246E8AF-BA79-DB7C-0889-350A46093380}"/>
              </a:ext>
            </a:extLst>
          </p:cNvPr>
          <p:cNvSpPr txBox="1"/>
          <p:nvPr/>
        </p:nvSpPr>
        <p:spPr>
          <a:xfrm>
            <a:off x="3743743" y="963232"/>
            <a:ext cx="591245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1. Compute all pairwise matches within sub-pop A.</a:t>
            </a:r>
          </a:p>
        </p:txBody>
      </p:sp>
      <p:sp>
        <p:nvSpPr>
          <p:cNvPr id="17" name="TextBox 16">
            <a:extLst>
              <a:ext uri="{FF2B5EF4-FFF2-40B4-BE49-F238E27FC236}">
                <a16:creationId xmlns:a16="http://schemas.microsoft.com/office/drawing/2014/main" id="{DD23D90B-C2AC-2BDB-7710-160E3F403E2A}"/>
              </a:ext>
            </a:extLst>
          </p:cNvPr>
          <p:cNvSpPr txBox="1"/>
          <p:nvPr/>
        </p:nvSpPr>
        <p:spPr>
          <a:xfrm>
            <a:off x="3743743" y="2620189"/>
            <a:ext cx="80366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 Make all possible pairwise comparisons between sub-pop A and B.</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A97C31B-0D3F-E257-F52D-33B0E2C64573}"/>
                  </a:ext>
                </a:extLst>
              </p:cNvPr>
              <p:cNvSpPr txBox="1"/>
              <p:nvPr/>
            </p:nvSpPr>
            <p:spPr>
              <a:xfrm>
                <a:off x="4018644" y="3281489"/>
                <a:ext cx="7404078"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panose="02040503050406030204" pitchFamily="18" charset="0"/>
                              <a:ea typeface="Cambria Math" panose="02040503050406030204" pitchFamily="18" charset="0"/>
                            </a:rPr>
                            <m:t>𝜋</m:t>
                          </m:r>
                        </m:e>
                        <m:sub>
                          <m:r>
                            <a:rPr lang="en-US" sz="1200" b="0" i="1" smtClean="0">
                              <a:latin typeface="Cambria Math" panose="02040503050406030204" pitchFamily="18" charset="0"/>
                            </a:rPr>
                            <m:t>𝑏</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𝑚</m:t>
                              </m:r>
                            </m:e>
                            <m:sub>
                              <m:r>
                                <a:rPr lang="en-US" sz="1200" b="0" i="1" smtClean="0">
                                  <a:latin typeface="Cambria Math" panose="02040503050406030204" pitchFamily="18" charset="0"/>
                                </a:rPr>
                                <m:t>15</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i="1">
                                  <a:latin typeface="Cambria Math" panose="02040503050406030204" pitchFamily="18" charset="0"/>
                                </a:rPr>
                                <m:t>1</m:t>
                              </m:r>
                              <m:r>
                                <a:rPr lang="en-US" sz="1200" b="0" i="1" smtClean="0">
                                  <a:latin typeface="Cambria Math" panose="02040503050406030204" pitchFamily="18" charset="0"/>
                                </a:rPr>
                                <m:t>6</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i="1">
                                  <a:latin typeface="Cambria Math" panose="02040503050406030204" pitchFamily="18" charset="0"/>
                                </a:rPr>
                                <m:t>1</m:t>
                              </m:r>
                              <m:r>
                                <a:rPr lang="en-US" sz="1200" b="0" i="1" smtClean="0">
                                  <a:latin typeface="Cambria Math" panose="02040503050406030204" pitchFamily="18" charset="0"/>
                                </a:rPr>
                                <m:t>7</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i="1">
                                  <a:latin typeface="Cambria Math" panose="02040503050406030204" pitchFamily="18" charset="0"/>
                                </a:rPr>
                                <m:t>1</m:t>
                              </m:r>
                              <m:r>
                                <a:rPr lang="en-US" sz="1200" b="0" i="1" smtClean="0">
                                  <a:latin typeface="Cambria Math" panose="02040503050406030204" pitchFamily="18" charset="0"/>
                                </a:rPr>
                                <m:t>8</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25</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26</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27</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28</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3</m:t>
                              </m:r>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3</m:t>
                              </m:r>
                              <m:r>
                                <a:rPr lang="en-US" sz="1200" b="0" i="1" smtClean="0">
                                  <a:latin typeface="Cambria Math" panose="02040503050406030204" pitchFamily="18" charset="0"/>
                                </a:rPr>
                                <m:t>6</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3</m:t>
                              </m:r>
                              <m:r>
                                <a:rPr lang="en-US" sz="1200" i="1">
                                  <a:latin typeface="Cambria Math" panose="02040503050406030204" pitchFamily="18" charset="0"/>
                                </a:rPr>
                                <m:t>7</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38</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4</m:t>
                              </m:r>
                              <m:r>
                                <a:rPr lang="en-US" sz="1200" i="1">
                                  <a:latin typeface="Cambria Math" panose="02040503050406030204" pitchFamily="18" charset="0"/>
                                </a:rPr>
                                <m:t>5</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4</m:t>
                              </m:r>
                              <m:r>
                                <a:rPr lang="en-US" sz="1200" i="1">
                                  <a:latin typeface="Cambria Math" panose="02040503050406030204" pitchFamily="18" charset="0"/>
                                </a:rPr>
                                <m:t>6</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ea typeface="Cambria Math" panose="02040503050406030204" pitchFamily="18" charset="0"/>
                                </a:rPr>
                                <m:t>4</m:t>
                              </m:r>
                              <m:r>
                                <a:rPr lang="en-US" sz="1200" i="1">
                                  <a:latin typeface="Cambria Math" panose="02040503050406030204" pitchFamily="18" charset="0"/>
                                </a:rPr>
                                <m:t>7</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b="0" i="1" smtClean="0">
                                  <a:latin typeface="Cambria Math" panose="02040503050406030204" pitchFamily="18" charset="0"/>
                                </a:rPr>
                                <m:t>𝑚</m:t>
                              </m:r>
                            </m:e>
                            <m:sub>
                              <m:r>
                                <a:rPr lang="en-US" sz="1200" b="0" i="1" smtClean="0">
                                  <a:latin typeface="Cambria Math" panose="02040503050406030204" pitchFamily="18" charset="0"/>
                                </a:rPr>
                                <m:t>48</m:t>
                              </m:r>
                            </m:sub>
                          </m:sSub>
                        </m:num>
                        <m:den>
                          <m:r>
                            <a:rPr lang="en-US" sz="1200" b="0" i="1" smtClean="0">
                              <a:latin typeface="Cambria Math" panose="02040503050406030204" pitchFamily="18" charset="0"/>
                            </a:rPr>
                            <m:t>16</m:t>
                          </m:r>
                        </m:den>
                      </m:f>
                    </m:oMath>
                  </m:oMathPara>
                </a14:m>
                <a:endParaRPr lang="en-US" dirty="0"/>
              </a:p>
            </p:txBody>
          </p:sp>
        </mc:Choice>
        <mc:Fallback xmlns="">
          <p:sp>
            <p:nvSpPr>
              <p:cNvPr id="22" name="TextBox 21">
                <a:extLst>
                  <a:ext uri="{FF2B5EF4-FFF2-40B4-BE49-F238E27FC236}">
                    <a16:creationId xmlns:a16="http://schemas.microsoft.com/office/drawing/2014/main" id="{BA97C31B-0D3F-E257-F52D-33B0E2C64573}"/>
                  </a:ext>
                </a:extLst>
              </p:cNvPr>
              <p:cNvSpPr txBox="1">
                <a:spLocks noRot="1" noChangeAspect="1" noMove="1" noResize="1" noEditPoints="1" noAdjustHandles="1" noChangeArrowheads="1" noChangeShapeType="1" noTextEdit="1"/>
              </p:cNvSpPr>
              <p:nvPr/>
            </p:nvSpPr>
            <p:spPr>
              <a:xfrm>
                <a:off x="4018644" y="3281489"/>
                <a:ext cx="7404078" cy="335413"/>
              </a:xfrm>
              <a:prstGeom prst="rect">
                <a:avLst/>
              </a:prstGeom>
              <a:blipFill>
                <a:blip r:embed="rId4"/>
                <a:stretch>
                  <a:fillRect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5A1305-5473-6BB7-94D2-4F9FE194D9B5}"/>
                  </a:ext>
                </a:extLst>
              </p:cNvPr>
              <p:cNvSpPr txBox="1"/>
              <p:nvPr/>
            </p:nvSpPr>
            <p:spPr>
              <a:xfrm>
                <a:off x="3953326" y="4034650"/>
                <a:ext cx="8121326" cy="777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𝑀</m:t>
                          </m:r>
                        </m:e>
                        <m:sub>
                          <m:r>
                            <a:rPr lang="en-US" sz="2000" b="0" i="1" smtClean="0">
                              <a:latin typeface="Cambria Math" panose="02040503050406030204" pitchFamily="18" charset="0"/>
                            </a:rPr>
                            <m:t>𝑏</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b="0" i="1" smtClean="0">
                              <a:latin typeface="Cambria Math" panose="02040503050406030204" pitchFamily="18" charset="0"/>
                            </a:rPr>
                            <m:t>+</m:t>
                          </m:r>
                          <m:r>
                            <a:rPr lang="en-US" sz="2000" i="1">
                              <a:latin typeface="Cambria Math" panose="02040503050406030204" pitchFamily="18" charset="0"/>
                            </a:rPr>
                            <m:t>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num>
                        <m:den>
                          <m:r>
                            <a:rPr lang="en-US" sz="2000" b="0" i="1" smtClean="0">
                              <a:latin typeface="Cambria Math" panose="02040503050406030204" pitchFamily="18" charset="0"/>
                            </a:rPr>
                            <m:t>16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8</m:t>
                          </m:r>
                        </m:den>
                      </m:f>
                    </m:oMath>
                  </m:oMathPara>
                </a14:m>
                <a:endParaRPr lang="en-US" sz="2000" dirty="0"/>
              </a:p>
            </p:txBody>
          </p:sp>
        </mc:Choice>
        <mc:Fallback xmlns="">
          <p:sp>
            <p:nvSpPr>
              <p:cNvPr id="23" name="TextBox 22">
                <a:extLst>
                  <a:ext uri="{FF2B5EF4-FFF2-40B4-BE49-F238E27FC236}">
                    <a16:creationId xmlns:a16="http://schemas.microsoft.com/office/drawing/2014/main" id="{4A5A1305-5473-6BB7-94D2-4F9FE194D9B5}"/>
                  </a:ext>
                </a:extLst>
              </p:cNvPr>
              <p:cNvSpPr txBox="1">
                <a:spLocks noRot="1" noChangeAspect="1" noMove="1" noResize="1" noEditPoints="1" noAdjustHandles="1" noChangeArrowheads="1" noChangeShapeType="1" noTextEdit="1"/>
              </p:cNvSpPr>
              <p:nvPr/>
            </p:nvSpPr>
            <p:spPr>
              <a:xfrm>
                <a:off x="3953326" y="4034650"/>
                <a:ext cx="8121326" cy="7776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964389B-C9D0-4B62-58F7-D860EFAA6826}"/>
                  </a:ext>
                </a:extLst>
              </p:cNvPr>
              <p:cNvSpPr txBox="1"/>
              <p:nvPr/>
            </p:nvSpPr>
            <p:spPr>
              <a:xfrm>
                <a:off x="4018643" y="5516803"/>
                <a:ext cx="2109552" cy="1027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𝐹</m:t>
                          </m:r>
                        </m:e>
                        <m:sub>
                          <m:r>
                            <a:rPr lang="en-US" sz="2000" b="0" i="1" smtClean="0">
                              <a:latin typeface="Cambria Math" panose="02040503050406030204" pitchFamily="18" charset="0"/>
                            </a:rPr>
                            <m:t>𝑆𝑇</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7</m:t>
                              </m:r>
                            </m:num>
                            <m:den>
                              <m:r>
                                <a:rPr lang="en-US" sz="2000" b="0" i="1" smtClean="0">
                                  <a:latin typeface="Cambria Math" panose="02040503050406030204" pitchFamily="18" charset="0"/>
                                </a:rPr>
                                <m:t>12</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8</m:t>
                              </m:r>
                            </m:den>
                          </m:f>
                        </m:num>
                        <m:den>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3</m:t>
                              </m:r>
                            </m:num>
                            <m:den>
                              <m:r>
                                <a:rPr lang="en-US" sz="2000" b="0" i="1" smtClean="0">
                                  <a:latin typeface="Cambria Math" panose="02040503050406030204" pitchFamily="18" charset="0"/>
                                </a:rPr>
                                <m:t>8</m:t>
                              </m:r>
                            </m:den>
                          </m:f>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3</m:t>
                          </m:r>
                        </m:den>
                      </m:f>
                    </m:oMath>
                  </m:oMathPara>
                </a14:m>
                <a:endParaRPr lang="en-US" sz="2000" dirty="0"/>
              </a:p>
            </p:txBody>
          </p:sp>
        </mc:Choice>
        <mc:Fallback xmlns="">
          <p:sp>
            <p:nvSpPr>
              <p:cNvPr id="24" name="TextBox 23">
                <a:extLst>
                  <a:ext uri="{FF2B5EF4-FFF2-40B4-BE49-F238E27FC236}">
                    <a16:creationId xmlns:a16="http://schemas.microsoft.com/office/drawing/2014/main" id="{2964389B-C9D0-4B62-58F7-D860EFAA6826}"/>
                  </a:ext>
                </a:extLst>
              </p:cNvPr>
              <p:cNvSpPr txBox="1">
                <a:spLocks noRot="1" noChangeAspect="1" noMove="1" noResize="1" noEditPoints="1" noAdjustHandles="1" noChangeArrowheads="1" noChangeShapeType="1" noTextEdit="1"/>
              </p:cNvSpPr>
              <p:nvPr/>
            </p:nvSpPr>
            <p:spPr>
              <a:xfrm>
                <a:off x="4018643" y="5516803"/>
                <a:ext cx="2109552" cy="1027974"/>
              </a:xfrm>
              <a:prstGeom prst="rect">
                <a:avLst/>
              </a:prstGeom>
              <a:blipFill>
                <a:blip r:embed="rId6"/>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D7A43EF-DE30-5F6D-4D0A-44A877261555}"/>
              </a:ext>
            </a:extLst>
          </p:cNvPr>
          <p:cNvSpPr txBox="1"/>
          <p:nvPr/>
        </p:nvSpPr>
        <p:spPr>
          <a:xfrm>
            <a:off x="3743743" y="4915832"/>
            <a:ext cx="25188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3. Apply the formula.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A362BE-3630-F173-CC69-097796A4E52C}"/>
                  </a:ext>
                </a:extLst>
              </p:cNvPr>
              <p:cNvSpPr txBox="1"/>
              <p:nvPr/>
            </p:nvSpPr>
            <p:spPr>
              <a:xfrm>
                <a:off x="555481" y="4590288"/>
                <a:ext cx="2453492" cy="753861"/>
              </a:xfrm>
              <a:prstGeom prst="rect">
                <a:avLst/>
              </a:prstGeom>
              <a:solidFill>
                <a:schemeClr val="tx2"/>
              </a:solidFill>
            </p:spPr>
            <p:txBody>
              <a:bodyPr wrap="none" lIns="0" tIns="0" rIns="0" bIns="0" rtlCol="0" anchor="ctr" anchorCtr="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𝑆𝑇</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rPr>
                                <m:t>𝑤</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ea typeface="Cambria Math" panose="02040503050406030204" pitchFamily="18" charset="0"/>
                                </a:rPr>
                                <m:t>𝑏</m:t>
                              </m:r>
                            </m:sub>
                          </m:sSub>
                        </m:num>
                        <m:den>
                          <m:r>
                            <a:rPr lang="en-US" sz="2400" b="0" i="1" smtClean="0">
                              <a:solidFill>
                                <a:schemeClr val="bg1"/>
                              </a:solidFill>
                              <a:latin typeface="Cambria Math" panose="02040503050406030204" pitchFamily="18" charset="0"/>
                            </a:rPr>
                            <m:t>1−</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𝑀</m:t>
                              </m:r>
                            </m:e>
                            <m:sub>
                              <m:r>
                                <a:rPr lang="en-US" sz="2400" b="0" i="1" smtClean="0">
                                  <a:solidFill>
                                    <a:schemeClr val="bg1"/>
                                  </a:solidFill>
                                  <a:latin typeface="Cambria Math" panose="02040503050406030204" pitchFamily="18" charset="0"/>
                                </a:rPr>
                                <m:t>𝑏</m:t>
                              </m:r>
                            </m:sub>
                          </m:sSub>
                        </m:den>
                      </m:f>
                    </m:oMath>
                  </m:oMathPara>
                </a14:m>
                <a:endParaRPr lang="en-US" sz="2400" dirty="0">
                  <a:solidFill>
                    <a:schemeClr val="bg1"/>
                  </a:solidFill>
                </a:endParaRPr>
              </a:p>
            </p:txBody>
          </p:sp>
        </mc:Choice>
        <mc:Fallback xmlns="">
          <p:sp>
            <p:nvSpPr>
              <p:cNvPr id="4" name="TextBox 3">
                <a:extLst>
                  <a:ext uri="{FF2B5EF4-FFF2-40B4-BE49-F238E27FC236}">
                    <a16:creationId xmlns:a16="http://schemas.microsoft.com/office/drawing/2014/main" id="{CEA362BE-3630-F173-CC69-097796A4E52C}"/>
                  </a:ext>
                </a:extLst>
              </p:cNvPr>
              <p:cNvSpPr txBox="1">
                <a:spLocks noRot="1" noChangeAspect="1" noMove="1" noResize="1" noEditPoints="1" noAdjustHandles="1" noChangeArrowheads="1" noChangeShapeType="1" noTextEdit="1"/>
              </p:cNvSpPr>
              <p:nvPr/>
            </p:nvSpPr>
            <p:spPr>
              <a:xfrm>
                <a:off x="555481" y="4590288"/>
                <a:ext cx="2453492" cy="753861"/>
              </a:xfrm>
              <a:prstGeom prst="rect">
                <a:avLst/>
              </a:prstGeom>
              <a:blipFill>
                <a:blip r:embed="rId7"/>
                <a:stretch>
                  <a:fillRect/>
                </a:stretch>
              </a:blipFill>
            </p:spPr>
            <p:txBody>
              <a:bodyPr/>
              <a:lstStyle/>
              <a:p>
                <a:r>
                  <a:rPr lang="en-US">
                    <a:noFill/>
                  </a:rPr>
                  <a:t> </a:t>
                </a:r>
              </a:p>
            </p:txBody>
          </p:sp>
        </mc:Fallback>
      </mc:AlternateContent>
      <p:sp>
        <p:nvSpPr>
          <p:cNvPr id="6" name="Freeform: Shape 5">
            <a:extLst>
              <a:ext uri="{FF2B5EF4-FFF2-40B4-BE49-F238E27FC236}">
                <a16:creationId xmlns:a16="http://schemas.microsoft.com/office/drawing/2014/main" id="{5AE9475D-6568-E026-53C3-FBDFFE6B4E6D}"/>
              </a:ext>
            </a:extLst>
          </p:cNvPr>
          <p:cNvSpPr/>
          <p:nvPr/>
        </p:nvSpPr>
        <p:spPr>
          <a:xfrm>
            <a:off x="3181739" y="1530220"/>
            <a:ext cx="279971" cy="354564"/>
          </a:xfrm>
          <a:custGeom>
            <a:avLst/>
            <a:gdLst>
              <a:gd name="connsiteX0" fmla="*/ 0 w 279971"/>
              <a:gd name="connsiteY0" fmla="*/ 0 h 354564"/>
              <a:gd name="connsiteX1" fmla="*/ 279918 w 279971"/>
              <a:gd name="connsiteY1" fmla="*/ 177282 h 354564"/>
              <a:gd name="connsiteX2" fmla="*/ 18661 w 279971"/>
              <a:gd name="connsiteY2" fmla="*/ 354564 h 354564"/>
            </a:gdLst>
            <a:ahLst/>
            <a:cxnLst>
              <a:cxn ang="0">
                <a:pos x="connsiteX0" y="connsiteY0"/>
              </a:cxn>
              <a:cxn ang="0">
                <a:pos x="connsiteX1" y="connsiteY1"/>
              </a:cxn>
              <a:cxn ang="0">
                <a:pos x="connsiteX2" y="connsiteY2"/>
              </a:cxn>
            </a:cxnLst>
            <a:rect l="l" t="t" r="r" b="b"/>
            <a:pathLst>
              <a:path w="279971" h="354564">
                <a:moveTo>
                  <a:pt x="0" y="0"/>
                </a:moveTo>
                <a:cubicBezTo>
                  <a:pt x="138404" y="59094"/>
                  <a:pt x="276808" y="118188"/>
                  <a:pt x="279918" y="177282"/>
                </a:cubicBezTo>
                <a:cubicBezTo>
                  <a:pt x="283028" y="236376"/>
                  <a:pt x="150844" y="295470"/>
                  <a:pt x="18661" y="354564"/>
                </a:cubicBez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7376B0-D2D4-D27D-90C2-647CCE6F2B94}"/>
                  </a:ext>
                </a:extLst>
              </p:cNvPr>
              <p:cNvSpPr txBox="1"/>
              <p:nvPr/>
            </p:nvSpPr>
            <p:spPr>
              <a:xfrm>
                <a:off x="3461710" y="1375039"/>
                <a:ext cx="443455" cy="332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ea typeface="Cambria Math" panose="02040503050406030204" pitchFamily="18" charset="0"/>
                            </a:rPr>
                            <m:t>𝑚</m:t>
                          </m:r>
                        </m:e>
                        <m:sub>
                          <m:r>
                            <a:rPr lang="en-US" sz="2000" b="0" i="1" smtClean="0">
                              <a:solidFill>
                                <a:srgbClr val="C00000"/>
                              </a:solidFill>
                              <a:latin typeface="Cambria Math" panose="02040503050406030204" pitchFamily="18" charset="0"/>
                            </a:rPr>
                            <m:t>𝑖𝑗</m:t>
                          </m:r>
                        </m:sub>
                      </m:sSub>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B17376B0-D2D4-D27D-90C2-647CCE6F2B94}"/>
                  </a:ext>
                </a:extLst>
              </p:cNvPr>
              <p:cNvSpPr txBox="1">
                <a:spLocks noRot="1" noChangeAspect="1" noMove="1" noResize="1" noEditPoints="1" noAdjustHandles="1" noChangeArrowheads="1" noChangeShapeType="1" noTextEdit="1"/>
              </p:cNvSpPr>
              <p:nvPr/>
            </p:nvSpPr>
            <p:spPr>
              <a:xfrm>
                <a:off x="3461710" y="1375039"/>
                <a:ext cx="443455" cy="332463"/>
              </a:xfrm>
              <a:prstGeom prst="rect">
                <a:avLst/>
              </a:prstGeom>
              <a:blipFill>
                <a:blip r:embed="rId8"/>
                <a:stretch>
                  <a:fillRect l="-8219" r="-9589" b="-27778"/>
                </a:stretch>
              </a:blipFill>
            </p:spPr>
            <p:txBody>
              <a:bodyPr/>
              <a:lstStyle/>
              <a:p>
                <a:r>
                  <a:rPr lang="en-US">
                    <a:noFill/>
                  </a:rPr>
                  <a:t> </a:t>
                </a:r>
              </a:p>
            </p:txBody>
          </p:sp>
        </mc:Fallback>
      </mc:AlternateContent>
    </p:spTree>
    <p:extLst>
      <p:ext uri="{BB962C8B-B14F-4D97-AF65-F5344CB8AC3E}">
        <p14:creationId xmlns:p14="http://schemas.microsoft.com/office/powerpoint/2010/main" val="4152930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570060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Applications of genetic distance</a:t>
            </a:r>
          </a:p>
        </p:txBody>
      </p:sp>
      <p:sp>
        <p:nvSpPr>
          <p:cNvPr id="4" name="TextBox 3">
            <a:extLst>
              <a:ext uri="{FF2B5EF4-FFF2-40B4-BE49-F238E27FC236}">
                <a16:creationId xmlns:a16="http://schemas.microsoft.com/office/drawing/2014/main" id="{F26D2892-1D0F-063F-BB8A-597D28A5E6A5}"/>
              </a:ext>
            </a:extLst>
          </p:cNvPr>
          <p:cNvSpPr txBox="1"/>
          <p:nvPr/>
        </p:nvSpPr>
        <p:spPr>
          <a:xfrm>
            <a:off x="571463" y="984379"/>
            <a:ext cx="8594019" cy="2239844"/>
          </a:xfrm>
          <a:prstGeom prst="rect">
            <a:avLst/>
          </a:prstGeom>
          <a:noFill/>
        </p:spPr>
        <p:txBody>
          <a:bodyPr wrap="none" rtlCol="0">
            <a:spAutoFit/>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Identifying the impact of selection and breeding.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Understanding evolution from a population genetics angle.</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Phylogenetics.</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Data encryption.</a:t>
            </a:r>
          </a:p>
        </p:txBody>
      </p:sp>
    </p:spTree>
    <p:extLst>
      <p:ext uri="{BB962C8B-B14F-4D97-AF65-F5344CB8AC3E}">
        <p14:creationId xmlns:p14="http://schemas.microsoft.com/office/powerpoint/2010/main" val="3585356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9CDCC8-2C80-46FD-974D-FE133233E3BC}"/>
                  </a:ext>
                </a:extLst>
              </p:cNvPr>
              <p:cNvSpPr txBox="1"/>
              <p:nvPr/>
            </p:nvSpPr>
            <p:spPr>
              <a:xfrm>
                <a:off x="582908" y="1007618"/>
                <a:ext cx="5977470"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Selection evidence from genome-wide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𝐹</m:t>
                        </m:r>
                      </m:e>
                      <m:sub>
                        <m:r>
                          <a:rPr lang="en-US" sz="2400" b="0" i="1" smtClean="0">
                            <a:latin typeface="Cambria Math" panose="02040503050406030204" pitchFamily="18" charset="0"/>
                            <a:cs typeface="Arial" panose="020B0604020202020204" pitchFamily="34" charset="0"/>
                          </a:rPr>
                          <m:t>𝑆𝑇</m:t>
                        </m:r>
                      </m:sub>
                    </m:sSub>
                  </m:oMath>
                </a14:m>
                <a:r>
                  <a:rPr lang="en-US" sz="2400" baseline="-25000" dirty="0">
                    <a:latin typeface="Arial" panose="020B0604020202020204" pitchFamily="34" charset="0"/>
                    <a:cs typeface="Arial" panose="020B0604020202020204" pitchFamily="34" charset="0"/>
                  </a:rPr>
                  <a:t>.</a:t>
                </a:r>
              </a:p>
            </p:txBody>
          </p:sp>
        </mc:Choice>
        <mc:Fallback xmlns="">
          <p:sp>
            <p:nvSpPr>
              <p:cNvPr id="6" name="TextBox 5">
                <a:extLst>
                  <a:ext uri="{FF2B5EF4-FFF2-40B4-BE49-F238E27FC236}">
                    <a16:creationId xmlns:a16="http://schemas.microsoft.com/office/drawing/2014/main" id="{CD9CDCC8-2C80-46FD-974D-FE133233E3BC}"/>
                  </a:ext>
                </a:extLst>
              </p:cNvPr>
              <p:cNvSpPr txBox="1">
                <a:spLocks noRot="1" noChangeAspect="1" noMove="1" noResize="1" noEditPoints="1" noAdjustHandles="1" noChangeArrowheads="1" noChangeShapeType="1" noTextEdit="1"/>
              </p:cNvSpPr>
              <p:nvPr/>
            </p:nvSpPr>
            <p:spPr>
              <a:xfrm>
                <a:off x="582908" y="1007618"/>
                <a:ext cx="5977470" cy="461665"/>
              </a:xfrm>
              <a:prstGeom prst="rect">
                <a:avLst/>
              </a:prstGeom>
              <a:blipFill>
                <a:blip r:embed="rId2"/>
                <a:stretch>
                  <a:fillRect l="-1633" t="-9211" b="-3026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D4BD9E19-3107-4F49-A299-BF38F5EE3628}"/>
              </a:ext>
            </a:extLst>
          </p:cNvPr>
          <p:cNvSpPr txBox="1"/>
          <p:nvPr/>
        </p:nvSpPr>
        <p:spPr>
          <a:xfrm>
            <a:off x="335211" y="4921998"/>
            <a:ext cx="10553794"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Figure 3. Highly divergent regions (top 5%; F</a:t>
            </a:r>
            <a:r>
              <a:rPr lang="en-US" baseline="-25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0.57) and nonsynonymous SNPs (top 5%; F</a:t>
            </a:r>
            <a:r>
              <a:rPr lang="en-US" baseline="-25000" dirty="0">
                <a:latin typeface="Arial" panose="020B0604020202020204" pitchFamily="34" charset="0"/>
                <a:cs typeface="Arial" panose="020B0604020202020204" pitchFamily="34" charset="0"/>
              </a:rPr>
              <a:t>ST </a:t>
            </a:r>
            <a:r>
              <a:rPr lang="en-US" dirty="0">
                <a:latin typeface="Arial" panose="020B0604020202020204" pitchFamily="34" charset="0"/>
                <a:cs typeface="Arial" panose="020B0604020202020204" pitchFamily="34" charset="0"/>
              </a:rPr>
              <a:t>≥ 0.70) between the East Asian and Eurasian groups. Green vertical bars higher than the dashed line (F</a:t>
            </a:r>
            <a:r>
              <a:rPr lang="en-US" baseline="-25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 0.70) indicate highly divergent regions; purple dots indicate highly divergent nonsynonymous SNPs.</a:t>
            </a:r>
          </a:p>
        </p:txBody>
      </p:sp>
      <p:sp>
        <p:nvSpPr>
          <p:cNvPr id="2" name="TextBox 1">
            <a:extLst>
              <a:ext uri="{FF2B5EF4-FFF2-40B4-BE49-F238E27FC236}">
                <a16:creationId xmlns:a16="http://schemas.microsoft.com/office/drawing/2014/main" id="{6D8F783A-1FA6-02D6-E44D-0EFA56E23897}"/>
              </a:ext>
            </a:extLst>
          </p:cNvPr>
          <p:cNvSpPr txBox="1"/>
          <p:nvPr/>
        </p:nvSpPr>
        <p:spPr>
          <a:xfrm>
            <a:off x="223934" y="185986"/>
            <a:ext cx="835517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Identifying the impact of selection and breeding</a:t>
            </a:r>
          </a:p>
        </p:txBody>
      </p:sp>
      <p:pic>
        <p:nvPicPr>
          <p:cNvPr id="9" name="Picture 8">
            <a:extLst>
              <a:ext uri="{FF2B5EF4-FFF2-40B4-BE49-F238E27FC236}">
                <a16:creationId xmlns:a16="http://schemas.microsoft.com/office/drawing/2014/main" id="{3D68E889-0C80-EABE-55AB-AFB76B011B06}"/>
              </a:ext>
            </a:extLst>
          </p:cNvPr>
          <p:cNvPicPr>
            <a:picLocks noChangeAspect="1"/>
          </p:cNvPicPr>
          <p:nvPr/>
        </p:nvPicPr>
        <p:blipFill>
          <a:blip r:embed="rId3"/>
          <a:stretch>
            <a:fillRect/>
          </a:stretch>
        </p:blipFill>
        <p:spPr>
          <a:xfrm>
            <a:off x="301293" y="1767696"/>
            <a:ext cx="9144793" cy="2871465"/>
          </a:xfrm>
          <a:prstGeom prst="rect">
            <a:avLst/>
          </a:prstGeom>
        </p:spPr>
      </p:pic>
      <p:pic>
        <p:nvPicPr>
          <p:cNvPr id="12" name="Picture 11">
            <a:extLst>
              <a:ext uri="{FF2B5EF4-FFF2-40B4-BE49-F238E27FC236}">
                <a16:creationId xmlns:a16="http://schemas.microsoft.com/office/drawing/2014/main" id="{C098C9DE-7533-4FB7-BD55-918AB1EF1E66}"/>
              </a:ext>
            </a:extLst>
          </p:cNvPr>
          <p:cNvPicPr>
            <a:picLocks noChangeAspect="1"/>
          </p:cNvPicPr>
          <p:nvPr/>
        </p:nvPicPr>
        <p:blipFill rotWithShape="1">
          <a:blip r:embed="rId4"/>
          <a:srcRect r="1577"/>
          <a:stretch/>
        </p:blipFill>
        <p:spPr>
          <a:xfrm>
            <a:off x="9689804" y="1316553"/>
            <a:ext cx="2256154" cy="3322608"/>
          </a:xfrm>
          <a:prstGeom prst="rect">
            <a:avLst/>
          </a:prstGeom>
        </p:spPr>
      </p:pic>
      <p:sp>
        <p:nvSpPr>
          <p:cNvPr id="13" name="TextBox 12">
            <a:extLst>
              <a:ext uri="{FF2B5EF4-FFF2-40B4-BE49-F238E27FC236}">
                <a16:creationId xmlns:a16="http://schemas.microsoft.com/office/drawing/2014/main" id="{EC4B41DA-F12E-28D1-95A8-5C4EA28EC024}"/>
              </a:ext>
            </a:extLst>
          </p:cNvPr>
          <p:cNvSpPr txBox="1"/>
          <p:nvPr/>
        </p:nvSpPr>
        <p:spPr>
          <a:xfrm>
            <a:off x="8288397" y="4500661"/>
            <a:ext cx="1157689"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Qi et al (2013)</a:t>
            </a:r>
          </a:p>
        </p:txBody>
      </p:sp>
    </p:spTree>
    <p:extLst>
      <p:ext uri="{BB962C8B-B14F-4D97-AF65-F5344CB8AC3E}">
        <p14:creationId xmlns:p14="http://schemas.microsoft.com/office/powerpoint/2010/main" val="20169375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C823E-4250-474F-8C53-756BF5BE77D0}"/>
              </a:ext>
            </a:extLst>
          </p:cNvPr>
          <p:cNvPicPr>
            <a:picLocks noChangeAspect="1"/>
          </p:cNvPicPr>
          <p:nvPr/>
        </p:nvPicPr>
        <p:blipFill>
          <a:blip r:embed="rId2"/>
          <a:stretch>
            <a:fillRect/>
          </a:stretch>
        </p:blipFill>
        <p:spPr>
          <a:xfrm>
            <a:off x="6096000" y="2552195"/>
            <a:ext cx="5029200" cy="3228019"/>
          </a:xfrm>
          <a:prstGeom prst="rect">
            <a:avLst/>
          </a:prstGeom>
        </p:spPr>
      </p:pic>
      <p:pic>
        <p:nvPicPr>
          <p:cNvPr id="14" name="Picture 13">
            <a:extLst>
              <a:ext uri="{FF2B5EF4-FFF2-40B4-BE49-F238E27FC236}">
                <a16:creationId xmlns:a16="http://schemas.microsoft.com/office/drawing/2014/main" id="{9D3F6108-9D66-4DE6-B02A-4B125FDFDF52}"/>
              </a:ext>
            </a:extLst>
          </p:cNvPr>
          <p:cNvPicPr>
            <a:picLocks noChangeAspect="1"/>
          </p:cNvPicPr>
          <p:nvPr/>
        </p:nvPicPr>
        <p:blipFill>
          <a:blip r:embed="rId3"/>
          <a:stretch>
            <a:fillRect/>
          </a:stretch>
        </p:blipFill>
        <p:spPr>
          <a:xfrm>
            <a:off x="570564" y="2552195"/>
            <a:ext cx="5029636" cy="3292125"/>
          </a:xfrm>
          <a:prstGeom prst="rect">
            <a:avLst/>
          </a:prstGeom>
        </p:spPr>
      </p:pic>
      <p:sp>
        <p:nvSpPr>
          <p:cNvPr id="18" name="TextBox 17">
            <a:extLst>
              <a:ext uri="{FF2B5EF4-FFF2-40B4-BE49-F238E27FC236}">
                <a16:creationId xmlns:a16="http://schemas.microsoft.com/office/drawing/2014/main" id="{3AA155DF-7DD8-455E-9C81-31F009F76B82}"/>
              </a:ext>
            </a:extLst>
          </p:cNvPr>
          <p:cNvSpPr txBox="1"/>
          <p:nvPr/>
        </p:nvSpPr>
        <p:spPr>
          <a:xfrm>
            <a:off x="2580141" y="1844814"/>
            <a:ext cx="3390672" cy="400110"/>
          </a:xfrm>
          <a:prstGeom prst="rect">
            <a:avLst/>
          </a:prstGeom>
          <a:noFill/>
        </p:spPr>
        <p:txBody>
          <a:bodyPr wrap="none" rtlCol="0">
            <a:spAutoFit/>
          </a:bodyPr>
          <a:lstStyle/>
          <a:p>
            <a:r>
              <a:rPr lang="en-US" sz="2000" i="1" dirty="0">
                <a:latin typeface="Arial" panose="020B0604020202020204" pitchFamily="34" charset="0"/>
                <a:cs typeface="Arial" panose="020B0604020202020204" pitchFamily="34" charset="0"/>
              </a:rPr>
              <a:t>POLLED</a:t>
            </a:r>
            <a:r>
              <a:rPr lang="en-US" sz="2000" dirty="0">
                <a:latin typeface="Arial" panose="020B0604020202020204" pitchFamily="34" charset="0"/>
                <a:cs typeface="Arial" panose="020B0604020202020204" pitchFamily="34" charset="0"/>
              </a:rPr>
              <a:t> locus – simple trait</a:t>
            </a:r>
          </a:p>
        </p:txBody>
      </p:sp>
      <p:sp>
        <p:nvSpPr>
          <p:cNvPr id="19" name="Arrow: Down 18">
            <a:extLst>
              <a:ext uri="{FF2B5EF4-FFF2-40B4-BE49-F238E27FC236}">
                <a16:creationId xmlns:a16="http://schemas.microsoft.com/office/drawing/2014/main" id="{24524C64-0944-450D-84AE-002CA8ACCCF7}"/>
              </a:ext>
            </a:extLst>
          </p:cNvPr>
          <p:cNvSpPr/>
          <p:nvPr/>
        </p:nvSpPr>
        <p:spPr>
          <a:xfrm>
            <a:off x="3303917" y="2250420"/>
            <a:ext cx="182880" cy="2743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030C573-1271-4365-A3FC-BB3043A2D1DE}"/>
              </a:ext>
            </a:extLst>
          </p:cNvPr>
          <p:cNvSpPr txBox="1"/>
          <p:nvPr/>
        </p:nvSpPr>
        <p:spPr>
          <a:xfrm>
            <a:off x="8029160" y="1844814"/>
            <a:ext cx="3417923" cy="400110"/>
          </a:xfrm>
          <a:prstGeom prst="rect">
            <a:avLst/>
          </a:prstGeom>
          <a:noFill/>
        </p:spPr>
        <p:txBody>
          <a:bodyPr wrap="none" rtlCol="0">
            <a:spAutoFit/>
          </a:bodyPr>
          <a:lstStyle/>
          <a:p>
            <a:r>
              <a:rPr lang="en-US" sz="2000" i="1" dirty="0">
                <a:latin typeface="Arial" panose="020B0604020202020204" pitchFamily="34" charset="0"/>
                <a:cs typeface="Arial" panose="020B0604020202020204" pitchFamily="34" charset="0"/>
              </a:rPr>
              <a:t>PLAG1</a:t>
            </a:r>
            <a:r>
              <a:rPr lang="en-US" sz="2000" dirty="0">
                <a:latin typeface="Arial" panose="020B0604020202020204" pitchFamily="34" charset="0"/>
                <a:cs typeface="Arial" panose="020B0604020202020204" pitchFamily="34" charset="0"/>
              </a:rPr>
              <a:t> locus – complex trait</a:t>
            </a:r>
          </a:p>
        </p:txBody>
      </p:sp>
      <p:sp>
        <p:nvSpPr>
          <p:cNvPr id="22" name="Arrow: Down 21">
            <a:extLst>
              <a:ext uri="{FF2B5EF4-FFF2-40B4-BE49-F238E27FC236}">
                <a16:creationId xmlns:a16="http://schemas.microsoft.com/office/drawing/2014/main" id="{36A8C6C8-76D9-4805-8CA4-553E2A9CFF40}"/>
              </a:ext>
            </a:extLst>
          </p:cNvPr>
          <p:cNvSpPr/>
          <p:nvPr/>
        </p:nvSpPr>
        <p:spPr>
          <a:xfrm>
            <a:off x="8752936" y="2250420"/>
            <a:ext cx="182880" cy="27432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DBFF0D-34EA-62BB-DF4D-D1B41A6F6DE9}"/>
              </a:ext>
            </a:extLst>
          </p:cNvPr>
          <p:cNvSpPr txBox="1"/>
          <p:nvPr/>
        </p:nvSpPr>
        <p:spPr>
          <a:xfrm>
            <a:off x="223934" y="185986"/>
            <a:ext cx="835517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Identifying the impact of selection and breeding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B8FC43-47B4-7527-F84C-63264B493FDB}"/>
                  </a:ext>
                </a:extLst>
              </p:cNvPr>
              <p:cNvSpPr txBox="1"/>
              <p:nvPr/>
            </p:nvSpPr>
            <p:spPr>
              <a:xfrm>
                <a:off x="567761" y="1010299"/>
                <a:ext cx="6705234" cy="461665"/>
              </a:xfrm>
              <a:prstGeom prst="rect">
                <a:avLst/>
              </a:prstGeom>
              <a:noFill/>
            </p:spPr>
            <p:txBody>
              <a:bodyPr wrap="none" rtlCol="0">
                <a:spAutoFit/>
              </a:bodyPr>
              <a:lstStyle/>
              <a:p>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𝐹</m:t>
                        </m:r>
                      </m:e>
                      <m:sub>
                        <m:r>
                          <a:rPr lang="en-US" sz="2400" i="1">
                            <a:latin typeface="Cambria Math" panose="02040503050406030204" pitchFamily="18" charset="0"/>
                            <a:cs typeface="Arial" panose="020B0604020202020204" pitchFamily="34" charset="0"/>
                          </a:rPr>
                          <m:t>𝑆𝑇</m:t>
                        </m:r>
                      </m:sub>
                    </m:sSub>
                    <m:r>
                      <a:rPr lang="en-US" sz="2400" i="1">
                        <a:latin typeface="Cambria Math" panose="02040503050406030204" pitchFamily="18" charset="0"/>
                        <a:cs typeface="Arial" panose="020B0604020202020204" pitchFamily="34" charset="0"/>
                      </a:rPr>
                      <m:t> </m:t>
                    </m:r>
                  </m:oMath>
                </a14:m>
                <a:r>
                  <a:rPr lang="en-US" sz="2400" dirty="0">
                    <a:latin typeface="Arial" panose="020B0604020202020204" pitchFamily="34" charset="0"/>
                    <a:cs typeface="Arial" panose="020B0604020202020204" pitchFamily="34" charset="0"/>
                  </a:rPr>
                  <a:t>may not always produce selection evidence.</a:t>
                </a:r>
              </a:p>
            </p:txBody>
          </p:sp>
        </mc:Choice>
        <mc:Fallback xmlns="">
          <p:sp>
            <p:nvSpPr>
              <p:cNvPr id="5" name="TextBox 4">
                <a:extLst>
                  <a:ext uri="{FF2B5EF4-FFF2-40B4-BE49-F238E27FC236}">
                    <a16:creationId xmlns:a16="http://schemas.microsoft.com/office/drawing/2014/main" id="{1DB8FC43-47B4-7527-F84C-63264B493FDB}"/>
                  </a:ext>
                </a:extLst>
              </p:cNvPr>
              <p:cNvSpPr txBox="1">
                <a:spLocks noRot="1" noChangeAspect="1" noMove="1" noResize="1" noEditPoints="1" noAdjustHandles="1" noChangeArrowheads="1" noChangeShapeType="1" noTextEdit="1"/>
              </p:cNvSpPr>
              <p:nvPr/>
            </p:nvSpPr>
            <p:spPr>
              <a:xfrm>
                <a:off x="567761" y="1010299"/>
                <a:ext cx="6705234" cy="461665"/>
              </a:xfrm>
              <a:prstGeom prst="rect">
                <a:avLst/>
              </a:prstGeom>
              <a:blipFill>
                <a:blip r:embed="rId4"/>
                <a:stretch>
                  <a:fillRect l="-182" t="-9333" r="-636" b="-32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AF97DBF-6473-9681-19D0-D093C7AA9BE0}"/>
              </a:ext>
            </a:extLst>
          </p:cNvPr>
          <p:cNvSpPr txBox="1"/>
          <p:nvPr/>
        </p:nvSpPr>
        <p:spPr>
          <a:xfrm>
            <a:off x="9584393" y="5948985"/>
            <a:ext cx="154080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Kemper et al (2014)</a:t>
            </a:r>
          </a:p>
        </p:txBody>
      </p:sp>
    </p:spTree>
    <p:extLst>
      <p:ext uri="{BB962C8B-B14F-4D97-AF65-F5344CB8AC3E}">
        <p14:creationId xmlns:p14="http://schemas.microsoft.com/office/powerpoint/2010/main" val="256947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D4C7B-A2D8-46C6-AC5E-C6DAC3B41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25" y="1010143"/>
            <a:ext cx="6400800" cy="4837713"/>
          </a:xfrm>
          <a:prstGeom prst="rect">
            <a:avLst/>
          </a:prstGeom>
        </p:spPr>
      </p:pic>
      <p:sp>
        <p:nvSpPr>
          <p:cNvPr id="6" name="TextBox 5">
            <a:extLst>
              <a:ext uri="{FF2B5EF4-FFF2-40B4-BE49-F238E27FC236}">
                <a16:creationId xmlns:a16="http://schemas.microsoft.com/office/drawing/2014/main" id="{1720EC47-ABE9-4894-A9EF-055F9CE3FDFC}"/>
              </a:ext>
            </a:extLst>
          </p:cNvPr>
          <p:cNvSpPr txBox="1"/>
          <p:nvPr/>
        </p:nvSpPr>
        <p:spPr>
          <a:xfrm>
            <a:off x="7086600" y="1240788"/>
            <a:ext cx="4914900" cy="372864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Example of isolation-by-distance.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Genetic distance vs geographical distance.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Higher dispersal distance in Florida Scrub-Jay females than males.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At short distance, the males are more genetically similar to each other than the females.</a:t>
            </a:r>
          </a:p>
        </p:txBody>
      </p:sp>
      <p:sp>
        <p:nvSpPr>
          <p:cNvPr id="2" name="TextBox 1">
            <a:extLst>
              <a:ext uri="{FF2B5EF4-FFF2-40B4-BE49-F238E27FC236}">
                <a16:creationId xmlns:a16="http://schemas.microsoft.com/office/drawing/2014/main" id="{20D01225-CA07-55FA-8BB1-F0EB53C16A56}"/>
              </a:ext>
            </a:extLst>
          </p:cNvPr>
          <p:cNvSpPr txBox="1"/>
          <p:nvPr/>
        </p:nvSpPr>
        <p:spPr>
          <a:xfrm>
            <a:off x="223934" y="185986"/>
            <a:ext cx="1015213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Understanding evolution from a population genetics angle</a:t>
            </a:r>
          </a:p>
        </p:txBody>
      </p:sp>
      <p:sp>
        <p:nvSpPr>
          <p:cNvPr id="4" name="TextBox 3">
            <a:extLst>
              <a:ext uri="{FF2B5EF4-FFF2-40B4-BE49-F238E27FC236}">
                <a16:creationId xmlns:a16="http://schemas.microsoft.com/office/drawing/2014/main" id="{D6005963-0A2D-9353-A6D1-0CA0273B4C44}"/>
              </a:ext>
            </a:extLst>
          </p:cNvPr>
          <p:cNvSpPr txBox="1"/>
          <p:nvPr/>
        </p:nvSpPr>
        <p:spPr>
          <a:xfrm>
            <a:off x="5539381" y="5847856"/>
            <a:ext cx="1547219" cy="276999"/>
          </a:xfrm>
          <a:prstGeom prst="rect">
            <a:avLst/>
          </a:prstGeom>
          <a:noFill/>
        </p:spPr>
        <p:txBody>
          <a:bodyPr wrap="none" rtlCol="0">
            <a:spAutoFit/>
          </a:bodyPr>
          <a:lstStyle/>
          <a:p>
            <a:pPr algn="r"/>
            <a:r>
              <a:rPr lang="en-US" sz="1200" dirty="0" err="1">
                <a:latin typeface="Arial" panose="020B0604020202020204" pitchFamily="34" charset="0"/>
                <a:cs typeface="Arial" panose="020B0604020202020204" pitchFamily="34" charset="0"/>
              </a:rPr>
              <a:t>Aquillon</a:t>
            </a:r>
            <a:r>
              <a:rPr lang="en-US" sz="1200" dirty="0">
                <a:latin typeface="Arial" panose="020B0604020202020204" pitchFamily="34" charset="0"/>
                <a:cs typeface="Arial" panose="020B0604020202020204" pitchFamily="34" charset="0"/>
              </a:rPr>
              <a:t> et al (2017)</a:t>
            </a:r>
          </a:p>
        </p:txBody>
      </p:sp>
    </p:spTree>
    <p:extLst>
      <p:ext uri="{BB962C8B-B14F-4D97-AF65-F5344CB8AC3E}">
        <p14:creationId xmlns:p14="http://schemas.microsoft.com/office/powerpoint/2010/main" val="28026205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C0F639-1486-613F-69D5-8BFB59C28BB4}"/>
              </a:ext>
            </a:extLst>
          </p:cNvPr>
          <p:cNvGrpSpPr/>
          <p:nvPr/>
        </p:nvGrpSpPr>
        <p:grpSpPr>
          <a:xfrm>
            <a:off x="661072" y="1228346"/>
            <a:ext cx="8644818" cy="4950530"/>
            <a:chOff x="1499272" y="1228346"/>
            <a:chExt cx="8644818" cy="4950530"/>
          </a:xfrm>
        </p:grpSpPr>
        <p:pic>
          <p:nvPicPr>
            <p:cNvPr id="5" name="Picture 4">
              <a:extLst>
                <a:ext uri="{FF2B5EF4-FFF2-40B4-BE49-F238E27FC236}">
                  <a16:creationId xmlns:a16="http://schemas.microsoft.com/office/drawing/2014/main" id="{9DD5EAD0-62B6-455A-A247-9368339D6F37}"/>
                </a:ext>
              </a:extLst>
            </p:cNvPr>
            <p:cNvPicPr>
              <a:picLocks noChangeAspect="1"/>
            </p:cNvPicPr>
            <p:nvPr/>
          </p:nvPicPr>
          <p:blipFill rotWithShape="1">
            <a:blip r:embed="rId2">
              <a:extLst>
                <a:ext uri="{28A0092B-C50C-407E-A947-70E740481C1C}">
                  <a14:useLocalDpi xmlns:a14="http://schemas.microsoft.com/office/drawing/2010/main" val="0"/>
                </a:ext>
              </a:extLst>
            </a:blip>
            <a:srcRect r="49182"/>
            <a:stretch/>
          </p:blipFill>
          <p:spPr>
            <a:xfrm>
              <a:off x="4972841" y="3743861"/>
              <a:ext cx="2788055" cy="2435015"/>
            </a:xfrm>
            <a:prstGeom prst="rect">
              <a:avLst/>
            </a:prstGeom>
          </p:spPr>
        </p:pic>
        <p:pic>
          <p:nvPicPr>
            <p:cNvPr id="7" name="Picture 6">
              <a:extLst>
                <a:ext uri="{FF2B5EF4-FFF2-40B4-BE49-F238E27FC236}">
                  <a16:creationId xmlns:a16="http://schemas.microsoft.com/office/drawing/2014/main" id="{854F1218-6864-4933-89F1-5B49E893ADDE}"/>
                </a:ext>
              </a:extLst>
            </p:cNvPr>
            <p:cNvPicPr>
              <a:picLocks noChangeAspect="1"/>
            </p:cNvPicPr>
            <p:nvPr/>
          </p:nvPicPr>
          <p:blipFill rotWithShape="1">
            <a:blip r:embed="rId3">
              <a:extLst>
                <a:ext uri="{28A0092B-C50C-407E-A947-70E740481C1C}">
                  <a14:useLocalDpi xmlns:a14="http://schemas.microsoft.com/office/drawing/2010/main" val="0"/>
                </a:ext>
              </a:extLst>
            </a:blip>
            <a:srcRect r="70024" b="49998"/>
            <a:stretch/>
          </p:blipFill>
          <p:spPr>
            <a:xfrm>
              <a:off x="1861578" y="1254224"/>
              <a:ext cx="2192832" cy="2463759"/>
            </a:xfrm>
            <a:prstGeom prst="rect">
              <a:avLst/>
            </a:prstGeom>
          </p:spPr>
        </p:pic>
        <p:pic>
          <p:nvPicPr>
            <p:cNvPr id="8" name="Picture 7">
              <a:extLst>
                <a:ext uri="{FF2B5EF4-FFF2-40B4-BE49-F238E27FC236}">
                  <a16:creationId xmlns:a16="http://schemas.microsoft.com/office/drawing/2014/main" id="{ACFB05BE-7A6E-4129-AEA8-04BAEFA803FD}"/>
                </a:ext>
              </a:extLst>
            </p:cNvPr>
            <p:cNvPicPr>
              <a:picLocks noChangeAspect="1"/>
            </p:cNvPicPr>
            <p:nvPr/>
          </p:nvPicPr>
          <p:blipFill rotWithShape="1">
            <a:blip r:embed="rId3">
              <a:extLst>
                <a:ext uri="{28A0092B-C50C-407E-A947-70E740481C1C}">
                  <a14:useLocalDpi xmlns:a14="http://schemas.microsoft.com/office/drawing/2010/main" val="0"/>
                </a:ext>
              </a:extLst>
            </a:blip>
            <a:srcRect l="34851" t="50761"/>
            <a:stretch/>
          </p:blipFill>
          <p:spPr>
            <a:xfrm>
              <a:off x="5378281" y="1228346"/>
              <a:ext cx="4765809" cy="2426191"/>
            </a:xfrm>
            <a:prstGeom prst="rect">
              <a:avLst/>
            </a:prstGeom>
          </p:spPr>
        </p:pic>
        <p:pic>
          <p:nvPicPr>
            <p:cNvPr id="9" name="Picture 8">
              <a:extLst>
                <a:ext uri="{FF2B5EF4-FFF2-40B4-BE49-F238E27FC236}">
                  <a16:creationId xmlns:a16="http://schemas.microsoft.com/office/drawing/2014/main" id="{F8D84609-9BE1-445A-BB5A-5643BAAE7A5F}"/>
                </a:ext>
              </a:extLst>
            </p:cNvPr>
            <p:cNvPicPr>
              <a:picLocks noChangeAspect="1"/>
            </p:cNvPicPr>
            <p:nvPr/>
          </p:nvPicPr>
          <p:blipFill rotWithShape="1">
            <a:blip r:embed="rId2">
              <a:extLst>
                <a:ext uri="{28A0092B-C50C-407E-A947-70E740481C1C}">
                  <a14:useLocalDpi xmlns:a14="http://schemas.microsoft.com/office/drawing/2010/main" val="0"/>
                </a:ext>
              </a:extLst>
            </a:blip>
            <a:srcRect l="50870"/>
            <a:stretch/>
          </p:blipFill>
          <p:spPr>
            <a:xfrm>
              <a:off x="1499272" y="3743861"/>
              <a:ext cx="2695470" cy="2435015"/>
            </a:xfrm>
            <a:prstGeom prst="rect">
              <a:avLst/>
            </a:prstGeom>
          </p:spPr>
        </p:pic>
      </p:grpSp>
      <p:sp>
        <p:nvSpPr>
          <p:cNvPr id="12" name="TextBox 11">
            <a:extLst>
              <a:ext uri="{FF2B5EF4-FFF2-40B4-BE49-F238E27FC236}">
                <a16:creationId xmlns:a16="http://schemas.microsoft.com/office/drawing/2014/main" id="{060348B5-3E34-461F-8621-AA680102CEF3}"/>
              </a:ext>
            </a:extLst>
          </p:cNvPr>
          <p:cNvSpPr txBox="1"/>
          <p:nvPr/>
        </p:nvSpPr>
        <p:spPr>
          <a:xfrm>
            <a:off x="7092677" y="2617761"/>
            <a:ext cx="4765809" cy="280532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The relationship between genetic distance and geographical distance is not that straightforward.</a:t>
            </a:r>
          </a:p>
          <a:p>
            <a:pPr>
              <a:lnSpc>
                <a:spcPct val="150000"/>
              </a:lnSpc>
            </a:pPr>
            <a:r>
              <a:rPr lang="en-US" sz="2000" dirty="0">
                <a:latin typeface="Arial" panose="020B0604020202020204" pitchFamily="34" charset="0"/>
                <a:cs typeface="Arial" panose="020B0604020202020204" pitchFamily="34" charset="0"/>
              </a:rPr>
              <a:t>It also depends on the </a:t>
            </a:r>
            <a:r>
              <a:rPr lang="en-US" sz="2000" dirty="0">
                <a:solidFill>
                  <a:srgbClr val="C00000"/>
                </a:solidFill>
                <a:latin typeface="Arial" panose="020B0604020202020204" pitchFamily="34" charset="0"/>
                <a:cs typeface="Arial" panose="020B0604020202020204" pitchFamily="34" charset="0"/>
              </a:rPr>
              <a:t>landscape</a:t>
            </a:r>
            <a:r>
              <a:rPr lang="en-US" sz="2000" dirty="0">
                <a:latin typeface="Arial" panose="020B0604020202020204" pitchFamily="34" charset="0"/>
                <a:cs typeface="Arial" panose="020B0604020202020204" pitchFamily="34" charset="0"/>
              </a:rPr>
              <a:t>, which determines how much gene flow vs drift between sub populations.</a:t>
            </a:r>
          </a:p>
        </p:txBody>
      </p:sp>
      <p:sp>
        <p:nvSpPr>
          <p:cNvPr id="2" name="TextBox 1">
            <a:extLst>
              <a:ext uri="{FF2B5EF4-FFF2-40B4-BE49-F238E27FC236}">
                <a16:creationId xmlns:a16="http://schemas.microsoft.com/office/drawing/2014/main" id="{0660C388-3C6B-7007-074F-872A2871573B}"/>
              </a:ext>
            </a:extLst>
          </p:cNvPr>
          <p:cNvSpPr txBox="1"/>
          <p:nvPr/>
        </p:nvSpPr>
        <p:spPr>
          <a:xfrm>
            <a:off x="223934" y="185986"/>
            <a:ext cx="362471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Landscape genetics</a:t>
            </a:r>
          </a:p>
        </p:txBody>
      </p:sp>
      <p:sp>
        <p:nvSpPr>
          <p:cNvPr id="3" name="TextBox 2">
            <a:extLst>
              <a:ext uri="{FF2B5EF4-FFF2-40B4-BE49-F238E27FC236}">
                <a16:creationId xmlns:a16="http://schemas.microsoft.com/office/drawing/2014/main" id="{DA2FA56C-E174-CCDC-F67E-782A17781EEB}"/>
              </a:ext>
            </a:extLst>
          </p:cNvPr>
          <p:cNvSpPr txBox="1"/>
          <p:nvPr/>
        </p:nvSpPr>
        <p:spPr>
          <a:xfrm>
            <a:off x="5228001" y="6178876"/>
            <a:ext cx="1694695"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van </a:t>
            </a:r>
            <a:r>
              <a:rPr lang="en-US" sz="1200" dirty="0" err="1">
                <a:latin typeface="Arial" panose="020B0604020202020204" pitchFamily="34" charset="0"/>
                <a:cs typeface="Arial" panose="020B0604020202020204" pitchFamily="34" charset="0"/>
              </a:rPr>
              <a:t>Strien</a:t>
            </a:r>
            <a:r>
              <a:rPr lang="en-US" sz="1200" dirty="0">
                <a:latin typeface="Arial" panose="020B0604020202020204" pitchFamily="34" charset="0"/>
                <a:cs typeface="Arial" panose="020B0604020202020204" pitchFamily="34" charset="0"/>
              </a:rPr>
              <a:t> et al (2015)</a:t>
            </a:r>
          </a:p>
        </p:txBody>
      </p:sp>
      <p:cxnSp>
        <p:nvCxnSpPr>
          <p:cNvPr id="13" name="Straight Arrow Connector 12">
            <a:extLst>
              <a:ext uri="{FF2B5EF4-FFF2-40B4-BE49-F238E27FC236}">
                <a16:creationId xmlns:a16="http://schemas.microsoft.com/office/drawing/2014/main" id="{82729F6D-B622-9D62-756E-2617FDEF22A0}"/>
              </a:ext>
            </a:extLst>
          </p:cNvPr>
          <p:cNvCxnSpPr/>
          <p:nvPr/>
        </p:nvCxnSpPr>
        <p:spPr>
          <a:xfrm>
            <a:off x="5934075" y="4191000"/>
            <a:ext cx="0" cy="3657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96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2622834"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Phylogenetics</a:t>
            </a:r>
          </a:p>
        </p:txBody>
      </p:sp>
      <p:sp>
        <p:nvSpPr>
          <p:cNvPr id="3" name="TextBox 2">
            <a:extLst>
              <a:ext uri="{FF2B5EF4-FFF2-40B4-BE49-F238E27FC236}">
                <a16:creationId xmlns:a16="http://schemas.microsoft.com/office/drawing/2014/main" id="{4D365D02-4B07-CCBE-591A-6AD990CE86E1}"/>
              </a:ext>
            </a:extLst>
          </p:cNvPr>
          <p:cNvSpPr txBox="1"/>
          <p:nvPr/>
        </p:nvSpPr>
        <p:spPr>
          <a:xfrm>
            <a:off x="6457848" y="939628"/>
            <a:ext cx="4922191" cy="1131848"/>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Phylogenetic trees are built from distance matrix.</a:t>
            </a:r>
          </a:p>
        </p:txBody>
      </p:sp>
      <p:pic>
        <p:nvPicPr>
          <p:cNvPr id="8" name="Picture 7">
            <a:extLst>
              <a:ext uri="{FF2B5EF4-FFF2-40B4-BE49-F238E27FC236}">
                <a16:creationId xmlns:a16="http://schemas.microsoft.com/office/drawing/2014/main" id="{B1681164-64C2-15F7-D8AC-B85B218965E1}"/>
              </a:ext>
            </a:extLst>
          </p:cNvPr>
          <p:cNvPicPr>
            <a:picLocks noChangeAspect="1"/>
          </p:cNvPicPr>
          <p:nvPr/>
        </p:nvPicPr>
        <p:blipFill>
          <a:blip r:embed="rId2"/>
          <a:stretch>
            <a:fillRect/>
          </a:stretch>
        </p:blipFill>
        <p:spPr>
          <a:xfrm>
            <a:off x="593883" y="939628"/>
            <a:ext cx="5502117" cy="4549534"/>
          </a:xfrm>
          <a:prstGeom prst="rect">
            <a:avLst/>
          </a:prstGeom>
        </p:spPr>
      </p:pic>
      <p:pic>
        <p:nvPicPr>
          <p:cNvPr id="11" name="Picture 10">
            <a:extLst>
              <a:ext uri="{FF2B5EF4-FFF2-40B4-BE49-F238E27FC236}">
                <a16:creationId xmlns:a16="http://schemas.microsoft.com/office/drawing/2014/main" id="{523D72F1-9E93-5B6C-5965-3A5186B2B2DD}"/>
              </a:ext>
            </a:extLst>
          </p:cNvPr>
          <p:cNvPicPr>
            <a:picLocks noChangeAspect="1"/>
          </p:cNvPicPr>
          <p:nvPr/>
        </p:nvPicPr>
        <p:blipFill>
          <a:blip r:embed="rId3"/>
          <a:stretch>
            <a:fillRect/>
          </a:stretch>
        </p:blipFill>
        <p:spPr>
          <a:xfrm>
            <a:off x="6457848" y="2745962"/>
            <a:ext cx="4260179" cy="2743200"/>
          </a:xfrm>
          <a:prstGeom prst="rect">
            <a:avLst/>
          </a:prstGeom>
        </p:spPr>
      </p:pic>
      <p:sp>
        <p:nvSpPr>
          <p:cNvPr id="12" name="TextBox 11">
            <a:extLst>
              <a:ext uri="{FF2B5EF4-FFF2-40B4-BE49-F238E27FC236}">
                <a16:creationId xmlns:a16="http://schemas.microsoft.com/office/drawing/2014/main" id="{CFFB599A-DB19-18F3-658D-92DCAF535361}"/>
              </a:ext>
            </a:extLst>
          </p:cNvPr>
          <p:cNvSpPr txBox="1"/>
          <p:nvPr/>
        </p:nvSpPr>
        <p:spPr>
          <a:xfrm>
            <a:off x="4693051" y="5489162"/>
            <a:ext cx="1402949"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Randi et al (1991)</a:t>
            </a:r>
          </a:p>
        </p:txBody>
      </p:sp>
    </p:spTree>
    <p:extLst>
      <p:ext uri="{BB962C8B-B14F-4D97-AF65-F5344CB8AC3E}">
        <p14:creationId xmlns:p14="http://schemas.microsoft.com/office/powerpoint/2010/main" val="4090472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ABE63-9ECD-43B9-9880-E50FD4830C75}"/>
              </a:ext>
            </a:extLst>
          </p:cNvPr>
          <p:cNvPicPr>
            <a:picLocks noChangeAspect="1"/>
          </p:cNvPicPr>
          <p:nvPr/>
        </p:nvPicPr>
        <p:blipFill rotWithShape="1">
          <a:blip r:embed="rId2">
            <a:extLst>
              <a:ext uri="{28A0092B-C50C-407E-A947-70E740481C1C}">
                <a14:useLocalDpi xmlns:a14="http://schemas.microsoft.com/office/drawing/2010/main" val="0"/>
              </a:ext>
            </a:extLst>
          </a:blip>
          <a:srcRect b="53578"/>
          <a:stretch/>
        </p:blipFill>
        <p:spPr>
          <a:xfrm>
            <a:off x="380821" y="968434"/>
            <a:ext cx="7410450" cy="2281604"/>
          </a:xfrm>
          <a:prstGeom prst="rect">
            <a:avLst/>
          </a:prstGeom>
        </p:spPr>
      </p:pic>
      <p:pic>
        <p:nvPicPr>
          <p:cNvPr id="9" name="Picture 8">
            <a:extLst>
              <a:ext uri="{FF2B5EF4-FFF2-40B4-BE49-F238E27FC236}">
                <a16:creationId xmlns:a16="http://schemas.microsoft.com/office/drawing/2014/main" id="{777A94A0-96BE-4947-9EC2-D16B37F6A968}"/>
              </a:ext>
            </a:extLst>
          </p:cNvPr>
          <p:cNvPicPr>
            <a:picLocks noChangeAspect="1"/>
          </p:cNvPicPr>
          <p:nvPr/>
        </p:nvPicPr>
        <p:blipFill rotWithShape="1">
          <a:blip r:embed="rId3">
            <a:extLst>
              <a:ext uri="{28A0092B-C50C-407E-A947-70E740481C1C}">
                <a14:useLocalDpi xmlns:a14="http://schemas.microsoft.com/office/drawing/2010/main" val="0"/>
              </a:ext>
            </a:extLst>
          </a:blip>
          <a:srcRect t="-1" b="48240"/>
          <a:stretch/>
        </p:blipFill>
        <p:spPr>
          <a:xfrm>
            <a:off x="380821" y="3429000"/>
            <a:ext cx="6400800" cy="2738199"/>
          </a:xfrm>
          <a:prstGeom prst="rect">
            <a:avLst/>
          </a:prstGeom>
        </p:spPr>
      </p:pic>
      <p:sp>
        <p:nvSpPr>
          <p:cNvPr id="10" name="TextBox 9">
            <a:extLst>
              <a:ext uri="{FF2B5EF4-FFF2-40B4-BE49-F238E27FC236}">
                <a16:creationId xmlns:a16="http://schemas.microsoft.com/office/drawing/2014/main" id="{333AE539-96A5-4178-98C9-6153D5FA848A}"/>
              </a:ext>
            </a:extLst>
          </p:cNvPr>
          <p:cNvSpPr txBox="1"/>
          <p:nvPr/>
        </p:nvSpPr>
        <p:spPr>
          <a:xfrm>
            <a:off x="8211029" y="623680"/>
            <a:ext cx="3807065" cy="28053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Conversion of genomic markers into distances from reference individuals as a form of data encryption.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Potential for use in breeding in terms of data sharing.</a:t>
            </a:r>
          </a:p>
        </p:txBody>
      </p:sp>
      <p:sp>
        <p:nvSpPr>
          <p:cNvPr id="2" name="TextBox 1">
            <a:extLst>
              <a:ext uri="{FF2B5EF4-FFF2-40B4-BE49-F238E27FC236}">
                <a16:creationId xmlns:a16="http://schemas.microsoft.com/office/drawing/2014/main" id="{69D57586-AE9F-742D-5EED-25E6CBECE2B4}"/>
              </a:ext>
            </a:extLst>
          </p:cNvPr>
          <p:cNvSpPr txBox="1"/>
          <p:nvPr/>
        </p:nvSpPr>
        <p:spPr>
          <a:xfrm>
            <a:off x="223934" y="185986"/>
            <a:ext cx="290335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Data encryption</a:t>
            </a:r>
          </a:p>
        </p:txBody>
      </p:sp>
      <p:sp>
        <p:nvSpPr>
          <p:cNvPr id="3" name="TextBox 2">
            <a:extLst>
              <a:ext uri="{FF2B5EF4-FFF2-40B4-BE49-F238E27FC236}">
                <a16:creationId xmlns:a16="http://schemas.microsoft.com/office/drawing/2014/main" id="{11DD92D7-57A0-6F24-7A01-F8CDBBC3D07E}"/>
              </a:ext>
            </a:extLst>
          </p:cNvPr>
          <p:cNvSpPr txBox="1"/>
          <p:nvPr/>
        </p:nvSpPr>
        <p:spPr>
          <a:xfrm>
            <a:off x="6522975" y="6207661"/>
            <a:ext cx="126829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Kim et al (2019)</a:t>
            </a:r>
          </a:p>
        </p:txBody>
      </p:sp>
      <p:pic>
        <p:nvPicPr>
          <p:cNvPr id="6" name="Picture 5">
            <a:extLst>
              <a:ext uri="{FF2B5EF4-FFF2-40B4-BE49-F238E27FC236}">
                <a16:creationId xmlns:a16="http://schemas.microsoft.com/office/drawing/2014/main" id="{CF21316F-6CC6-BE3C-B990-8B83190E5763}"/>
              </a:ext>
            </a:extLst>
          </p:cNvPr>
          <p:cNvPicPr>
            <a:picLocks noChangeAspect="1"/>
          </p:cNvPicPr>
          <p:nvPr/>
        </p:nvPicPr>
        <p:blipFill>
          <a:blip r:embed="rId4"/>
          <a:srcRect l="33905" r="34458"/>
          <a:stretch>
            <a:fillRect/>
          </a:stretch>
        </p:blipFill>
        <p:spPr>
          <a:xfrm>
            <a:off x="8724618" y="3638842"/>
            <a:ext cx="2743200" cy="2586590"/>
          </a:xfrm>
          <a:custGeom>
            <a:avLst/>
            <a:gdLst>
              <a:gd name="connsiteX0" fmla="*/ 0 w 3857241"/>
              <a:gd name="connsiteY0" fmla="*/ 0 h 3637030"/>
              <a:gd name="connsiteX1" fmla="*/ 3857241 w 3857241"/>
              <a:gd name="connsiteY1" fmla="*/ 0 h 3637030"/>
              <a:gd name="connsiteX2" fmla="*/ 3857241 w 3857241"/>
              <a:gd name="connsiteY2" fmla="*/ 3637030 h 3637030"/>
              <a:gd name="connsiteX3" fmla="*/ 0 w 3857241"/>
              <a:gd name="connsiteY3" fmla="*/ 3637030 h 3637030"/>
            </a:gdLst>
            <a:ahLst/>
            <a:cxnLst>
              <a:cxn ang="0">
                <a:pos x="connsiteX0" y="connsiteY0"/>
              </a:cxn>
              <a:cxn ang="0">
                <a:pos x="connsiteX1" y="connsiteY1"/>
              </a:cxn>
              <a:cxn ang="0">
                <a:pos x="connsiteX2" y="connsiteY2"/>
              </a:cxn>
              <a:cxn ang="0">
                <a:pos x="connsiteX3" y="connsiteY3"/>
              </a:cxn>
            </a:cxnLst>
            <a:rect l="l" t="t" r="r" b="b"/>
            <a:pathLst>
              <a:path w="3857241" h="3637030">
                <a:moveTo>
                  <a:pt x="0" y="0"/>
                </a:moveTo>
                <a:lnTo>
                  <a:pt x="3857241" y="0"/>
                </a:lnTo>
                <a:lnTo>
                  <a:pt x="3857241" y="3637030"/>
                </a:lnTo>
                <a:lnTo>
                  <a:pt x="0" y="3637030"/>
                </a:lnTo>
                <a:close/>
              </a:path>
            </a:pathLst>
          </a:custGeom>
        </p:spPr>
      </p:pic>
      <p:sp>
        <p:nvSpPr>
          <p:cNvPr id="7" name="TextBox 6">
            <a:extLst>
              <a:ext uri="{FF2B5EF4-FFF2-40B4-BE49-F238E27FC236}">
                <a16:creationId xmlns:a16="http://schemas.microsoft.com/office/drawing/2014/main" id="{0A828679-2780-100D-FD13-22080BD42AEB}"/>
              </a:ext>
            </a:extLst>
          </p:cNvPr>
          <p:cNvSpPr txBox="1"/>
          <p:nvPr/>
        </p:nvSpPr>
        <p:spPr>
          <a:xfrm>
            <a:off x="10114562" y="6225432"/>
            <a:ext cx="135325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Zhao et al (2024)</a:t>
            </a:r>
          </a:p>
        </p:txBody>
      </p:sp>
    </p:spTree>
    <p:extLst>
      <p:ext uri="{BB962C8B-B14F-4D97-AF65-F5344CB8AC3E}">
        <p14:creationId xmlns:p14="http://schemas.microsoft.com/office/powerpoint/2010/main" val="4151001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773481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Challenges in working with genetic distance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D365D02-4B07-CCBE-591A-6AD990CE86E1}"/>
                  </a:ext>
                </a:extLst>
              </p:cNvPr>
              <p:cNvSpPr txBox="1"/>
              <p:nvPr/>
            </p:nvSpPr>
            <p:spPr>
              <a:xfrm>
                <a:off x="571463" y="984379"/>
                <a:ext cx="7428637" cy="279384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Distance choice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Genotypic data quality (errors, missing data)</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Assumptions in evolution rate, molecular clock, </a:t>
                </a:r>
                <a:r>
                  <a:rPr lang="en-US" sz="2400" dirty="0" err="1">
                    <a:latin typeface="Arial" panose="020B0604020202020204" pitchFamily="34" charset="0"/>
                    <a:cs typeface="Arial" panose="020B0604020202020204" pitchFamily="34" charset="0"/>
                  </a:rPr>
                  <a:t>etc</a:t>
                </a:r>
                <a:endParaRPr lang="en-US" sz="24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Genetic marker type: SNP, </a:t>
                </a:r>
                <a:r>
                  <a:rPr lang="en-US" sz="2400" dirty="0" err="1">
                    <a:latin typeface="Arial" panose="020B0604020202020204" pitchFamily="34" charset="0"/>
                    <a:cs typeface="Arial" panose="020B0604020202020204" pitchFamily="34" charset="0"/>
                  </a:rPr>
                  <a:t>InDel</a:t>
                </a:r>
                <a:r>
                  <a:rPr lang="en-US" sz="2400" dirty="0">
                    <a:latin typeface="Arial" panose="020B0604020202020204" pitchFamily="34" charset="0"/>
                    <a:cs typeface="Arial" panose="020B0604020202020204" pitchFamily="34" charset="0"/>
                  </a:rPr>
                  <a:t>, SSR, </a:t>
                </a:r>
                <a:r>
                  <a:rPr lang="en-US" sz="2400" dirty="0" err="1">
                    <a:latin typeface="Arial" panose="020B0604020202020204" pitchFamily="34" charset="0"/>
                    <a:cs typeface="Arial" panose="020B0604020202020204" pitchFamily="34" charset="0"/>
                  </a:rPr>
                  <a:t>etc</a:t>
                </a:r>
                <a:endParaRPr lang="en-US" sz="24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Statistical significance threshold (e.g. </a:t>
                </a:r>
                <a14:m>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𝐹</m:t>
                        </m:r>
                      </m:e>
                      <m:sub>
                        <m:r>
                          <a:rPr lang="en-US" sz="2400" b="0" i="1" smtClean="0">
                            <a:latin typeface="Cambria Math" panose="02040503050406030204" pitchFamily="18" charset="0"/>
                            <a:cs typeface="Arial" panose="020B0604020202020204" pitchFamily="34" charset="0"/>
                          </a:rPr>
                          <m:t>𝑆𝑇</m:t>
                        </m:r>
                      </m:sub>
                    </m:sSub>
                  </m:oMath>
                </a14:m>
                <a:r>
                  <a:rPr lang="en-US" sz="2400" dirty="0">
                    <a:latin typeface="Arial" panose="020B0604020202020204" pitchFamily="34" charset="0"/>
                    <a:cs typeface="Arial" panose="020B0604020202020204" pitchFamily="34" charset="0"/>
                  </a:rPr>
                  <a:t>)</a:t>
                </a:r>
              </a:p>
            </p:txBody>
          </p:sp>
        </mc:Choice>
        <mc:Fallback xmlns="">
          <p:sp>
            <p:nvSpPr>
              <p:cNvPr id="3" name="TextBox 2">
                <a:extLst>
                  <a:ext uri="{FF2B5EF4-FFF2-40B4-BE49-F238E27FC236}">
                    <a16:creationId xmlns:a16="http://schemas.microsoft.com/office/drawing/2014/main" id="{4D365D02-4B07-CCBE-591A-6AD990CE86E1}"/>
                  </a:ext>
                </a:extLst>
              </p:cNvPr>
              <p:cNvSpPr txBox="1">
                <a:spLocks noRot="1" noChangeAspect="1" noMove="1" noResize="1" noEditPoints="1" noAdjustHandles="1" noChangeArrowheads="1" noChangeShapeType="1" noTextEdit="1"/>
              </p:cNvSpPr>
              <p:nvPr/>
            </p:nvSpPr>
            <p:spPr>
              <a:xfrm>
                <a:off x="571463" y="984379"/>
                <a:ext cx="7428637" cy="2793842"/>
              </a:xfrm>
              <a:prstGeom prst="rect">
                <a:avLst/>
              </a:prstGeom>
              <a:blipFill>
                <a:blip r:embed="rId2"/>
                <a:stretch>
                  <a:fillRect l="-1149" r="-328" b="-4139"/>
                </a:stretch>
              </a:blipFill>
            </p:spPr>
            <p:txBody>
              <a:bodyPr/>
              <a:lstStyle/>
              <a:p>
                <a:r>
                  <a:rPr lang="en-US">
                    <a:noFill/>
                  </a:rPr>
                  <a:t> </a:t>
                </a:r>
              </a:p>
            </p:txBody>
          </p:sp>
        </mc:Fallback>
      </mc:AlternateContent>
    </p:spTree>
    <p:extLst>
      <p:ext uri="{BB962C8B-B14F-4D97-AF65-F5344CB8AC3E}">
        <p14:creationId xmlns:p14="http://schemas.microsoft.com/office/powerpoint/2010/main" val="339954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a:t>
            </a:r>
          </a:p>
        </p:txBody>
      </p:sp>
      <p:sp>
        <p:nvSpPr>
          <p:cNvPr id="4" name="Oval 3">
            <a:extLst>
              <a:ext uri="{FF2B5EF4-FFF2-40B4-BE49-F238E27FC236}">
                <a16:creationId xmlns:a16="http://schemas.microsoft.com/office/drawing/2014/main" id="{1021687D-A5D5-03DD-F132-7D6FE1F19A75}"/>
              </a:ext>
            </a:extLst>
          </p:cNvPr>
          <p:cNvSpPr/>
          <p:nvPr/>
        </p:nvSpPr>
        <p:spPr>
          <a:xfrm>
            <a:off x="64381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3A45437-5FF4-468A-70FB-4E31180A3859}"/>
              </a:ext>
            </a:extLst>
          </p:cNvPr>
          <p:cNvSpPr/>
          <p:nvPr/>
        </p:nvSpPr>
        <p:spPr>
          <a:xfrm>
            <a:off x="210685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7" name="Oval 6">
            <a:extLst>
              <a:ext uri="{FF2B5EF4-FFF2-40B4-BE49-F238E27FC236}">
                <a16:creationId xmlns:a16="http://schemas.microsoft.com/office/drawing/2014/main" id="{D38A15C8-5800-3EFA-AAD9-08D1D691FD28}"/>
              </a:ext>
            </a:extLst>
          </p:cNvPr>
          <p:cNvSpPr/>
          <p:nvPr/>
        </p:nvSpPr>
        <p:spPr>
          <a:xfrm>
            <a:off x="64381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8" name="Oval 7">
            <a:extLst>
              <a:ext uri="{FF2B5EF4-FFF2-40B4-BE49-F238E27FC236}">
                <a16:creationId xmlns:a16="http://schemas.microsoft.com/office/drawing/2014/main" id="{E571CF8E-E733-AEDE-94BF-471638100411}"/>
              </a:ext>
            </a:extLst>
          </p:cNvPr>
          <p:cNvSpPr/>
          <p:nvPr/>
        </p:nvSpPr>
        <p:spPr>
          <a:xfrm>
            <a:off x="210685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10" name="Straight Connector 9">
            <a:extLst>
              <a:ext uri="{FF2B5EF4-FFF2-40B4-BE49-F238E27FC236}">
                <a16:creationId xmlns:a16="http://schemas.microsoft.com/office/drawing/2014/main" id="{605ECE08-A670-8FA0-3F73-697128EFFAEC}"/>
              </a:ext>
            </a:extLst>
          </p:cNvPr>
          <p:cNvCxnSpPr>
            <a:cxnSpLocks/>
            <a:stCxn id="7" idx="6"/>
            <a:endCxn id="8" idx="2"/>
          </p:cNvCxnSpPr>
          <p:nvPr/>
        </p:nvCxnSpPr>
        <p:spPr>
          <a:xfrm>
            <a:off x="1375333" y="300445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825B15-D4A9-589F-D118-364AF51BB2DA}"/>
              </a:ext>
            </a:extLst>
          </p:cNvPr>
          <p:cNvCxnSpPr>
            <a:cxnSpLocks/>
            <a:stCxn id="4" idx="4"/>
            <a:endCxn id="7" idx="0"/>
          </p:cNvCxnSpPr>
          <p:nvPr/>
        </p:nvCxnSpPr>
        <p:spPr>
          <a:xfrm>
            <a:off x="100957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94F475-E87E-601A-E4A8-1752A0B4BEC9}"/>
              </a:ext>
            </a:extLst>
          </p:cNvPr>
          <p:cNvCxnSpPr>
            <a:cxnSpLocks/>
            <a:stCxn id="4" idx="4"/>
            <a:endCxn id="8" idx="0"/>
          </p:cNvCxnSpPr>
          <p:nvPr/>
        </p:nvCxnSpPr>
        <p:spPr>
          <a:xfrm>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0A29CD-FC8C-3F9E-EAD9-91A7B0AB9293}"/>
              </a:ext>
            </a:extLst>
          </p:cNvPr>
          <p:cNvCxnSpPr>
            <a:cxnSpLocks/>
            <a:stCxn id="5" idx="4"/>
            <a:endCxn id="7" idx="0"/>
          </p:cNvCxnSpPr>
          <p:nvPr/>
        </p:nvCxnSpPr>
        <p:spPr>
          <a:xfrm flipH="1">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EE7ED3-B2BF-7FF4-3BBE-633C42E42384}"/>
              </a:ext>
            </a:extLst>
          </p:cNvPr>
          <p:cNvCxnSpPr>
            <a:cxnSpLocks/>
            <a:stCxn id="5" idx="4"/>
            <a:endCxn id="8" idx="0"/>
          </p:cNvCxnSpPr>
          <p:nvPr/>
        </p:nvCxnSpPr>
        <p:spPr>
          <a:xfrm>
            <a:off x="247261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ED1BEB-359F-B17F-AFD8-DE4CC0393295}"/>
                  </a:ext>
                </a:extLst>
              </p:cNvPr>
              <p:cNvSpPr txBox="1"/>
              <p:nvPr/>
            </p:nvSpPr>
            <p:spPr>
              <a:xfrm>
                <a:off x="1432001" y="3222899"/>
                <a:ext cx="6181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𝑓</m:t>
                          </m:r>
                        </m:e>
                        <m:sub>
                          <m:r>
                            <a:rPr lang="en-US" sz="3200" b="0" i="1" smtClean="0">
                              <a:solidFill>
                                <a:srgbClr val="FF0000"/>
                              </a:solidFill>
                              <a:latin typeface="Cambria Math" panose="02040503050406030204" pitchFamily="18" charset="0"/>
                            </a:rPr>
                            <m:t>34</m:t>
                          </m:r>
                        </m:sub>
                      </m:sSub>
                    </m:oMath>
                  </m:oMathPara>
                </a14:m>
                <a:endParaRPr lang="en-US" sz="3200" dirty="0">
                  <a:solidFill>
                    <a:srgbClr val="FF0000"/>
                  </a:solidFill>
                </a:endParaRPr>
              </a:p>
            </p:txBody>
          </p:sp>
        </mc:Choice>
        <mc:Fallback xmlns="">
          <p:sp>
            <p:nvSpPr>
              <p:cNvPr id="23" name="TextBox 22">
                <a:extLst>
                  <a:ext uri="{FF2B5EF4-FFF2-40B4-BE49-F238E27FC236}">
                    <a16:creationId xmlns:a16="http://schemas.microsoft.com/office/drawing/2014/main" id="{11ED1BEB-359F-B17F-AFD8-DE4CC0393295}"/>
                  </a:ext>
                </a:extLst>
              </p:cNvPr>
              <p:cNvSpPr txBox="1">
                <a:spLocks noRot="1" noChangeAspect="1" noMove="1" noResize="1" noEditPoints="1" noAdjustHandles="1" noChangeArrowheads="1" noChangeShapeType="1" noTextEdit="1"/>
              </p:cNvSpPr>
              <p:nvPr/>
            </p:nvSpPr>
            <p:spPr>
              <a:xfrm>
                <a:off x="1432001" y="3222899"/>
                <a:ext cx="618183" cy="49244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3361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700052"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Population structure</a:t>
            </a:r>
          </a:p>
        </p:txBody>
      </p:sp>
      <p:sp>
        <p:nvSpPr>
          <p:cNvPr id="9" name="TextBox 8">
            <a:extLst>
              <a:ext uri="{FF2B5EF4-FFF2-40B4-BE49-F238E27FC236}">
                <a16:creationId xmlns:a16="http://schemas.microsoft.com/office/drawing/2014/main" id="{470C1558-EC31-3F53-7599-6786F220FA98}"/>
              </a:ext>
            </a:extLst>
          </p:cNvPr>
          <p:cNvSpPr txBox="1"/>
          <p:nvPr/>
        </p:nvSpPr>
        <p:spPr>
          <a:xfrm>
            <a:off x="617371" y="940038"/>
            <a:ext cx="88174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consequence of genetic divergence between sub-populations.</a:t>
            </a:r>
          </a:p>
        </p:txBody>
      </p:sp>
      <p:pic>
        <p:nvPicPr>
          <p:cNvPr id="1026" name="Picture 2" descr="Why is it when something happens, it's always you three?">
            <a:extLst>
              <a:ext uri="{FF2B5EF4-FFF2-40B4-BE49-F238E27FC236}">
                <a16:creationId xmlns:a16="http://schemas.microsoft.com/office/drawing/2014/main" id="{63C7178B-C01B-C739-2AB7-F9C56944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9216" y="1632535"/>
            <a:ext cx="4064000" cy="45720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C7DD41A3-FC79-368E-209E-EC5CBDCB70E3}"/>
              </a:ext>
            </a:extLst>
          </p:cNvPr>
          <p:cNvGrpSpPr/>
          <p:nvPr/>
        </p:nvGrpSpPr>
        <p:grpSpPr>
          <a:xfrm>
            <a:off x="765111" y="2685070"/>
            <a:ext cx="1950097" cy="2466930"/>
            <a:chOff x="1184100" y="2692897"/>
            <a:chExt cx="1950097" cy="2466930"/>
          </a:xfrm>
        </p:grpSpPr>
        <p:grpSp>
          <p:nvGrpSpPr>
            <p:cNvPr id="26" name="Group 25">
              <a:extLst>
                <a:ext uri="{FF2B5EF4-FFF2-40B4-BE49-F238E27FC236}">
                  <a16:creationId xmlns:a16="http://schemas.microsoft.com/office/drawing/2014/main" id="{FCBDEFA4-C5CA-EF7A-D214-BEB69D3ACFD5}"/>
                </a:ext>
              </a:extLst>
            </p:cNvPr>
            <p:cNvGrpSpPr/>
            <p:nvPr/>
          </p:nvGrpSpPr>
          <p:grpSpPr>
            <a:xfrm>
              <a:off x="1258154" y="3788227"/>
              <a:ext cx="1371600" cy="1371600"/>
              <a:chOff x="605012" y="1847460"/>
              <a:chExt cx="1371600" cy="1371600"/>
            </a:xfrm>
          </p:grpSpPr>
          <p:cxnSp>
            <p:nvCxnSpPr>
              <p:cNvPr id="5" name="Straight Connector 4">
                <a:extLst>
                  <a:ext uri="{FF2B5EF4-FFF2-40B4-BE49-F238E27FC236}">
                    <a16:creationId xmlns:a16="http://schemas.microsoft.com/office/drawing/2014/main" id="{C27AAA26-1987-D649-F3DA-E2DBAF79E2AE}"/>
                  </a:ext>
                </a:extLst>
              </p:cNvPr>
              <p:cNvCxnSpPr/>
              <p:nvPr/>
            </p:nvCxnSpPr>
            <p:spPr>
              <a:xfrm>
                <a:off x="617371" y="1847460"/>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3C11F9E-1837-56C4-0535-2FFD5B160C5D}"/>
                  </a:ext>
                </a:extLst>
              </p:cNvPr>
              <p:cNvCxnSpPr>
                <a:cxnSpLocks/>
              </p:cNvCxnSpPr>
              <p:nvPr/>
            </p:nvCxnSpPr>
            <p:spPr>
              <a:xfrm rot="5400000">
                <a:off x="1290812" y="2533260"/>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2699CE8-5287-D20D-01F6-9B21B7487100}"/>
                  </a:ext>
                </a:extLst>
              </p:cNvPr>
              <p:cNvGrpSpPr/>
              <p:nvPr/>
            </p:nvGrpSpPr>
            <p:grpSpPr>
              <a:xfrm>
                <a:off x="782642" y="2041102"/>
                <a:ext cx="1028700" cy="984317"/>
                <a:chOff x="1371751" y="2257603"/>
                <a:chExt cx="1028700" cy="984317"/>
              </a:xfrm>
            </p:grpSpPr>
            <p:sp>
              <p:nvSpPr>
                <p:cNvPr id="7" name="Oval 6">
                  <a:extLst>
                    <a:ext uri="{FF2B5EF4-FFF2-40B4-BE49-F238E27FC236}">
                      <a16:creationId xmlns:a16="http://schemas.microsoft.com/office/drawing/2014/main" id="{E33FE30C-1F41-9E93-608C-07E446A96722}"/>
                    </a:ext>
                  </a:extLst>
                </p:cNvPr>
                <p:cNvSpPr/>
                <p:nvPr/>
              </p:nvSpPr>
              <p:spPr>
                <a:xfrm>
                  <a:off x="1632857" y="2341984"/>
                  <a:ext cx="91440"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18C77D2-8FC2-1F18-DC28-48DB413C383A}"/>
                    </a:ext>
                  </a:extLst>
                </p:cNvPr>
                <p:cNvSpPr/>
                <p:nvPr/>
              </p:nvSpPr>
              <p:spPr>
                <a:xfrm>
                  <a:off x="1394611" y="2447541"/>
                  <a:ext cx="91440"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62378F-72D2-7B17-9BB9-3905C2B39ADD}"/>
                    </a:ext>
                  </a:extLst>
                </p:cNvPr>
                <p:cNvSpPr/>
                <p:nvPr/>
              </p:nvSpPr>
              <p:spPr>
                <a:xfrm>
                  <a:off x="1574697" y="2553099"/>
                  <a:ext cx="91440"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F9AB71A-9F87-BAAD-E08C-D8D653C3A27E}"/>
                    </a:ext>
                  </a:extLst>
                </p:cNvPr>
                <p:cNvSpPr/>
                <p:nvPr/>
              </p:nvSpPr>
              <p:spPr>
                <a:xfrm>
                  <a:off x="1371751" y="2624700"/>
                  <a:ext cx="91440"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E66D0F1-8583-1599-370B-F83B5AE7C2EF}"/>
                    </a:ext>
                  </a:extLst>
                </p:cNvPr>
                <p:cNvSpPr/>
                <p:nvPr/>
              </p:nvSpPr>
              <p:spPr>
                <a:xfrm>
                  <a:off x="1514209" y="2723726"/>
                  <a:ext cx="91440" cy="9144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1A53F35-D1E8-ECDD-3C72-E1E48A72E023}"/>
                    </a:ext>
                  </a:extLst>
                </p:cNvPr>
                <p:cNvSpPr/>
                <p:nvPr/>
              </p:nvSpPr>
              <p:spPr>
                <a:xfrm>
                  <a:off x="1896134" y="2892323"/>
                  <a:ext cx="91440" cy="914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A7AB87-775B-D6EB-AD50-6C36ADE8237C}"/>
                    </a:ext>
                  </a:extLst>
                </p:cNvPr>
                <p:cNvSpPr/>
                <p:nvPr/>
              </p:nvSpPr>
              <p:spPr>
                <a:xfrm>
                  <a:off x="2160501" y="2938043"/>
                  <a:ext cx="91440" cy="914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72991B-36A7-725B-3CEA-E38BF71CBAB1}"/>
                    </a:ext>
                  </a:extLst>
                </p:cNvPr>
                <p:cNvSpPr/>
                <p:nvPr/>
              </p:nvSpPr>
              <p:spPr>
                <a:xfrm>
                  <a:off x="1952816" y="3136020"/>
                  <a:ext cx="91440" cy="914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F384F0-4A3E-9C6F-E15E-EDCD67548B19}"/>
                    </a:ext>
                  </a:extLst>
                </p:cNvPr>
                <p:cNvSpPr/>
                <p:nvPr/>
              </p:nvSpPr>
              <p:spPr>
                <a:xfrm>
                  <a:off x="2114781" y="3150480"/>
                  <a:ext cx="91440" cy="914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0964596-D357-006C-0E20-06E49F1FA197}"/>
                    </a:ext>
                  </a:extLst>
                </p:cNvPr>
                <p:cNvSpPr/>
                <p:nvPr/>
              </p:nvSpPr>
              <p:spPr>
                <a:xfrm>
                  <a:off x="2022332" y="3016181"/>
                  <a:ext cx="91440" cy="9144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1CEBBA-31AA-4015-BEC6-B6C121806ABA}"/>
                    </a:ext>
                  </a:extLst>
                </p:cNvPr>
                <p:cNvSpPr/>
                <p:nvPr/>
              </p:nvSpPr>
              <p:spPr>
                <a:xfrm>
                  <a:off x="2110428" y="2433424"/>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AC36B9F-01F1-92ED-44A2-B3C6F062FD37}"/>
                    </a:ext>
                  </a:extLst>
                </p:cNvPr>
                <p:cNvSpPr/>
                <p:nvPr/>
              </p:nvSpPr>
              <p:spPr>
                <a:xfrm>
                  <a:off x="2309011" y="2446566"/>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491C7AF-A021-3D2E-670F-4786FD12F599}"/>
                    </a:ext>
                  </a:extLst>
                </p:cNvPr>
                <p:cNvSpPr/>
                <p:nvPr/>
              </p:nvSpPr>
              <p:spPr>
                <a:xfrm>
                  <a:off x="2167962" y="2594293"/>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900B28-4442-17DD-08FA-3CF7AC16EE00}"/>
                    </a:ext>
                  </a:extLst>
                </p:cNvPr>
                <p:cNvSpPr/>
                <p:nvPr/>
              </p:nvSpPr>
              <p:spPr>
                <a:xfrm>
                  <a:off x="2053740" y="2257603"/>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89A4C81-CF9E-A30F-D74D-48F4291FC7E0}"/>
                    </a:ext>
                  </a:extLst>
                </p:cNvPr>
                <p:cNvSpPr/>
                <p:nvPr/>
              </p:nvSpPr>
              <p:spPr>
                <a:xfrm>
                  <a:off x="2263291" y="2305596"/>
                  <a:ext cx="91440" cy="9144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ED0A389-F06C-019E-7663-727B5E45F3DA}"/>
                    </a:ext>
                  </a:extLst>
                </p:cNvPr>
                <p:cNvSpPr/>
                <p:nvPr/>
              </p:nvSpPr>
              <p:spPr>
                <a:xfrm>
                  <a:off x="1851969" y="2622204"/>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11E369-BE70-32B5-7BB2-1AFE07206825}"/>
                    </a:ext>
                  </a:extLst>
                </p:cNvPr>
                <p:cNvSpPr/>
                <p:nvPr/>
              </p:nvSpPr>
              <p:spPr>
                <a:xfrm>
                  <a:off x="1976612" y="2635207"/>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38A62949-2DB5-336D-C200-3DAA1EEDA2C4}"/>
                </a:ext>
              </a:extLst>
            </p:cNvPr>
            <p:cNvSpPr txBox="1"/>
            <p:nvPr/>
          </p:nvSpPr>
          <p:spPr>
            <a:xfrm>
              <a:off x="1184100" y="2692897"/>
              <a:ext cx="1950097"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Principal component analysis (PCA)</a:t>
              </a:r>
            </a:p>
          </p:txBody>
        </p:sp>
      </p:grpSp>
      <p:sp>
        <p:nvSpPr>
          <p:cNvPr id="28" name="TextBox 27">
            <a:extLst>
              <a:ext uri="{FF2B5EF4-FFF2-40B4-BE49-F238E27FC236}">
                <a16:creationId xmlns:a16="http://schemas.microsoft.com/office/drawing/2014/main" id="{365209AE-FD50-BFF7-5DEF-691E4092C574}"/>
              </a:ext>
            </a:extLst>
          </p:cNvPr>
          <p:cNvSpPr txBox="1"/>
          <p:nvPr/>
        </p:nvSpPr>
        <p:spPr>
          <a:xfrm>
            <a:off x="4042481" y="4278782"/>
            <a:ext cx="835485" cy="461665"/>
          </a:xfrm>
          <a:prstGeom prst="rect">
            <a:avLst/>
          </a:prstGeom>
          <a:solidFill>
            <a:schemeClr val="tx1"/>
          </a:solidFill>
        </p:spPr>
        <p:txBody>
          <a:bodyPr wrap="none" rtlCol="0">
            <a:spAutoFit/>
          </a:bodyPr>
          <a:lstStyle/>
          <a:p>
            <a:r>
              <a:rPr lang="en-US" sz="2400" b="1" dirty="0">
                <a:solidFill>
                  <a:schemeClr val="accent4">
                    <a:lumMod val="20000"/>
                    <a:lumOff val="80000"/>
                  </a:schemeClr>
                </a:solidFill>
                <a:latin typeface="Arial" panose="020B0604020202020204" pitchFamily="34" charset="0"/>
                <a:cs typeface="Arial" panose="020B0604020202020204" pitchFamily="34" charset="0"/>
              </a:rPr>
              <a:t>PCA</a:t>
            </a:r>
          </a:p>
        </p:txBody>
      </p:sp>
      <p:grpSp>
        <p:nvGrpSpPr>
          <p:cNvPr id="1041" name="Group 1040">
            <a:extLst>
              <a:ext uri="{FF2B5EF4-FFF2-40B4-BE49-F238E27FC236}">
                <a16:creationId xmlns:a16="http://schemas.microsoft.com/office/drawing/2014/main" id="{C3951B3C-E4ED-9083-F4A3-14580A1FF180}"/>
              </a:ext>
            </a:extLst>
          </p:cNvPr>
          <p:cNvGrpSpPr/>
          <p:nvPr/>
        </p:nvGrpSpPr>
        <p:grpSpPr>
          <a:xfrm>
            <a:off x="8219343" y="1631736"/>
            <a:ext cx="2863815" cy="1771951"/>
            <a:chOff x="8169047" y="2202091"/>
            <a:chExt cx="2863815" cy="1771951"/>
          </a:xfrm>
        </p:grpSpPr>
        <p:grpSp>
          <p:nvGrpSpPr>
            <p:cNvPr id="1039" name="Group 1038">
              <a:extLst>
                <a:ext uri="{FF2B5EF4-FFF2-40B4-BE49-F238E27FC236}">
                  <a16:creationId xmlns:a16="http://schemas.microsoft.com/office/drawing/2014/main" id="{0C4A39C9-1649-6918-087A-5D2CF1A1C0CE}"/>
                </a:ext>
              </a:extLst>
            </p:cNvPr>
            <p:cNvGrpSpPr/>
            <p:nvPr/>
          </p:nvGrpSpPr>
          <p:grpSpPr>
            <a:xfrm>
              <a:off x="8269640" y="2602281"/>
              <a:ext cx="2763222" cy="1371761"/>
              <a:chOff x="8014996" y="2183202"/>
              <a:chExt cx="2763222" cy="1371761"/>
            </a:xfrm>
          </p:grpSpPr>
          <p:sp>
            <p:nvSpPr>
              <p:cNvPr id="30" name="Rectangle 29">
                <a:extLst>
                  <a:ext uri="{FF2B5EF4-FFF2-40B4-BE49-F238E27FC236}">
                    <a16:creationId xmlns:a16="http://schemas.microsoft.com/office/drawing/2014/main" id="{1F705A53-A03E-02A7-BFE8-40484B7D79DF}"/>
                  </a:ext>
                </a:extLst>
              </p:cNvPr>
              <p:cNvSpPr/>
              <p:nvPr/>
            </p:nvSpPr>
            <p:spPr>
              <a:xfrm>
                <a:off x="8014996"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2DC0B2D-523B-4509-3C4E-E9B39D68D782}"/>
                  </a:ext>
                </a:extLst>
              </p:cNvPr>
              <p:cNvSpPr/>
              <p:nvPr/>
            </p:nvSpPr>
            <p:spPr>
              <a:xfrm>
                <a:off x="8106436"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F6CC93F-A8B0-D10E-9955-DA458AB2137F}"/>
                  </a:ext>
                </a:extLst>
              </p:cNvPr>
              <p:cNvSpPr/>
              <p:nvPr/>
            </p:nvSpPr>
            <p:spPr>
              <a:xfrm>
                <a:off x="8201504"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3BA1A99-7E6D-A9FC-6FA5-3D018C0366E1}"/>
                  </a:ext>
                </a:extLst>
              </p:cNvPr>
              <p:cNvSpPr/>
              <p:nvPr/>
            </p:nvSpPr>
            <p:spPr>
              <a:xfrm>
                <a:off x="8296572" y="2640563"/>
                <a:ext cx="91440" cy="9144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2034F5C-FDB0-CAE5-3474-FFCA13AF9574}"/>
                  </a:ext>
                </a:extLst>
              </p:cNvPr>
              <p:cNvSpPr/>
              <p:nvPr/>
            </p:nvSpPr>
            <p:spPr>
              <a:xfrm>
                <a:off x="8391528" y="2823443"/>
                <a:ext cx="91440" cy="73152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2C14A26-7D79-3FA0-2DD6-5753FC5B96E8}"/>
                  </a:ext>
                </a:extLst>
              </p:cNvPr>
              <p:cNvSpPr/>
              <p:nvPr/>
            </p:nvSpPr>
            <p:spPr>
              <a:xfrm>
                <a:off x="8482968" y="3097763"/>
                <a:ext cx="91440" cy="4572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A49202C-FEEC-1FF8-A88C-5591B20F157D}"/>
                  </a:ext>
                </a:extLst>
              </p:cNvPr>
              <p:cNvSpPr/>
              <p:nvPr/>
            </p:nvSpPr>
            <p:spPr>
              <a:xfrm>
                <a:off x="8296572" y="2183363"/>
                <a:ext cx="91440" cy="4572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C5CA3ED-87EB-DDF0-6B37-B4DF7B8CEE11}"/>
                  </a:ext>
                </a:extLst>
              </p:cNvPr>
              <p:cNvSpPr/>
              <p:nvPr/>
            </p:nvSpPr>
            <p:spPr>
              <a:xfrm>
                <a:off x="8391528" y="2183363"/>
                <a:ext cx="91440" cy="6400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A47306E-1008-BFA5-CAB3-E5CAF85FD5E9}"/>
                  </a:ext>
                </a:extLst>
              </p:cNvPr>
              <p:cNvSpPr/>
              <p:nvPr/>
            </p:nvSpPr>
            <p:spPr>
              <a:xfrm>
                <a:off x="8482968" y="2183202"/>
                <a:ext cx="91440" cy="9144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6D1A034-2D52-98CF-A60A-81930C5D0AFC}"/>
                  </a:ext>
                </a:extLst>
              </p:cNvPr>
              <p:cNvSpPr/>
              <p:nvPr/>
            </p:nvSpPr>
            <p:spPr>
              <a:xfrm>
                <a:off x="8574408"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5BEEDD3-476D-1930-4123-777FCEE208E7}"/>
                  </a:ext>
                </a:extLst>
              </p:cNvPr>
              <p:cNvSpPr/>
              <p:nvPr/>
            </p:nvSpPr>
            <p:spPr>
              <a:xfrm>
                <a:off x="8660227"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26B54B9-C783-86B8-CA41-A5BE50E9B7EE}"/>
                  </a:ext>
                </a:extLst>
              </p:cNvPr>
              <p:cNvSpPr/>
              <p:nvPr/>
            </p:nvSpPr>
            <p:spPr>
              <a:xfrm>
                <a:off x="8751054"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072BE09-0989-13DA-AA75-B3B1142EA1C5}"/>
                  </a:ext>
                </a:extLst>
              </p:cNvPr>
              <p:cNvSpPr/>
              <p:nvPr/>
            </p:nvSpPr>
            <p:spPr>
              <a:xfrm>
                <a:off x="8836873"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13EF421-AF46-2AA5-5E9D-67DA7E02BD7E}"/>
                  </a:ext>
                </a:extLst>
              </p:cNvPr>
              <p:cNvSpPr/>
              <p:nvPr/>
            </p:nvSpPr>
            <p:spPr>
              <a:xfrm>
                <a:off x="8920084"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15498A7-01D8-F4CE-0CF5-E68BEC847668}"/>
                  </a:ext>
                </a:extLst>
              </p:cNvPr>
              <p:cNvSpPr/>
              <p:nvPr/>
            </p:nvSpPr>
            <p:spPr>
              <a:xfrm>
                <a:off x="9005903"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09985A3-7312-18FF-4FE7-47B03AE7F423}"/>
                  </a:ext>
                </a:extLst>
              </p:cNvPr>
              <p:cNvSpPr/>
              <p:nvPr/>
            </p:nvSpPr>
            <p:spPr>
              <a:xfrm>
                <a:off x="9096730"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2C283FB-5DF7-8AB7-261F-200F5396F003}"/>
                  </a:ext>
                </a:extLst>
              </p:cNvPr>
              <p:cNvSpPr/>
              <p:nvPr/>
            </p:nvSpPr>
            <p:spPr>
              <a:xfrm>
                <a:off x="9182549"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0B39136-2F78-054F-1535-1B3EF7E2E07E}"/>
                  </a:ext>
                </a:extLst>
              </p:cNvPr>
              <p:cNvSpPr/>
              <p:nvPr/>
            </p:nvSpPr>
            <p:spPr>
              <a:xfrm>
                <a:off x="9271842" y="2640402"/>
                <a:ext cx="91440" cy="9144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8888FBA-0DF7-5E2C-0CDC-121B880D481E}"/>
                  </a:ext>
                </a:extLst>
              </p:cNvPr>
              <p:cNvSpPr/>
              <p:nvPr/>
            </p:nvSpPr>
            <p:spPr>
              <a:xfrm>
                <a:off x="9360527" y="3097763"/>
                <a:ext cx="91440" cy="4572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89BCC76-2383-A42B-17A3-F603FB145CA5}"/>
                  </a:ext>
                </a:extLst>
              </p:cNvPr>
              <p:cNvSpPr/>
              <p:nvPr/>
            </p:nvSpPr>
            <p:spPr>
              <a:xfrm>
                <a:off x="9451354" y="3189203"/>
                <a:ext cx="91440" cy="36576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3356C34-A964-102B-8369-E48E0D1D7CFB}"/>
                  </a:ext>
                </a:extLst>
              </p:cNvPr>
              <p:cNvSpPr/>
              <p:nvPr/>
            </p:nvSpPr>
            <p:spPr>
              <a:xfrm>
                <a:off x="9546262" y="3189203"/>
                <a:ext cx="91440" cy="36576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818D75-5CF6-00AF-9B4E-DE8711F8FE89}"/>
                  </a:ext>
                </a:extLst>
              </p:cNvPr>
              <p:cNvSpPr/>
              <p:nvPr/>
            </p:nvSpPr>
            <p:spPr>
              <a:xfrm>
                <a:off x="9637702" y="3371922"/>
                <a:ext cx="91440" cy="1828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1F49BCA-8F40-9BD1-CBEF-1003364FF610}"/>
                  </a:ext>
                </a:extLst>
              </p:cNvPr>
              <p:cNvSpPr/>
              <p:nvPr/>
            </p:nvSpPr>
            <p:spPr>
              <a:xfrm>
                <a:off x="9271842" y="2183202"/>
                <a:ext cx="91440" cy="4572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8F59D80-49FE-190A-4BEB-5A7D78751ADA}"/>
                  </a:ext>
                </a:extLst>
              </p:cNvPr>
              <p:cNvSpPr/>
              <p:nvPr/>
            </p:nvSpPr>
            <p:spPr>
              <a:xfrm>
                <a:off x="9360527" y="2183202"/>
                <a:ext cx="91440" cy="9144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F1B45A6-D31B-03AB-2C31-7B6768A4BB3B}"/>
                  </a:ext>
                </a:extLst>
              </p:cNvPr>
              <p:cNvSpPr/>
              <p:nvPr/>
            </p:nvSpPr>
            <p:spPr>
              <a:xfrm>
                <a:off x="9452720" y="2183363"/>
                <a:ext cx="91440" cy="100584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8E44152-7C41-EFE3-7895-4583BF5D8CB8}"/>
                  </a:ext>
                </a:extLst>
              </p:cNvPr>
              <p:cNvSpPr/>
              <p:nvPr/>
            </p:nvSpPr>
            <p:spPr>
              <a:xfrm>
                <a:off x="9546262" y="2183363"/>
                <a:ext cx="91440" cy="100584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B5ADB82-697A-13A6-151A-2580FBBB0DB2}"/>
                  </a:ext>
                </a:extLst>
              </p:cNvPr>
              <p:cNvSpPr/>
              <p:nvPr/>
            </p:nvSpPr>
            <p:spPr>
              <a:xfrm>
                <a:off x="9637702" y="2183202"/>
                <a:ext cx="91440" cy="118872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9CD05A-CD63-16FD-1B05-607DA449175B}"/>
                  </a:ext>
                </a:extLst>
              </p:cNvPr>
              <p:cNvSpPr/>
              <p:nvPr/>
            </p:nvSpPr>
            <p:spPr>
              <a:xfrm>
                <a:off x="9727953"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A373AE7-73D7-DDEB-20B4-678C52011017}"/>
                  </a:ext>
                </a:extLst>
              </p:cNvPr>
              <p:cNvSpPr/>
              <p:nvPr/>
            </p:nvSpPr>
            <p:spPr>
              <a:xfrm>
                <a:off x="9818780"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0BADDF7-FF28-986C-248C-962D3847DD65}"/>
                  </a:ext>
                </a:extLst>
              </p:cNvPr>
              <p:cNvSpPr/>
              <p:nvPr/>
            </p:nvSpPr>
            <p:spPr>
              <a:xfrm>
                <a:off x="9904599"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FF7EB19-62FE-1083-AD8C-16143486219F}"/>
                  </a:ext>
                </a:extLst>
              </p:cNvPr>
              <p:cNvSpPr/>
              <p:nvPr/>
            </p:nvSpPr>
            <p:spPr>
              <a:xfrm>
                <a:off x="9987810"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5DF4273A-1DCC-B176-DB78-C4FD59ABD0A5}"/>
                  </a:ext>
                </a:extLst>
              </p:cNvPr>
              <p:cNvSpPr/>
              <p:nvPr/>
            </p:nvSpPr>
            <p:spPr>
              <a:xfrm>
                <a:off x="10073629"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2DA7D755-57A0-3268-862D-B8C204B409B5}"/>
                  </a:ext>
                </a:extLst>
              </p:cNvPr>
              <p:cNvSpPr/>
              <p:nvPr/>
            </p:nvSpPr>
            <p:spPr>
              <a:xfrm>
                <a:off x="10164456"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D7D2176-2486-F34F-4F93-F66E7D41F093}"/>
                  </a:ext>
                </a:extLst>
              </p:cNvPr>
              <p:cNvSpPr/>
              <p:nvPr/>
            </p:nvSpPr>
            <p:spPr>
              <a:xfrm>
                <a:off x="10250275"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3">
                <a:extLst>
                  <a:ext uri="{FF2B5EF4-FFF2-40B4-BE49-F238E27FC236}">
                    <a16:creationId xmlns:a16="http://schemas.microsoft.com/office/drawing/2014/main" id="{5CD90B3E-6EE9-8053-2B63-16E379855C4D}"/>
                  </a:ext>
                </a:extLst>
              </p:cNvPr>
              <p:cNvSpPr/>
              <p:nvPr/>
            </p:nvSpPr>
            <p:spPr>
              <a:xfrm>
                <a:off x="10341102"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ACCBCA9-B11C-003F-880B-2EB74526B6CF}"/>
                  </a:ext>
                </a:extLst>
              </p:cNvPr>
              <p:cNvSpPr/>
              <p:nvPr/>
            </p:nvSpPr>
            <p:spPr>
              <a:xfrm>
                <a:off x="10426921"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F050A451-EB2D-5C59-5DBA-AF58C30E720D}"/>
                  </a:ext>
                </a:extLst>
              </p:cNvPr>
              <p:cNvSpPr/>
              <p:nvPr/>
            </p:nvSpPr>
            <p:spPr>
              <a:xfrm>
                <a:off x="10510132"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B5F8B0C-5EDF-82EA-B99E-BA1C5DC0CB24}"/>
                  </a:ext>
                </a:extLst>
              </p:cNvPr>
              <p:cNvSpPr/>
              <p:nvPr/>
            </p:nvSpPr>
            <p:spPr>
              <a:xfrm>
                <a:off x="10595951"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2D480C6F-3955-E013-F8B3-5D0E8ECBE497}"/>
                  </a:ext>
                </a:extLst>
              </p:cNvPr>
              <p:cNvSpPr/>
              <p:nvPr/>
            </p:nvSpPr>
            <p:spPr>
              <a:xfrm>
                <a:off x="10686778"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0" name="TextBox 1039">
              <a:extLst>
                <a:ext uri="{FF2B5EF4-FFF2-40B4-BE49-F238E27FC236}">
                  <a16:creationId xmlns:a16="http://schemas.microsoft.com/office/drawing/2014/main" id="{7D88C1EF-F92D-7BE9-95F7-041D98158FF6}"/>
                </a:ext>
              </a:extLst>
            </p:cNvPr>
            <p:cNvSpPr txBox="1"/>
            <p:nvPr/>
          </p:nvSpPr>
          <p:spPr>
            <a:xfrm>
              <a:off x="8169047" y="2202091"/>
              <a:ext cx="19500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STRUCTURE</a:t>
              </a:r>
            </a:p>
          </p:txBody>
        </p:sp>
      </p:grpSp>
      <p:sp>
        <p:nvSpPr>
          <p:cNvPr id="1042" name="TextBox 1041">
            <a:extLst>
              <a:ext uri="{FF2B5EF4-FFF2-40B4-BE49-F238E27FC236}">
                <a16:creationId xmlns:a16="http://schemas.microsoft.com/office/drawing/2014/main" id="{10B24E7A-4031-2099-FCAF-2AAB73D8BBC5}"/>
              </a:ext>
            </a:extLst>
          </p:cNvPr>
          <p:cNvSpPr txBox="1"/>
          <p:nvPr/>
        </p:nvSpPr>
        <p:spPr>
          <a:xfrm>
            <a:off x="4939986" y="4156489"/>
            <a:ext cx="1005403" cy="369332"/>
          </a:xfrm>
          <a:prstGeom prst="rect">
            <a:avLst/>
          </a:prstGeom>
          <a:solidFill>
            <a:schemeClr val="tx1"/>
          </a:solidFill>
        </p:spPr>
        <p:txBody>
          <a:bodyPr wrap="none" rtlCol="0">
            <a:spAutoFit/>
          </a:bodyPr>
          <a:lstStyle/>
          <a:p>
            <a:r>
              <a:rPr lang="en-US" b="1" dirty="0">
                <a:solidFill>
                  <a:schemeClr val="accent4">
                    <a:lumMod val="20000"/>
                    <a:lumOff val="80000"/>
                  </a:schemeClr>
                </a:solidFill>
                <a:latin typeface="Arial" panose="020B0604020202020204" pitchFamily="34" charset="0"/>
                <a:cs typeface="Arial" panose="020B0604020202020204" pitchFamily="34" charset="0"/>
              </a:rPr>
              <a:t>Control</a:t>
            </a:r>
          </a:p>
        </p:txBody>
      </p:sp>
      <p:sp>
        <p:nvSpPr>
          <p:cNvPr id="1043" name="TextBox 1042">
            <a:extLst>
              <a:ext uri="{FF2B5EF4-FFF2-40B4-BE49-F238E27FC236}">
                <a16:creationId xmlns:a16="http://schemas.microsoft.com/office/drawing/2014/main" id="{C1E40734-681B-E675-FE4E-7DC572B49A68}"/>
              </a:ext>
            </a:extLst>
          </p:cNvPr>
          <p:cNvSpPr txBox="1"/>
          <p:nvPr/>
        </p:nvSpPr>
        <p:spPr>
          <a:xfrm>
            <a:off x="5953504" y="4316608"/>
            <a:ext cx="1444626" cy="338554"/>
          </a:xfrm>
          <a:prstGeom prst="rect">
            <a:avLst/>
          </a:prstGeom>
          <a:solidFill>
            <a:schemeClr val="tx1"/>
          </a:solidFill>
        </p:spPr>
        <p:txBody>
          <a:bodyPr wrap="none" rtlCol="0">
            <a:spAutoFit/>
          </a:bodyPr>
          <a:lstStyle/>
          <a:p>
            <a:r>
              <a:rPr lang="en-US" sz="1600" b="1" dirty="0">
                <a:solidFill>
                  <a:schemeClr val="accent4">
                    <a:lumMod val="20000"/>
                    <a:lumOff val="80000"/>
                  </a:schemeClr>
                </a:solidFill>
                <a:latin typeface="Arial" panose="020B0604020202020204" pitchFamily="34" charset="0"/>
                <a:cs typeface="Arial" panose="020B0604020202020204" pitchFamily="34" charset="0"/>
              </a:rPr>
              <a:t>STRUCTURE</a:t>
            </a:r>
          </a:p>
        </p:txBody>
      </p:sp>
      <p:grpSp>
        <p:nvGrpSpPr>
          <p:cNvPr id="1081" name="Group 1080">
            <a:extLst>
              <a:ext uri="{FF2B5EF4-FFF2-40B4-BE49-F238E27FC236}">
                <a16:creationId xmlns:a16="http://schemas.microsoft.com/office/drawing/2014/main" id="{D67DA2C3-D2F9-2D8B-F63C-C837C3C93E34}"/>
              </a:ext>
            </a:extLst>
          </p:cNvPr>
          <p:cNvGrpSpPr/>
          <p:nvPr/>
        </p:nvGrpSpPr>
        <p:grpSpPr>
          <a:xfrm>
            <a:off x="8365656" y="3820074"/>
            <a:ext cx="2611917" cy="2216084"/>
            <a:chOff x="8497601" y="3988451"/>
            <a:chExt cx="2611917" cy="2216084"/>
          </a:xfrm>
        </p:grpSpPr>
        <p:sp>
          <p:nvSpPr>
            <p:cNvPr id="1046" name="TextBox 1045">
              <a:extLst>
                <a:ext uri="{FF2B5EF4-FFF2-40B4-BE49-F238E27FC236}">
                  <a16:creationId xmlns:a16="http://schemas.microsoft.com/office/drawing/2014/main" id="{012F5453-791B-DABF-553E-9DC6B90B94C9}"/>
                </a:ext>
              </a:extLst>
            </p:cNvPr>
            <p:cNvSpPr txBox="1"/>
            <p:nvPr/>
          </p:nvSpPr>
          <p:spPr>
            <a:xfrm>
              <a:off x="8609320" y="3988451"/>
              <a:ext cx="2500198"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Population structure control</a:t>
              </a:r>
            </a:p>
          </p:txBody>
        </p:sp>
        <p:grpSp>
          <p:nvGrpSpPr>
            <p:cNvPr id="1080" name="Group 1079">
              <a:extLst>
                <a:ext uri="{FF2B5EF4-FFF2-40B4-BE49-F238E27FC236}">
                  <a16:creationId xmlns:a16="http://schemas.microsoft.com/office/drawing/2014/main" id="{1AB92DF3-E9A6-4C3E-3DB8-FA1D0BBAF27C}"/>
                </a:ext>
              </a:extLst>
            </p:cNvPr>
            <p:cNvGrpSpPr/>
            <p:nvPr/>
          </p:nvGrpSpPr>
          <p:grpSpPr>
            <a:xfrm>
              <a:off x="8497601" y="4775479"/>
              <a:ext cx="1828800" cy="1429056"/>
              <a:chOff x="8497601" y="4775479"/>
              <a:chExt cx="1828800" cy="1429056"/>
            </a:xfrm>
          </p:grpSpPr>
          <p:cxnSp>
            <p:nvCxnSpPr>
              <p:cNvPr id="1047" name="Straight Connector 1046">
                <a:extLst>
                  <a:ext uri="{FF2B5EF4-FFF2-40B4-BE49-F238E27FC236}">
                    <a16:creationId xmlns:a16="http://schemas.microsoft.com/office/drawing/2014/main" id="{2384E46D-204F-43C1-A764-100B11638A1E}"/>
                  </a:ext>
                </a:extLst>
              </p:cNvPr>
              <p:cNvCxnSpPr/>
              <p:nvPr/>
            </p:nvCxnSpPr>
            <p:spPr>
              <a:xfrm>
                <a:off x="8738560" y="4832935"/>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AA697686-E13D-9907-42F3-537F24D426ED}"/>
                  </a:ext>
                </a:extLst>
              </p:cNvPr>
              <p:cNvCxnSpPr>
                <a:cxnSpLocks/>
              </p:cNvCxnSpPr>
              <p:nvPr/>
            </p:nvCxnSpPr>
            <p:spPr>
              <a:xfrm rot="5400000">
                <a:off x="9412001" y="5518735"/>
                <a:ext cx="0" cy="137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65" name="Oval 1064">
                <a:extLst>
                  <a:ext uri="{FF2B5EF4-FFF2-40B4-BE49-F238E27FC236}">
                    <a16:creationId xmlns:a16="http://schemas.microsoft.com/office/drawing/2014/main" id="{3BC75EEE-0F89-EB9E-C581-7CBA750AA74D}"/>
                  </a:ext>
                </a:extLst>
              </p:cNvPr>
              <p:cNvSpPr/>
              <p:nvPr/>
            </p:nvSpPr>
            <p:spPr>
              <a:xfrm>
                <a:off x="8857263" y="6001586"/>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Oval 1065">
                <a:extLst>
                  <a:ext uri="{FF2B5EF4-FFF2-40B4-BE49-F238E27FC236}">
                    <a16:creationId xmlns:a16="http://schemas.microsoft.com/office/drawing/2014/main" id="{06744B8D-C9AE-8232-D778-11F0350497B6}"/>
                  </a:ext>
                </a:extLst>
              </p:cNvPr>
              <p:cNvSpPr/>
              <p:nvPr/>
            </p:nvSpPr>
            <p:spPr>
              <a:xfrm>
                <a:off x="8787908" y="6074051"/>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Oval 1067">
                <a:extLst>
                  <a:ext uri="{FF2B5EF4-FFF2-40B4-BE49-F238E27FC236}">
                    <a16:creationId xmlns:a16="http://schemas.microsoft.com/office/drawing/2014/main" id="{6221331A-B283-940A-C514-27FB648FABA9}"/>
                  </a:ext>
                </a:extLst>
              </p:cNvPr>
              <p:cNvSpPr/>
              <p:nvPr/>
            </p:nvSpPr>
            <p:spPr>
              <a:xfrm>
                <a:off x="8949104" y="5910146"/>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Oval 1068">
                <a:extLst>
                  <a:ext uri="{FF2B5EF4-FFF2-40B4-BE49-F238E27FC236}">
                    <a16:creationId xmlns:a16="http://schemas.microsoft.com/office/drawing/2014/main" id="{D14990D6-E4AD-AF6C-D164-B07007B92C04}"/>
                  </a:ext>
                </a:extLst>
              </p:cNvPr>
              <p:cNvSpPr/>
              <p:nvPr/>
            </p:nvSpPr>
            <p:spPr>
              <a:xfrm>
                <a:off x="9033909" y="5826522"/>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Oval 1069">
                <a:extLst>
                  <a:ext uri="{FF2B5EF4-FFF2-40B4-BE49-F238E27FC236}">
                    <a16:creationId xmlns:a16="http://schemas.microsoft.com/office/drawing/2014/main" id="{6C49876B-DEAB-4BBF-34C3-74CF9BA915E0}"/>
                  </a:ext>
                </a:extLst>
              </p:cNvPr>
              <p:cNvSpPr/>
              <p:nvPr/>
            </p:nvSpPr>
            <p:spPr>
              <a:xfrm>
                <a:off x="9118714" y="574289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1" name="Oval 1070">
                <a:extLst>
                  <a:ext uri="{FF2B5EF4-FFF2-40B4-BE49-F238E27FC236}">
                    <a16:creationId xmlns:a16="http://schemas.microsoft.com/office/drawing/2014/main" id="{A24880D6-DE68-119D-42D4-AE841A574AD1}"/>
                  </a:ext>
                </a:extLst>
              </p:cNvPr>
              <p:cNvSpPr/>
              <p:nvPr/>
            </p:nvSpPr>
            <p:spPr>
              <a:xfrm>
                <a:off x="9210154" y="565145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2" name="Oval 1071">
                <a:extLst>
                  <a:ext uri="{FF2B5EF4-FFF2-40B4-BE49-F238E27FC236}">
                    <a16:creationId xmlns:a16="http://schemas.microsoft.com/office/drawing/2014/main" id="{D2BB723D-67EF-4FE0-9589-023B1D3A28C3}"/>
                  </a:ext>
                </a:extLst>
              </p:cNvPr>
              <p:cNvSpPr/>
              <p:nvPr/>
            </p:nvSpPr>
            <p:spPr>
              <a:xfrm>
                <a:off x="9307080" y="556001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Oval 1072">
                <a:extLst>
                  <a:ext uri="{FF2B5EF4-FFF2-40B4-BE49-F238E27FC236}">
                    <a16:creationId xmlns:a16="http://schemas.microsoft.com/office/drawing/2014/main" id="{FFA0D651-1AAB-E8E8-18E7-2C2A040965A8}"/>
                  </a:ext>
                </a:extLst>
              </p:cNvPr>
              <p:cNvSpPr/>
              <p:nvPr/>
            </p:nvSpPr>
            <p:spPr>
              <a:xfrm>
                <a:off x="9342839" y="5407226"/>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Oval 1073">
                <a:extLst>
                  <a:ext uri="{FF2B5EF4-FFF2-40B4-BE49-F238E27FC236}">
                    <a16:creationId xmlns:a16="http://schemas.microsoft.com/office/drawing/2014/main" id="{9E3831DF-F557-9217-F9D5-A46CBAEDD5A8}"/>
                  </a:ext>
                </a:extLst>
              </p:cNvPr>
              <p:cNvSpPr/>
              <p:nvPr/>
            </p:nvSpPr>
            <p:spPr>
              <a:xfrm>
                <a:off x="9388559" y="5274614"/>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Oval 1074">
                <a:extLst>
                  <a:ext uri="{FF2B5EF4-FFF2-40B4-BE49-F238E27FC236}">
                    <a16:creationId xmlns:a16="http://schemas.microsoft.com/office/drawing/2014/main" id="{53C8D920-26A3-C628-18F4-109083EF61F2}"/>
                  </a:ext>
                </a:extLst>
              </p:cNvPr>
              <p:cNvSpPr/>
              <p:nvPr/>
            </p:nvSpPr>
            <p:spPr>
              <a:xfrm>
                <a:off x="9412001" y="5127013"/>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Oval 1075">
                <a:extLst>
                  <a:ext uri="{FF2B5EF4-FFF2-40B4-BE49-F238E27FC236}">
                    <a16:creationId xmlns:a16="http://schemas.microsoft.com/office/drawing/2014/main" id="{A23BDF5C-8C37-79D1-672A-EC1BE633BDB5}"/>
                  </a:ext>
                </a:extLst>
              </p:cNvPr>
              <p:cNvSpPr/>
              <p:nvPr/>
            </p:nvSpPr>
            <p:spPr>
              <a:xfrm>
                <a:off x="9442378" y="498142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Oval 1076">
                <a:extLst>
                  <a:ext uri="{FF2B5EF4-FFF2-40B4-BE49-F238E27FC236}">
                    <a16:creationId xmlns:a16="http://schemas.microsoft.com/office/drawing/2014/main" id="{FAB5A3DE-573A-7E61-CABF-184725986405}"/>
                  </a:ext>
                </a:extLst>
              </p:cNvPr>
              <p:cNvSpPr/>
              <p:nvPr/>
            </p:nvSpPr>
            <p:spPr>
              <a:xfrm>
                <a:off x="9487489" y="4882878"/>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Oval 1077">
                <a:extLst>
                  <a:ext uri="{FF2B5EF4-FFF2-40B4-BE49-F238E27FC236}">
                    <a16:creationId xmlns:a16="http://schemas.microsoft.com/office/drawing/2014/main" id="{FCE59DF8-1311-0C53-FF7D-89F8E189E222}"/>
                  </a:ext>
                </a:extLst>
              </p:cNvPr>
              <p:cNvSpPr/>
              <p:nvPr/>
            </p:nvSpPr>
            <p:spPr>
              <a:xfrm>
                <a:off x="9589920" y="4821199"/>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Oval 1078">
                <a:extLst>
                  <a:ext uri="{FF2B5EF4-FFF2-40B4-BE49-F238E27FC236}">
                    <a16:creationId xmlns:a16="http://schemas.microsoft.com/office/drawing/2014/main" id="{60980A41-387D-B02E-CCF7-3B961B3337A3}"/>
                  </a:ext>
                </a:extLst>
              </p:cNvPr>
              <p:cNvSpPr/>
              <p:nvPr/>
            </p:nvSpPr>
            <p:spPr>
              <a:xfrm>
                <a:off x="9710574" y="4775479"/>
                <a:ext cx="91440" cy="9144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7" name="Straight Connector 1066">
                <a:extLst>
                  <a:ext uri="{FF2B5EF4-FFF2-40B4-BE49-F238E27FC236}">
                    <a16:creationId xmlns:a16="http://schemas.microsoft.com/office/drawing/2014/main" id="{91703CB0-2C46-3B8A-9B4D-7E143F21BDC9}"/>
                  </a:ext>
                </a:extLst>
              </p:cNvPr>
              <p:cNvCxnSpPr>
                <a:cxnSpLocks/>
              </p:cNvCxnSpPr>
              <p:nvPr/>
            </p:nvCxnSpPr>
            <p:spPr>
              <a:xfrm rot="2700000">
                <a:off x="9412001" y="4624019"/>
                <a:ext cx="0" cy="18288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1083" name="TextBox 1082">
            <a:extLst>
              <a:ext uri="{FF2B5EF4-FFF2-40B4-BE49-F238E27FC236}">
                <a16:creationId xmlns:a16="http://schemas.microsoft.com/office/drawing/2014/main" id="{CAF6AF6B-4F13-67FE-CC42-29CF2D143AB5}"/>
              </a:ext>
            </a:extLst>
          </p:cNvPr>
          <p:cNvSpPr txBox="1"/>
          <p:nvPr/>
        </p:nvSpPr>
        <p:spPr>
          <a:xfrm>
            <a:off x="3831088" y="6210349"/>
            <a:ext cx="3682128"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https://knowyourmeme.com/photos/1630278-why-is-it-when-something-happens-its-always-you-three</a:t>
            </a:r>
          </a:p>
        </p:txBody>
      </p:sp>
    </p:spTree>
    <p:extLst>
      <p:ext uri="{BB962C8B-B14F-4D97-AF65-F5344CB8AC3E}">
        <p14:creationId xmlns:p14="http://schemas.microsoft.com/office/powerpoint/2010/main" val="2195999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235D93-703C-47E8-B49D-D6C33A312D81}"/>
              </a:ext>
            </a:extLst>
          </p:cNvPr>
          <p:cNvSpPr txBox="1"/>
          <p:nvPr/>
        </p:nvSpPr>
        <p:spPr>
          <a:xfrm>
            <a:off x="1046579" y="2334383"/>
            <a:ext cx="6112571" cy="2031325"/>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m01 m02 m03 m04 m05 m06 m07 m08 m09 m10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id1   2   0   0   0   0   0   2   0   0   2</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id2   2   0   0   0   0   0   0   0   0   2</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id3   2   0   0   2   0   0   2   0   0   2</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id4   0   0   2   0   2   2   0   2   2   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id5   0   2   2   0   2   0   0   0   0   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id6   0   0   2   0   2   0   0   0   0   0</a:t>
            </a:r>
          </a:p>
        </p:txBody>
      </p:sp>
      <p:sp>
        <p:nvSpPr>
          <p:cNvPr id="10" name="TextBox 9">
            <a:extLst>
              <a:ext uri="{FF2B5EF4-FFF2-40B4-BE49-F238E27FC236}">
                <a16:creationId xmlns:a16="http://schemas.microsoft.com/office/drawing/2014/main" id="{DAC77129-F1C7-FA27-173D-06A780C398B2}"/>
              </a:ext>
            </a:extLst>
          </p:cNvPr>
          <p:cNvSpPr txBox="1"/>
          <p:nvPr/>
        </p:nvSpPr>
        <p:spPr>
          <a:xfrm>
            <a:off x="223934" y="185986"/>
            <a:ext cx="635622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Principal component analysis (PCA)</a:t>
            </a:r>
          </a:p>
        </p:txBody>
      </p:sp>
      <p:sp>
        <p:nvSpPr>
          <p:cNvPr id="13" name="TextBox 12">
            <a:extLst>
              <a:ext uri="{FF2B5EF4-FFF2-40B4-BE49-F238E27FC236}">
                <a16:creationId xmlns:a16="http://schemas.microsoft.com/office/drawing/2014/main" id="{CB2E837B-1809-5444-46BA-DA5D11E1107D}"/>
              </a:ext>
            </a:extLst>
          </p:cNvPr>
          <p:cNvSpPr txBox="1"/>
          <p:nvPr/>
        </p:nvSpPr>
        <p:spPr>
          <a:xfrm>
            <a:off x="617371" y="940038"/>
            <a:ext cx="991689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Reduce dimensionality in data to a form that is easier to understand.</a:t>
            </a:r>
          </a:p>
        </p:txBody>
      </p:sp>
      <p:sp>
        <p:nvSpPr>
          <p:cNvPr id="14" name="TextBox 13">
            <a:extLst>
              <a:ext uri="{FF2B5EF4-FFF2-40B4-BE49-F238E27FC236}">
                <a16:creationId xmlns:a16="http://schemas.microsoft.com/office/drawing/2014/main" id="{DBF99EDB-3038-8852-2FC5-BBE768D72354}"/>
              </a:ext>
            </a:extLst>
          </p:cNvPr>
          <p:cNvSpPr txBox="1"/>
          <p:nvPr/>
        </p:nvSpPr>
        <p:spPr>
          <a:xfrm>
            <a:off x="1046579" y="1767015"/>
            <a:ext cx="991689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Given a set of genetic marker data, how can we quickly infer the population structure?</a:t>
            </a:r>
          </a:p>
        </p:txBody>
      </p:sp>
      <p:sp>
        <p:nvSpPr>
          <p:cNvPr id="15" name="TextBox 14">
            <a:extLst>
              <a:ext uri="{FF2B5EF4-FFF2-40B4-BE49-F238E27FC236}">
                <a16:creationId xmlns:a16="http://schemas.microsoft.com/office/drawing/2014/main" id="{26AE7AFA-D6AB-A6BA-C1BA-AFEF5103202C}"/>
              </a:ext>
            </a:extLst>
          </p:cNvPr>
          <p:cNvSpPr txBox="1"/>
          <p:nvPr/>
        </p:nvSpPr>
        <p:spPr>
          <a:xfrm>
            <a:off x="1046579" y="4690876"/>
            <a:ext cx="991689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 Calculate the correlations (e.g. K-matrix/GRM: genetic relationship matrix).</a:t>
            </a:r>
          </a:p>
        </p:txBody>
      </p:sp>
    </p:spTree>
    <p:extLst>
      <p:ext uri="{BB962C8B-B14F-4D97-AF65-F5344CB8AC3E}">
        <p14:creationId xmlns:p14="http://schemas.microsoft.com/office/powerpoint/2010/main" val="1357713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235D93-703C-47E8-B49D-D6C33A312D81}"/>
              </a:ext>
            </a:extLst>
          </p:cNvPr>
          <p:cNvSpPr txBox="1"/>
          <p:nvPr/>
        </p:nvSpPr>
        <p:spPr>
          <a:xfrm>
            <a:off x="6580161" y="1038055"/>
            <a:ext cx="5492209" cy="1815882"/>
          </a:xfrm>
          <a:prstGeom prst="rect">
            <a:avLst/>
          </a:prstGeom>
          <a:noFill/>
        </p:spPr>
        <p:txBody>
          <a:bodyPr wrap="none" rtlCol="0">
            <a:spAutoFit/>
          </a:bodyPr>
          <a:lstStyle/>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m01 m02 m03 m04 m05 m06 m07 m08 m09 m10</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id1   2   0   0   0   0   0   2   0   0   2</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id2   2   0   0   0   0   0   0   0   0   2</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id3   2   0   0   2   0   0   2   0   0   2</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id4   0   0   2   0   2   2   0   2   2   0</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id5   0   2   2   0   2   0   0   0   0   0</a:t>
            </a:r>
          </a:p>
          <a:p>
            <a:r>
              <a:rPr lang="en-US" sz="1600"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id6   0   0   2   0   2   0   0   0   0   0</a:t>
            </a:r>
          </a:p>
        </p:txBody>
      </p:sp>
      <p:sp>
        <p:nvSpPr>
          <p:cNvPr id="10" name="TextBox 9">
            <a:extLst>
              <a:ext uri="{FF2B5EF4-FFF2-40B4-BE49-F238E27FC236}">
                <a16:creationId xmlns:a16="http://schemas.microsoft.com/office/drawing/2014/main" id="{DAC77129-F1C7-FA27-173D-06A780C398B2}"/>
              </a:ext>
            </a:extLst>
          </p:cNvPr>
          <p:cNvSpPr txBox="1"/>
          <p:nvPr/>
        </p:nvSpPr>
        <p:spPr>
          <a:xfrm>
            <a:off x="223934" y="185986"/>
            <a:ext cx="635622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Principal component analysis (PCA)</a:t>
            </a:r>
          </a:p>
        </p:txBody>
      </p:sp>
      <p:sp>
        <p:nvSpPr>
          <p:cNvPr id="15" name="TextBox 14">
            <a:extLst>
              <a:ext uri="{FF2B5EF4-FFF2-40B4-BE49-F238E27FC236}">
                <a16:creationId xmlns:a16="http://schemas.microsoft.com/office/drawing/2014/main" id="{26AE7AFA-D6AB-A6BA-C1BA-AFEF5103202C}"/>
              </a:ext>
            </a:extLst>
          </p:cNvPr>
          <p:cNvSpPr txBox="1"/>
          <p:nvPr/>
        </p:nvSpPr>
        <p:spPr>
          <a:xfrm>
            <a:off x="477411" y="1038055"/>
            <a:ext cx="58114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 Calculate the allele frequencies and means.</a:t>
            </a:r>
          </a:p>
        </p:txBody>
      </p:sp>
      <p:graphicFrame>
        <p:nvGraphicFramePr>
          <p:cNvPr id="2" name="Table 1">
            <a:extLst>
              <a:ext uri="{FF2B5EF4-FFF2-40B4-BE49-F238E27FC236}">
                <a16:creationId xmlns:a16="http://schemas.microsoft.com/office/drawing/2014/main" id="{B7D81086-7503-6407-ED98-E164D4D24347}"/>
              </a:ext>
            </a:extLst>
          </p:cNvPr>
          <p:cNvGraphicFramePr>
            <a:graphicFrameLocks noGrp="1"/>
          </p:cNvGraphicFramePr>
          <p:nvPr>
            <p:extLst>
              <p:ext uri="{D42A27DB-BD31-4B8C-83A1-F6EECF244321}">
                <p14:modId xmlns:p14="http://schemas.microsoft.com/office/powerpoint/2010/main" val="1346006959"/>
              </p:ext>
            </p:extLst>
          </p:nvPr>
        </p:nvGraphicFramePr>
        <p:xfrm>
          <a:off x="738667" y="1767014"/>
          <a:ext cx="5261960" cy="74168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131419523"/>
                    </a:ext>
                  </a:extLst>
                </a:gridCol>
                <a:gridCol w="498764">
                  <a:extLst>
                    <a:ext uri="{9D8B030D-6E8A-4147-A177-3AD203B41FA5}">
                      <a16:colId xmlns:a16="http://schemas.microsoft.com/office/drawing/2014/main" val="338630032"/>
                    </a:ext>
                  </a:extLst>
                </a:gridCol>
                <a:gridCol w="498764">
                  <a:extLst>
                    <a:ext uri="{9D8B030D-6E8A-4147-A177-3AD203B41FA5}">
                      <a16:colId xmlns:a16="http://schemas.microsoft.com/office/drawing/2014/main" val="706906537"/>
                    </a:ext>
                  </a:extLst>
                </a:gridCol>
                <a:gridCol w="498764">
                  <a:extLst>
                    <a:ext uri="{9D8B030D-6E8A-4147-A177-3AD203B41FA5}">
                      <a16:colId xmlns:a16="http://schemas.microsoft.com/office/drawing/2014/main" val="1884947000"/>
                    </a:ext>
                  </a:extLst>
                </a:gridCol>
                <a:gridCol w="498764">
                  <a:extLst>
                    <a:ext uri="{9D8B030D-6E8A-4147-A177-3AD203B41FA5}">
                      <a16:colId xmlns:a16="http://schemas.microsoft.com/office/drawing/2014/main" val="3634154847"/>
                    </a:ext>
                  </a:extLst>
                </a:gridCol>
                <a:gridCol w="498764">
                  <a:extLst>
                    <a:ext uri="{9D8B030D-6E8A-4147-A177-3AD203B41FA5}">
                      <a16:colId xmlns:a16="http://schemas.microsoft.com/office/drawing/2014/main" val="769052170"/>
                    </a:ext>
                  </a:extLst>
                </a:gridCol>
                <a:gridCol w="498764">
                  <a:extLst>
                    <a:ext uri="{9D8B030D-6E8A-4147-A177-3AD203B41FA5}">
                      <a16:colId xmlns:a16="http://schemas.microsoft.com/office/drawing/2014/main" val="146204982"/>
                    </a:ext>
                  </a:extLst>
                </a:gridCol>
                <a:gridCol w="498764">
                  <a:extLst>
                    <a:ext uri="{9D8B030D-6E8A-4147-A177-3AD203B41FA5}">
                      <a16:colId xmlns:a16="http://schemas.microsoft.com/office/drawing/2014/main" val="3280985675"/>
                    </a:ext>
                  </a:extLst>
                </a:gridCol>
                <a:gridCol w="498764">
                  <a:extLst>
                    <a:ext uri="{9D8B030D-6E8A-4147-A177-3AD203B41FA5}">
                      <a16:colId xmlns:a16="http://schemas.microsoft.com/office/drawing/2014/main" val="1746953726"/>
                    </a:ext>
                  </a:extLst>
                </a:gridCol>
                <a:gridCol w="498764">
                  <a:extLst>
                    <a:ext uri="{9D8B030D-6E8A-4147-A177-3AD203B41FA5}">
                      <a16:colId xmlns:a16="http://schemas.microsoft.com/office/drawing/2014/main" val="3276448963"/>
                    </a:ext>
                  </a:extLst>
                </a:gridCol>
                <a:gridCol w="498764">
                  <a:extLst>
                    <a:ext uri="{9D8B030D-6E8A-4147-A177-3AD203B41FA5}">
                      <a16:colId xmlns:a16="http://schemas.microsoft.com/office/drawing/2014/main" val="1438411982"/>
                    </a:ext>
                  </a:extLst>
                </a:gridCol>
              </a:tblGrid>
              <a:tr h="370840">
                <a:tc>
                  <a:txBody>
                    <a:bodyPr/>
                    <a:lstStyle/>
                    <a:p>
                      <a:endParaRPr lang="en-US" sz="1600" b="0" dirty="0">
                        <a:solidFill>
                          <a:schemeClr val="tx1"/>
                        </a:solidFill>
                        <a:latin typeface="Arial" panose="020B0604020202020204" pitchFamily="34" charset="0"/>
                        <a:cs typeface="Arial" panose="020B0604020202020204"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m01</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m09</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m10</a:t>
                      </a:r>
                    </a:p>
                  </a:txBody>
                  <a:tcPr marL="45720" marR="4572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24611853"/>
                  </a:ext>
                </a:extLst>
              </a:tr>
              <a:tr h="370840">
                <a:tc>
                  <a:txBody>
                    <a:bodyPr/>
                    <a:lstStyle/>
                    <a:p>
                      <a:pPr algn="ctr"/>
                      <a:r>
                        <a:rPr lang="en-US" sz="1600" b="0" dirty="0">
                          <a:solidFill>
                            <a:schemeClr val="tx1"/>
                          </a:solidFill>
                          <a:latin typeface="Arial" panose="020B0604020202020204" pitchFamily="34" charset="0"/>
                          <a:cs typeface="Arial" panose="020B0604020202020204" pitchFamily="34" charset="0"/>
                        </a:rPr>
                        <a:t>p</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b="0" dirty="0">
                          <a:solidFill>
                            <a:schemeClr val="tx1"/>
                          </a:solidFill>
                          <a:latin typeface="Arial" panose="020B0604020202020204" pitchFamily="34" charset="0"/>
                          <a:cs typeface="Arial" panose="020B0604020202020204" pitchFamily="34" charset="0"/>
                        </a:rPr>
                        <a:t>0.50</a:t>
                      </a:r>
                    </a:p>
                  </a:txBody>
                  <a:tcPr marL="45720" marR="4572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0.17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0.50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0.17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0.50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0.17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0.33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0.17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0.17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latin typeface="Arial" panose="020B0604020202020204" pitchFamily="34" charset="0"/>
                          <a:cs typeface="Arial" panose="020B0604020202020204" pitchFamily="34" charset="0"/>
                        </a:rPr>
                        <a:t>0.50</a:t>
                      </a:r>
                    </a:p>
                  </a:txBody>
                  <a:tcPr marL="45720" marR="4572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6482120"/>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BA71A2-E0C4-8CF5-5AD7-105B3D6C2ED8}"/>
                  </a:ext>
                </a:extLst>
              </p:cNvPr>
              <p:cNvSpPr txBox="1"/>
              <p:nvPr/>
            </p:nvSpPr>
            <p:spPr>
              <a:xfrm>
                <a:off x="738667" y="2700048"/>
                <a:ext cx="8289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𝜇</m:t>
                      </m:r>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𝑝</m:t>
                      </m:r>
                    </m:oMath>
                  </m:oMathPara>
                </a14:m>
                <a:endParaRPr lang="en-US" sz="2000" dirty="0"/>
              </a:p>
            </p:txBody>
          </p:sp>
        </mc:Choice>
        <mc:Fallback xmlns="">
          <p:sp>
            <p:nvSpPr>
              <p:cNvPr id="5" name="TextBox 4">
                <a:extLst>
                  <a:ext uri="{FF2B5EF4-FFF2-40B4-BE49-F238E27FC236}">
                    <a16:creationId xmlns:a16="http://schemas.microsoft.com/office/drawing/2014/main" id="{50BA71A2-E0C4-8CF5-5AD7-105B3D6C2ED8}"/>
                  </a:ext>
                </a:extLst>
              </p:cNvPr>
              <p:cNvSpPr txBox="1">
                <a:spLocks noRot="1" noChangeAspect="1" noMove="1" noResize="1" noEditPoints="1" noAdjustHandles="1" noChangeArrowheads="1" noChangeShapeType="1" noTextEdit="1"/>
              </p:cNvSpPr>
              <p:nvPr/>
            </p:nvSpPr>
            <p:spPr>
              <a:xfrm>
                <a:off x="738667" y="2700048"/>
                <a:ext cx="828945" cy="307777"/>
              </a:xfrm>
              <a:prstGeom prst="rect">
                <a:avLst/>
              </a:prstGeom>
              <a:blipFill>
                <a:blip r:embed="rId2"/>
                <a:stretch>
                  <a:fillRect l="-6618" r="-9559" b="-34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8D37DB-0E59-FC51-0BC0-F92B80DFCF2E}"/>
              </a:ext>
            </a:extLst>
          </p:cNvPr>
          <p:cNvSpPr txBox="1"/>
          <p:nvPr/>
        </p:nvSpPr>
        <p:spPr>
          <a:xfrm>
            <a:off x="477411" y="3458183"/>
            <a:ext cx="58114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1b. Center the marker data by the means.</a:t>
            </a:r>
          </a:p>
        </p:txBody>
      </p:sp>
      <p:sp>
        <p:nvSpPr>
          <p:cNvPr id="7" name="TextBox 6">
            <a:extLst>
              <a:ext uri="{FF2B5EF4-FFF2-40B4-BE49-F238E27FC236}">
                <a16:creationId xmlns:a16="http://schemas.microsoft.com/office/drawing/2014/main" id="{2286129F-ED1F-5D4B-D3AB-8EE1878687A8}"/>
              </a:ext>
            </a:extLst>
          </p:cNvPr>
          <p:cNvSpPr txBox="1"/>
          <p:nvPr/>
        </p:nvSpPr>
        <p:spPr>
          <a:xfrm>
            <a:off x="758372" y="4131369"/>
            <a:ext cx="9145452" cy="2031325"/>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m01    m02  m03    m04  m05    m06    m07    m08    m09  m10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id1    1  -0.33   -1  -0.33   -1  -0.33   1.33  -0.33  -0.33    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id2    1  -0.33   -1  -0.33   -1  -0.33  -0.67  -0.33  -0.33    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id3    1  -0.33   -1   1.67   -1  -0.33   1.33  -0.33  -0.33    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id4   -1  -0.33    1  -0.33    1   1.67  -0.67   1.67   1.67   -1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id5   -1   1.67    1  -0.33    1  -0.33  -0.67  -0.67  -0.33   -1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id6   -1  -0.33    1  -0.33    1  -0.33  -0.67  -0.67  -0.33   -1</a:t>
            </a:r>
          </a:p>
        </p:txBody>
      </p:sp>
    </p:spTree>
    <p:extLst>
      <p:ext uri="{BB962C8B-B14F-4D97-AF65-F5344CB8AC3E}">
        <p14:creationId xmlns:p14="http://schemas.microsoft.com/office/powerpoint/2010/main" val="2633703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C77129-F1C7-FA27-173D-06A780C398B2}"/>
              </a:ext>
            </a:extLst>
          </p:cNvPr>
          <p:cNvSpPr txBox="1"/>
          <p:nvPr/>
        </p:nvSpPr>
        <p:spPr>
          <a:xfrm>
            <a:off x="223934" y="185986"/>
            <a:ext cx="635622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Principal component analysis (PCA)</a:t>
            </a:r>
          </a:p>
        </p:txBody>
      </p:sp>
      <p:sp>
        <p:nvSpPr>
          <p:cNvPr id="15" name="TextBox 14">
            <a:extLst>
              <a:ext uri="{FF2B5EF4-FFF2-40B4-BE49-F238E27FC236}">
                <a16:creationId xmlns:a16="http://schemas.microsoft.com/office/drawing/2014/main" id="{26AE7AFA-D6AB-A6BA-C1BA-AFEF5103202C}"/>
              </a:ext>
            </a:extLst>
          </p:cNvPr>
          <p:cNvSpPr txBox="1"/>
          <p:nvPr/>
        </p:nvSpPr>
        <p:spPr>
          <a:xfrm>
            <a:off x="477411" y="1038055"/>
            <a:ext cx="58114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1c. Multiply the matrix by its transpose.</a:t>
            </a:r>
          </a:p>
        </p:txBody>
      </p:sp>
      <p:grpSp>
        <p:nvGrpSpPr>
          <p:cNvPr id="31" name="Group 30">
            <a:extLst>
              <a:ext uri="{FF2B5EF4-FFF2-40B4-BE49-F238E27FC236}">
                <a16:creationId xmlns:a16="http://schemas.microsoft.com/office/drawing/2014/main" id="{E8B50962-1D82-A04B-1F08-0DC299EEEEBC}"/>
              </a:ext>
            </a:extLst>
          </p:cNvPr>
          <p:cNvGrpSpPr/>
          <p:nvPr/>
        </p:nvGrpSpPr>
        <p:grpSpPr>
          <a:xfrm>
            <a:off x="6693163" y="1238110"/>
            <a:ext cx="5177865" cy="2136577"/>
            <a:chOff x="6282615" y="1238110"/>
            <a:chExt cx="5177865" cy="2136577"/>
          </a:xfrm>
        </p:grpSpPr>
        <p:grpSp>
          <p:nvGrpSpPr>
            <p:cNvPr id="13" name="Group 12">
              <a:extLst>
                <a:ext uri="{FF2B5EF4-FFF2-40B4-BE49-F238E27FC236}">
                  <a16:creationId xmlns:a16="http://schemas.microsoft.com/office/drawing/2014/main" id="{3262560B-1117-9D44-B873-C5C31F18C3C3}"/>
                </a:ext>
              </a:extLst>
            </p:cNvPr>
            <p:cNvGrpSpPr/>
            <p:nvPr/>
          </p:nvGrpSpPr>
          <p:grpSpPr>
            <a:xfrm>
              <a:off x="6282615" y="1238110"/>
              <a:ext cx="1828800" cy="1097280"/>
              <a:chOff x="2239347" y="3191069"/>
              <a:chExt cx="1828800" cy="1097280"/>
            </a:xfrm>
          </p:grpSpPr>
          <p:sp>
            <p:nvSpPr>
              <p:cNvPr id="4" name="Rectangle 3">
                <a:extLst>
                  <a:ext uri="{FF2B5EF4-FFF2-40B4-BE49-F238E27FC236}">
                    <a16:creationId xmlns:a16="http://schemas.microsoft.com/office/drawing/2014/main" id="{78F31C9B-08CD-F311-4DC5-3B59753AE6AF}"/>
                  </a:ext>
                </a:extLst>
              </p:cNvPr>
              <p:cNvSpPr/>
              <p:nvPr/>
            </p:nvSpPr>
            <p:spPr>
              <a:xfrm>
                <a:off x="2239347" y="3191069"/>
                <a:ext cx="1828800" cy="1828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6BE809-17BE-967D-CC20-D770544CEA5B}"/>
                  </a:ext>
                </a:extLst>
              </p:cNvPr>
              <p:cNvSpPr/>
              <p:nvPr/>
            </p:nvSpPr>
            <p:spPr>
              <a:xfrm>
                <a:off x="2239347" y="3373949"/>
                <a:ext cx="1828800" cy="914400"/>
              </a:xfrm>
              <a:prstGeom prst="rect">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ACC27E9-487D-8509-D308-C96E5B8155E2}"/>
                </a:ext>
              </a:extLst>
            </p:cNvPr>
            <p:cNvGrpSpPr/>
            <p:nvPr/>
          </p:nvGrpSpPr>
          <p:grpSpPr>
            <a:xfrm>
              <a:off x="8665650" y="1238110"/>
              <a:ext cx="1097280" cy="1828800"/>
              <a:chOff x="5343953" y="2971800"/>
              <a:chExt cx="1097280" cy="1828800"/>
            </a:xfrm>
          </p:grpSpPr>
          <p:sp>
            <p:nvSpPr>
              <p:cNvPr id="9" name="Rectangle 8">
                <a:extLst>
                  <a:ext uri="{FF2B5EF4-FFF2-40B4-BE49-F238E27FC236}">
                    <a16:creationId xmlns:a16="http://schemas.microsoft.com/office/drawing/2014/main" id="{B20C4808-0FA4-EF67-3CF5-8F8C1C6CC928}"/>
                  </a:ext>
                </a:extLst>
              </p:cNvPr>
              <p:cNvSpPr/>
              <p:nvPr/>
            </p:nvSpPr>
            <p:spPr>
              <a:xfrm rot="16200000">
                <a:off x="4520993" y="3794760"/>
                <a:ext cx="1828800" cy="1828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2361B2-EB24-4D6D-8888-FBB275742369}"/>
                  </a:ext>
                </a:extLst>
              </p:cNvPr>
              <p:cNvSpPr/>
              <p:nvPr/>
            </p:nvSpPr>
            <p:spPr>
              <a:xfrm rot="16200000">
                <a:off x="5069633" y="3429000"/>
                <a:ext cx="1828800" cy="914400"/>
              </a:xfrm>
              <a:prstGeom prst="rect">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466438E-907B-F6CB-8A79-D8741CD81875}"/>
                </a:ext>
              </a:extLst>
            </p:cNvPr>
            <p:cNvGrpSpPr/>
            <p:nvPr/>
          </p:nvGrpSpPr>
          <p:grpSpPr>
            <a:xfrm>
              <a:off x="10363200" y="1238110"/>
              <a:ext cx="1097280" cy="1097280"/>
              <a:chOff x="5595258" y="4156851"/>
              <a:chExt cx="1097280" cy="1097280"/>
            </a:xfrm>
          </p:grpSpPr>
          <p:sp>
            <p:nvSpPr>
              <p:cNvPr id="17" name="Rectangle 16">
                <a:extLst>
                  <a:ext uri="{FF2B5EF4-FFF2-40B4-BE49-F238E27FC236}">
                    <a16:creationId xmlns:a16="http://schemas.microsoft.com/office/drawing/2014/main" id="{A70B5C20-749B-0D5D-9197-A994794DB17A}"/>
                  </a:ext>
                </a:extLst>
              </p:cNvPr>
              <p:cNvSpPr/>
              <p:nvPr/>
            </p:nvSpPr>
            <p:spPr>
              <a:xfrm>
                <a:off x="5595258" y="4156851"/>
                <a:ext cx="1097280" cy="1097280"/>
              </a:xfrm>
              <a:prstGeom prst="rect">
                <a:avLst/>
              </a:prstGeom>
              <a:solidFill>
                <a:schemeClr val="bg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044FFA-D071-CA22-9018-6D42C61F3778}"/>
                  </a:ext>
                </a:extLst>
              </p:cNvPr>
              <p:cNvSpPr/>
              <p:nvPr/>
            </p:nvSpPr>
            <p:spPr>
              <a:xfrm>
                <a:off x="5595258" y="4156851"/>
                <a:ext cx="182880" cy="1828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184B4DD-D7B2-D43D-327B-AED107D31A31}"/>
                    </a:ext>
                  </a:extLst>
                </p:cNvPr>
                <p:cNvSpPr txBox="1"/>
                <p:nvPr/>
              </p:nvSpPr>
              <p:spPr>
                <a:xfrm>
                  <a:off x="8239639" y="1602084"/>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9" name="TextBox 18">
                  <a:extLst>
                    <a:ext uri="{FF2B5EF4-FFF2-40B4-BE49-F238E27FC236}">
                      <a16:creationId xmlns:a16="http://schemas.microsoft.com/office/drawing/2014/main" id="{E184B4DD-D7B2-D43D-327B-AED107D31A31}"/>
                    </a:ext>
                  </a:extLst>
                </p:cNvPr>
                <p:cNvSpPr txBox="1">
                  <a:spLocks noRot="1" noChangeAspect="1" noMove="1" noResize="1" noEditPoints="1" noAdjustHandles="1" noChangeArrowheads="1" noChangeShapeType="1" noTextEdit="1"/>
                </p:cNvSpPr>
                <p:nvPr/>
              </p:nvSpPr>
              <p:spPr>
                <a:xfrm>
                  <a:off x="8239639" y="1602084"/>
                  <a:ext cx="288541" cy="369332"/>
                </a:xfrm>
                <a:prstGeom prst="rect">
                  <a:avLst/>
                </a:prstGeom>
                <a:blipFill>
                  <a:blip r:embed="rId2"/>
                  <a:stretch>
                    <a:fillRect l="-19149" r="-19149"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C8616B-CC28-E2F3-E261-FC2AC2D2F501}"/>
                    </a:ext>
                  </a:extLst>
                </p:cNvPr>
                <p:cNvSpPr txBox="1"/>
                <p:nvPr/>
              </p:nvSpPr>
              <p:spPr>
                <a:xfrm>
                  <a:off x="9937310" y="1602084"/>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20" name="TextBox 19">
                  <a:extLst>
                    <a:ext uri="{FF2B5EF4-FFF2-40B4-BE49-F238E27FC236}">
                      <a16:creationId xmlns:a16="http://schemas.microsoft.com/office/drawing/2014/main" id="{37C8616B-CC28-E2F3-E261-FC2AC2D2F501}"/>
                    </a:ext>
                  </a:extLst>
                </p:cNvPr>
                <p:cNvSpPr txBox="1">
                  <a:spLocks noRot="1" noChangeAspect="1" noMove="1" noResize="1" noEditPoints="1" noAdjustHandles="1" noChangeArrowheads="1" noChangeShapeType="1" noTextEdit="1"/>
                </p:cNvSpPr>
                <p:nvPr/>
              </p:nvSpPr>
              <p:spPr>
                <a:xfrm>
                  <a:off x="9937310" y="1602084"/>
                  <a:ext cx="298159" cy="369332"/>
                </a:xfrm>
                <a:prstGeom prst="rect">
                  <a:avLst/>
                </a:prstGeom>
                <a:blipFill>
                  <a:blip r:embed="rId3"/>
                  <a:stretch>
                    <a:fillRect l="-10204" r="-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8F4F65D-4542-4E8C-CA10-568FA0D4A3CD}"/>
                    </a:ext>
                  </a:extLst>
                </p:cNvPr>
                <p:cNvSpPr txBox="1"/>
                <p:nvPr/>
              </p:nvSpPr>
              <p:spPr>
                <a:xfrm>
                  <a:off x="7022287" y="1602084"/>
                  <a:ext cx="349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𝑀</m:t>
                        </m:r>
                      </m:oMath>
                    </m:oMathPara>
                  </a14:m>
                  <a:endParaRPr lang="en-US" sz="2400" dirty="0"/>
                </a:p>
              </p:txBody>
            </p:sp>
          </mc:Choice>
          <mc:Fallback xmlns="">
            <p:sp>
              <p:nvSpPr>
                <p:cNvPr id="21" name="TextBox 20">
                  <a:extLst>
                    <a:ext uri="{FF2B5EF4-FFF2-40B4-BE49-F238E27FC236}">
                      <a16:creationId xmlns:a16="http://schemas.microsoft.com/office/drawing/2014/main" id="{48F4F65D-4542-4E8C-CA10-568FA0D4A3CD}"/>
                    </a:ext>
                  </a:extLst>
                </p:cNvPr>
                <p:cNvSpPr txBox="1">
                  <a:spLocks noRot="1" noChangeAspect="1" noMove="1" noResize="1" noEditPoints="1" noAdjustHandles="1" noChangeArrowheads="1" noChangeShapeType="1" noTextEdit="1"/>
                </p:cNvSpPr>
                <p:nvPr/>
              </p:nvSpPr>
              <p:spPr>
                <a:xfrm>
                  <a:off x="7022287" y="1602084"/>
                  <a:ext cx="349455" cy="369332"/>
                </a:xfrm>
                <a:prstGeom prst="rect">
                  <a:avLst/>
                </a:prstGeom>
                <a:blipFill>
                  <a:blip r:embed="rId4"/>
                  <a:stretch>
                    <a:fillRect l="-17241"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999FC4-03D9-6971-D46F-7A3A1DC6F82D}"/>
                    </a:ext>
                  </a:extLst>
                </p:cNvPr>
                <p:cNvSpPr txBox="1"/>
                <p:nvPr/>
              </p:nvSpPr>
              <p:spPr>
                <a:xfrm>
                  <a:off x="9021462" y="1602084"/>
                  <a:ext cx="4951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𝑀</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dirty="0"/>
                </a:p>
              </p:txBody>
            </p:sp>
          </mc:Choice>
          <mc:Fallback xmlns="">
            <p:sp>
              <p:nvSpPr>
                <p:cNvPr id="22" name="TextBox 21">
                  <a:extLst>
                    <a:ext uri="{FF2B5EF4-FFF2-40B4-BE49-F238E27FC236}">
                      <a16:creationId xmlns:a16="http://schemas.microsoft.com/office/drawing/2014/main" id="{60999FC4-03D9-6971-D46F-7A3A1DC6F82D}"/>
                    </a:ext>
                  </a:extLst>
                </p:cNvPr>
                <p:cNvSpPr txBox="1">
                  <a:spLocks noRot="1" noChangeAspect="1" noMove="1" noResize="1" noEditPoints="1" noAdjustHandles="1" noChangeArrowheads="1" noChangeShapeType="1" noTextEdit="1"/>
                </p:cNvSpPr>
                <p:nvPr/>
              </p:nvSpPr>
              <p:spPr>
                <a:xfrm>
                  <a:off x="9021462" y="1602084"/>
                  <a:ext cx="495136" cy="369332"/>
                </a:xfrm>
                <a:prstGeom prst="rect">
                  <a:avLst/>
                </a:prstGeom>
                <a:blipFill>
                  <a:blip r:embed="rId5"/>
                  <a:stretch>
                    <a:fillRect l="-13580" r="-493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F50D2C8-D80C-94F4-4EF6-FA6C8742A3C7}"/>
                    </a:ext>
                  </a:extLst>
                </p:cNvPr>
                <p:cNvSpPr txBox="1"/>
                <p:nvPr/>
              </p:nvSpPr>
              <p:spPr>
                <a:xfrm>
                  <a:off x="10582775" y="2335390"/>
                  <a:ext cx="65812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en-US" sz="2000" dirty="0"/>
                </a:p>
              </p:txBody>
            </p:sp>
          </mc:Choice>
          <mc:Fallback xmlns="">
            <p:sp>
              <p:nvSpPr>
                <p:cNvPr id="23" name="TextBox 22">
                  <a:extLst>
                    <a:ext uri="{FF2B5EF4-FFF2-40B4-BE49-F238E27FC236}">
                      <a16:creationId xmlns:a16="http://schemas.microsoft.com/office/drawing/2014/main" id="{4F50D2C8-D80C-94F4-4EF6-FA6C8742A3C7}"/>
                    </a:ext>
                  </a:extLst>
                </p:cNvPr>
                <p:cNvSpPr txBox="1">
                  <a:spLocks noRot="1" noChangeAspect="1" noMove="1" noResize="1" noEditPoints="1" noAdjustHandles="1" noChangeArrowheads="1" noChangeShapeType="1" noTextEdit="1"/>
                </p:cNvSpPr>
                <p:nvPr/>
              </p:nvSpPr>
              <p:spPr>
                <a:xfrm>
                  <a:off x="10582775" y="2335390"/>
                  <a:ext cx="658129" cy="307777"/>
                </a:xfrm>
                <a:prstGeom prst="rect">
                  <a:avLst/>
                </a:prstGeom>
                <a:blipFill>
                  <a:blip r:embed="rId6"/>
                  <a:stretch>
                    <a:fillRect l="-4630" r="-4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31C832-0085-423B-EDBB-780AFDB0597F}"/>
                    </a:ext>
                  </a:extLst>
                </p:cNvPr>
                <p:cNvSpPr txBox="1"/>
                <p:nvPr/>
              </p:nvSpPr>
              <p:spPr>
                <a:xfrm>
                  <a:off x="8902031" y="3066910"/>
                  <a:ext cx="65812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𝑝</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oMath>
                    </m:oMathPara>
                  </a14:m>
                  <a:endParaRPr lang="en-US" sz="2000" dirty="0"/>
                </a:p>
              </p:txBody>
            </p:sp>
          </mc:Choice>
          <mc:Fallback xmlns="">
            <p:sp>
              <p:nvSpPr>
                <p:cNvPr id="24" name="TextBox 23">
                  <a:extLst>
                    <a:ext uri="{FF2B5EF4-FFF2-40B4-BE49-F238E27FC236}">
                      <a16:creationId xmlns:a16="http://schemas.microsoft.com/office/drawing/2014/main" id="{8431C832-0085-423B-EDBB-780AFDB0597F}"/>
                    </a:ext>
                  </a:extLst>
                </p:cNvPr>
                <p:cNvSpPr txBox="1">
                  <a:spLocks noRot="1" noChangeAspect="1" noMove="1" noResize="1" noEditPoints="1" noAdjustHandles="1" noChangeArrowheads="1" noChangeShapeType="1" noTextEdit="1"/>
                </p:cNvSpPr>
                <p:nvPr/>
              </p:nvSpPr>
              <p:spPr>
                <a:xfrm>
                  <a:off x="8902031" y="3066910"/>
                  <a:ext cx="658129" cy="307777"/>
                </a:xfrm>
                <a:prstGeom prst="rect">
                  <a:avLst/>
                </a:prstGeom>
                <a:blipFill>
                  <a:blip r:embed="rId7"/>
                  <a:stretch>
                    <a:fillRect l="-8333" r="-370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E5DEF8F-1B36-C071-E873-BF1E2F52277D}"/>
                    </a:ext>
                  </a:extLst>
                </p:cNvPr>
                <p:cNvSpPr txBox="1"/>
                <p:nvPr/>
              </p:nvSpPr>
              <p:spPr>
                <a:xfrm>
                  <a:off x="6867949" y="2335389"/>
                  <a:ext cx="65812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oMath>
                    </m:oMathPara>
                  </a14:m>
                  <a:endParaRPr lang="en-US" sz="2000" dirty="0"/>
                </a:p>
              </p:txBody>
            </p:sp>
          </mc:Choice>
          <mc:Fallback xmlns="">
            <p:sp>
              <p:nvSpPr>
                <p:cNvPr id="25" name="TextBox 24">
                  <a:extLst>
                    <a:ext uri="{FF2B5EF4-FFF2-40B4-BE49-F238E27FC236}">
                      <a16:creationId xmlns:a16="http://schemas.microsoft.com/office/drawing/2014/main" id="{AE5DEF8F-1B36-C071-E873-BF1E2F52277D}"/>
                    </a:ext>
                  </a:extLst>
                </p:cNvPr>
                <p:cNvSpPr txBox="1">
                  <a:spLocks noRot="1" noChangeAspect="1" noMove="1" noResize="1" noEditPoints="1" noAdjustHandles="1" noChangeArrowheads="1" noChangeShapeType="1" noTextEdit="1"/>
                </p:cNvSpPr>
                <p:nvPr/>
              </p:nvSpPr>
              <p:spPr>
                <a:xfrm>
                  <a:off x="6867949" y="2335389"/>
                  <a:ext cx="658129" cy="307777"/>
                </a:xfrm>
                <a:prstGeom prst="rect">
                  <a:avLst/>
                </a:prstGeom>
                <a:blipFill>
                  <a:blip r:embed="rId8"/>
                  <a:stretch>
                    <a:fillRect l="-4630" r="-8333" b="-23529"/>
                  </a:stretch>
                </a:blipFill>
              </p:spPr>
              <p:txBody>
                <a:bodyPr/>
                <a:lstStyle/>
                <a:p>
                  <a:r>
                    <a:rPr lang="en-US">
                      <a:noFill/>
                    </a:rPr>
                    <a:t> </a:t>
                  </a:r>
                </a:p>
              </p:txBody>
            </p:sp>
          </mc:Fallback>
        </mc:AlternateContent>
      </p:grpSp>
      <p:sp>
        <p:nvSpPr>
          <p:cNvPr id="27" name="TextBox 26">
            <a:extLst>
              <a:ext uri="{FF2B5EF4-FFF2-40B4-BE49-F238E27FC236}">
                <a16:creationId xmlns:a16="http://schemas.microsoft.com/office/drawing/2014/main" id="{E92DE22D-83F1-EE08-D752-5CCF1BC2E6EF}"/>
              </a:ext>
            </a:extLst>
          </p:cNvPr>
          <p:cNvSpPr txBox="1"/>
          <p:nvPr/>
        </p:nvSpPr>
        <p:spPr>
          <a:xfrm>
            <a:off x="692016" y="1602084"/>
            <a:ext cx="5561138" cy="2031325"/>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id1   id2   id3   id4   id5   id6</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id1  6.33  3.67  5.67 -6.33 -5.00 -4.33</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id2  3.67  5.00  3.00 -5.00 -3.67 -3.00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id3  5.67  3.00  9.00 -7.00 -5.67 -5.00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id4 -6.33 -5.00 -7.00 13.00  2.33  3.00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id5 -5.00 -3.67 -5.67  2.33  7.67  4.33</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id6 -4.33 -3.00 -5.00  3.00  4.33  5.00</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00CB74C-C10A-9C7C-A6DB-D9A064387CD7}"/>
                  </a:ext>
                </a:extLst>
              </p:cNvPr>
              <p:cNvSpPr txBox="1"/>
              <p:nvPr/>
            </p:nvSpPr>
            <p:spPr>
              <a:xfrm>
                <a:off x="477410" y="3797328"/>
                <a:ext cx="793880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Divide the matrix by </a:t>
                </a:r>
                <a14:m>
                  <m:oMath xmlns:m="http://schemas.openxmlformats.org/officeDocument/2006/math">
                    <m:nary>
                      <m:naryPr>
                        <m:chr m:val="∑"/>
                        <m:subHide m:val="on"/>
                        <m:supHide m:val="on"/>
                        <m:ctrlPr>
                          <a:rPr lang="en-US" sz="2000" i="1" smtClean="0">
                            <a:latin typeface="Cambria Math" panose="02040503050406030204" pitchFamily="18" charset="0"/>
                            <a:cs typeface="Arial" panose="020B0604020202020204" pitchFamily="34" charset="0"/>
                          </a:rPr>
                        </m:ctrlPr>
                      </m:naryPr>
                      <m:sub/>
                      <m:sup/>
                      <m:e>
                        <m:r>
                          <a:rPr lang="en-US" sz="2000" b="0" i="1" smtClean="0">
                            <a:latin typeface="Cambria Math" panose="02040503050406030204" pitchFamily="18" charset="0"/>
                            <a:cs typeface="Arial" panose="020B0604020202020204" pitchFamily="34" charset="0"/>
                          </a:rPr>
                          <m:t>2</m:t>
                        </m:r>
                        <m:r>
                          <a:rPr lang="en-US" sz="2000" b="0" i="1" smtClean="0">
                            <a:latin typeface="Cambria Math" panose="02040503050406030204" pitchFamily="18" charset="0"/>
                            <a:cs typeface="Arial" panose="020B0604020202020204" pitchFamily="34" charset="0"/>
                          </a:rPr>
                          <m:t>𝑝</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𝑝</m:t>
                            </m:r>
                          </m:e>
                        </m:d>
                      </m:e>
                    </m:nary>
                  </m:oMath>
                </a14:m>
                <a:r>
                  <a:rPr lang="en-US" sz="2000" dirty="0">
                    <a:latin typeface="Arial" panose="020B0604020202020204" pitchFamily="34" charset="0"/>
                    <a:cs typeface="Arial" panose="020B0604020202020204" pitchFamily="34" charset="0"/>
                  </a:rPr>
                  <a:t> [not actually needed for PCA].</a:t>
                </a:r>
              </a:p>
            </p:txBody>
          </p:sp>
        </mc:Choice>
        <mc:Fallback xmlns="">
          <p:sp>
            <p:nvSpPr>
              <p:cNvPr id="32" name="TextBox 31">
                <a:extLst>
                  <a:ext uri="{FF2B5EF4-FFF2-40B4-BE49-F238E27FC236}">
                    <a16:creationId xmlns:a16="http://schemas.microsoft.com/office/drawing/2014/main" id="{600CB74C-C10A-9C7C-A6DB-D9A064387CD7}"/>
                  </a:ext>
                </a:extLst>
              </p:cNvPr>
              <p:cNvSpPr txBox="1">
                <a:spLocks noRot="1" noChangeAspect="1" noMove="1" noResize="1" noEditPoints="1" noAdjustHandles="1" noChangeArrowheads="1" noChangeShapeType="1" noTextEdit="1"/>
              </p:cNvSpPr>
              <p:nvPr/>
            </p:nvSpPr>
            <p:spPr>
              <a:xfrm>
                <a:off x="477410" y="3797328"/>
                <a:ext cx="7938801" cy="400110"/>
              </a:xfrm>
              <a:prstGeom prst="rect">
                <a:avLst/>
              </a:prstGeom>
              <a:blipFill>
                <a:blip r:embed="rId9"/>
                <a:stretch>
                  <a:fillRect l="-767" t="-119697" b="-184848"/>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2A8E3A3F-53C6-43A3-BA71-95EAE9422AB0}"/>
              </a:ext>
            </a:extLst>
          </p:cNvPr>
          <p:cNvSpPr txBox="1"/>
          <p:nvPr/>
        </p:nvSpPr>
        <p:spPr>
          <a:xfrm>
            <a:off x="692016" y="4361357"/>
            <a:ext cx="5561138" cy="2031325"/>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id1   id2   id3   id4   id5   id6</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id1  1.65  0.96  1.48 -1.65 -1.30 -1.13</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id2  0.96  1.30  0.78 -1.30 -0.96 -0.78</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id3  1.48  0.78  2.35 -1.83 -1.48 -1.30</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id4 -1.65 -1.30 -1.83  3.39  0.61  0.78</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id5 -1.30 -0.96 -1.48  0.61  2.00  1.13</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id6 -1.13 -0.78 -1.30  0.78  1.13  1.30</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3F7B3FA-529C-AC5F-A10C-E3EA891F0AD8}"/>
                  </a:ext>
                </a:extLst>
              </p:cNvPr>
              <p:cNvSpPr txBox="1"/>
              <p:nvPr/>
            </p:nvSpPr>
            <p:spPr>
              <a:xfrm>
                <a:off x="7033725" y="5189078"/>
                <a:ext cx="3991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rgbClr val="C00000"/>
                          </a:solidFill>
                          <a:latin typeface="Cambria Math" panose="02040503050406030204" pitchFamily="18" charset="0"/>
                          <a:cs typeface="Arial" panose="020B0604020202020204" pitchFamily="34" charset="0"/>
                        </a:rPr>
                        <m:t>𝐾</m:t>
                      </m:r>
                    </m:oMath>
                  </m:oMathPara>
                </a14:m>
                <a:endParaRPr lang="en-US" sz="2400" dirty="0">
                  <a:solidFill>
                    <a:srgbClr val="C00000"/>
                  </a:solidFill>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A3F7B3FA-529C-AC5F-A10C-E3EA891F0AD8}"/>
                  </a:ext>
                </a:extLst>
              </p:cNvPr>
              <p:cNvSpPr txBox="1">
                <a:spLocks noRot="1" noChangeAspect="1" noMove="1" noResize="1" noEditPoints="1" noAdjustHandles="1" noChangeArrowheads="1" noChangeShapeType="1" noTextEdit="1"/>
              </p:cNvSpPr>
              <p:nvPr/>
            </p:nvSpPr>
            <p:spPr>
              <a:xfrm>
                <a:off x="7033725" y="5189078"/>
                <a:ext cx="399110" cy="461665"/>
              </a:xfrm>
              <a:prstGeom prst="rect">
                <a:avLst/>
              </a:prstGeom>
              <a:blipFill>
                <a:blip r:embed="rId10"/>
                <a:stretch>
                  <a:fillRect l="-4615" r="-3077"/>
                </a:stretch>
              </a:blipFill>
            </p:spPr>
            <p:txBody>
              <a:bodyPr/>
              <a:lstStyle/>
              <a:p>
                <a:r>
                  <a:rPr lang="en-US">
                    <a:noFill/>
                  </a:rPr>
                  <a:t> </a:t>
                </a:r>
              </a:p>
            </p:txBody>
          </p:sp>
        </mc:Fallback>
      </mc:AlternateContent>
      <p:sp>
        <p:nvSpPr>
          <p:cNvPr id="36" name="Arrow: Left 35">
            <a:extLst>
              <a:ext uri="{FF2B5EF4-FFF2-40B4-BE49-F238E27FC236}">
                <a16:creationId xmlns:a16="http://schemas.microsoft.com/office/drawing/2014/main" id="{4960F31F-A1AB-3EB8-358F-72C90C027747}"/>
              </a:ext>
            </a:extLst>
          </p:cNvPr>
          <p:cNvSpPr/>
          <p:nvPr/>
        </p:nvSpPr>
        <p:spPr>
          <a:xfrm>
            <a:off x="6401011" y="5231672"/>
            <a:ext cx="548640" cy="365760"/>
          </a:xfrm>
          <a:prstGeom prst="left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2337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AC77129-F1C7-FA27-173D-06A780C398B2}"/>
              </a:ext>
            </a:extLst>
          </p:cNvPr>
          <p:cNvSpPr txBox="1"/>
          <p:nvPr/>
        </p:nvSpPr>
        <p:spPr>
          <a:xfrm>
            <a:off x="223934" y="185986"/>
            <a:ext cx="635622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Principal component analysis (PCA)</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AE7AFA-D6AB-A6BA-C1BA-AFEF5103202C}"/>
                  </a:ext>
                </a:extLst>
              </p:cNvPr>
              <p:cNvSpPr txBox="1"/>
              <p:nvPr/>
            </p:nvSpPr>
            <p:spPr>
              <a:xfrm>
                <a:off x="477411" y="1038055"/>
                <a:ext cx="58114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 Perform eigen-decomposition (</a:t>
                </a:r>
                <a14:m>
                  <m:oMath xmlns:m="http://schemas.openxmlformats.org/officeDocument/2006/math">
                    <m:r>
                      <a:rPr lang="en-US" sz="2000" b="1" i="1" smtClean="0">
                        <a:latin typeface="Cambria Math" panose="02040503050406030204" pitchFamily="18" charset="0"/>
                        <a:cs typeface="Arial" panose="020B0604020202020204" pitchFamily="34" charset="0"/>
                      </a:rPr>
                      <m:t>𝑲</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𝑣</m:t>
                        </m:r>
                      </m:e>
                      <m:sub>
                        <m:r>
                          <a:rPr lang="en-US" sz="2000" b="0" i="1" smtClean="0">
                            <a:latin typeface="Cambria Math" panose="02040503050406030204" pitchFamily="18" charset="0"/>
                            <a:cs typeface="Arial" panose="020B0604020202020204" pitchFamily="34" charset="0"/>
                          </a:rPr>
                          <m:t>𝑖</m:t>
                        </m:r>
                      </m:sub>
                    </m:sSub>
                    <m:r>
                      <a:rPr lang="en-US" sz="2000" b="0" i="1" smtClean="0">
                        <a:latin typeface="Cambria Math" panose="02040503050406030204" pitchFamily="18" charset="0"/>
                        <a:cs typeface="Arial" panose="020B0604020202020204" pitchFamily="34" charset="0"/>
                      </a:rPr>
                      <m:t>=</m:t>
                    </m:r>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cs typeface="Arial" panose="020B0604020202020204" pitchFamily="34" charset="0"/>
                          </a:rPr>
                          <m:t>λ</m:t>
                        </m:r>
                      </m:e>
                      <m:sub>
                        <m:r>
                          <a:rPr lang="en-US" sz="2000" b="0" i="1" smtClean="0">
                            <a:latin typeface="Cambria Math" panose="02040503050406030204" pitchFamily="18" charset="0"/>
                            <a:cs typeface="Arial" panose="020B0604020202020204" pitchFamily="34" charset="0"/>
                          </a:rPr>
                          <m:t>𝑖</m:t>
                        </m:r>
                      </m:sub>
                    </m:s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𝑣</m:t>
                        </m:r>
                      </m:e>
                      <m:sub>
                        <m:r>
                          <a:rPr lang="en-US" sz="2000" b="0" i="1" smtClean="0">
                            <a:latin typeface="Cambria Math" panose="02040503050406030204" pitchFamily="18" charset="0"/>
                            <a:cs typeface="Arial" panose="020B0604020202020204" pitchFamily="34" charset="0"/>
                          </a:rPr>
                          <m:t>𝑖</m:t>
                        </m:r>
                      </m:sub>
                    </m:sSub>
                  </m:oMath>
                </a14:m>
                <a:r>
                  <a:rPr lang="en-US" sz="2000" dirty="0">
                    <a:latin typeface="Arial" panose="020B0604020202020204" pitchFamily="34" charset="0"/>
                    <a:cs typeface="Arial" panose="020B0604020202020204" pitchFamily="34" charset="0"/>
                  </a:rPr>
                  <a:t>).</a:t>
                </a:r>
              </a:p>
            </p:txBody>
          </p:sp>
        </mc:Choice>
        <mc:Fallback xmlns="">
          <p:sp>
            <p:nvSpPr>
              <p:cNvPr id="15" name="TextBox 14">
                <a:extLst>
                  <a:ext uri="{FF2B5EF4-FFF2-40B4-BE49-F238E27FC236}">
                    <a16:creationId xmlns:a16="http://schemas.microsoft.com/office/drawing/2014/main" id="{26AE7AFA-D6AB-A6BA-C1BA-AFEF5103202C}"/>
                  </a:ext>
                </a:extLst>
              </p:cNvPr>
              <p:cNvSpPr txBox="1">
                <a:spLocks noRot="1" noChangeAspect="1" noMove="1" noResize="1" noEditPoints="1" noAdjustHandles="1" noChangeArrowheads="1" noChangeShapeType="1" noTextEdit="1"/>
              </p:cNvSpPr>
              <p:nvPr/>
            </p:nvSpPr>
            <p:spPr>
              <a:xfrm>
                <a:off x="477411" y="1038055"/>
                <a:ext cx="5811422" cy="400110"/>
              </a:xfrm>
              <a:prstGeom prst="rect">
                <a:avLst/>
              </a:prstGeom>
              <a:blipFill>
                <a:blip r:embed="rId2"/>
                <a:stretch>
                  <a:fillRect l="-1048" t="-6061"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E7C2DBF-E15E-D262-FA70-15C4743D5679}"/>
              </a:ext>
            </a:extLst>
          </p:cNvPr>
          <p:cNvSpPr txBox="1"/>
          <p:nvPr/>
        </p:nvSpPr>
        <p:spPr>
          <a:xfrm>
            <a:off x="1438241" y="1600636"/>
            <a:ext cx="6388287" cy="1754326"/>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-0.42   -0.06   -0.08   -0.14    0.79   -0.41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-0.30    0.02   -0.73   -0.05   -0.45   -0.41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-0.48 , -0.11 ,  0.66 ,  0.10 , -0.38 , -0.41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0.52   -0.74    0.01   -0.13   -0.01   -0.41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0.36    0.58    0.17   -0.57   -0.06   -0.41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 0.32    0.31   -0.02    0.79    0.12   -0.41</a:t>
            </a:r>
          </a:p>
        </p:txBody>
      </p:sp>
      <p:sp>
        <p:nvSpPr>
          <p:cNvPr id="5" name="TextBox 4">
            <a:extLst>
              <a:ext uri="{FF2B5EF4-FFF2-40B4-BE49-F238E27FC236}">
                <a16:creationId xmlns:a16="http://schemas.microsoft.com/office/drawing/2014/main" id="{B33DD6B6-362F-9A19-4060-A2B23857BADF}"/>
              </a:ext>
            </a:extLst>
          </p:cNvPr>
          <p:cNvSpPr txBox="1"/>
          <p:nvPr/>
        </p:nvSpPr>
        <p:spPr>
          <a:xfrm>
            <a:off x="9607724" y="1600636"/>
            <a:ext cx="736099" cy="1754326"/>
          </a:xfrm>
          <a:prstGeom prst="rect">
            <a:avLst/>
          </a:prstGeom>
          <a:noFill/>
        </p:spPr>
        <p:txBody>
          <a:bodyPr wrap="none" rtlCol="0">
            <a:spAutoFit/>
          </a:bodyPr>
          <a:lstStyle/>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8.08</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2.21</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0.93</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0.44</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0.34</a:t>
            </a:r>
          </a:p>
          <a:p>
            <a:r>
              <a:rPr lang="en-US" b="1" dirty="0">
                <a:solidFill>
                  <a:schemeClr val="accent1"/>
                </a:solidFill>
                <a:latin typeface="Courier New" panose="02070309020205020404" pitchFamily="49" charset="0"/>
                <a:ea typeface="Microsoft Sans Serif" panose="020B0604020202020204" pitchFamily="34" charset="0"/>
                <a:cs typeface="Courier New" panose="02070309020205020404" pitchFamily="49" charset="0"/>
              </a:rPr>
              <a:t>0.00</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871C78-F260-0366-3282-DAF7AAE4507C}"/>
                  </a:ext>
                </a:extLst>
              </p:cNvPr>
              <p:cNvSpPr txBox="1"/>
              <p:nvPr/>
            </p:nvSpPr>
            <p:spPr>
              <a:xfrm>
                <a:off x="746583" y="2323910"/>
                <a:ext cx="5410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𝑣</m:t>
                          </m:r>
                        </m:e>
                        <m:sub>
                          <m:r>
                            <a:rPr lang="en-US" sz="2000" b="0" i="1" smtClean="0">
                              <a:solidFill>
                                <a:schemeClr val="accent1"/>
                              </a:solidFill>
                              <a:latin typeface="Cambria Math" panose="02040503050406030204" pitchFamily="18" charset="0"/>
                            </a:rPr>
                            <m:t>𝑖</m:t>
                          </m:r>
                        </m:sub>
                      </m:sSub>
                      <m:r>
                        <a:rPr lang="en-US" sz="2000" b="0" i="1" smtClean="0">
                          <a:solidFill>
                            <a:schemeClr val="accent1"/>
                          </a:solidFill>
                          <a:latin typeface="Cambria Math" panose="02040503050406030204" pitchFamily="18" charset="0"/>
                        </a:rPr>
                        <m:t>=</m:t>
                      </m:r>
                    </m:oMath>
                  </m:oMathPara>
                </a14:m>
                <a:endParaRPr lang="en-US" sz="2000" dirty="0">
                  <a:solidFill>
                    <a:schemeClr val="accent1"/>
                  </a:solidFill>
                </a:endParaRPr>
              </a:p>
            </p:txBody>
          </p:sp>
        </mc:Choice>
        <mc:Fallback xmlns="">
          <p:sp>
            <p:nvSpPr>
              <p:cNvPr id="6" name="TextBox 5">
                <a:extLst>
                  <a:ext uri="{FF2B5EF4-FFF2-40B4-BE49-F238E27FC236}">
                    <a16:creationId xmlns:a16="http://schemas.microsoft.com/office/drawing/2014/main" id="{AC871C78-F260-0366-3282-DAF7AAE4507C}"/>
                  </a:ext>
                </a:extLst>
              </p:cNvPr>
              <p:cNvSpPr txBox="1">
                <a:spLocks noRot="1" noChangeAspect="1" noMove="1" noResize="1" noEditPoints="1" noAdjustHandles="1" noChangeArrowheads="1" noChangeShapeType="1" noTextEdit="1"/>
              </p:cNvSpPr>
              <p:nvPr/>
            </p:nvSpPr>
            <p:spPr>
              <a:xfrm>
                <a:off x="746583" y="2323910"/>
                <a:ext cx="541046" cy="307777"/>
              </a:xfrm>
              <a:prstGeom prst="rect">
                <a:avLst/>
              </a:prstGeom>
              <a:blipFill>
                <a:blip r:embed="rId3"/>
                <a:stretch>
                  <a:fillRect l="-5618" r="-4494"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BF18BF-22C6-CC47-1F8F-05B4072BCF6F}"/>
                  </a:ext>
                </a:extLst>
              </p:cNvPr>
              <p:cNvSpPr txBox="1"/>
              <p:nvPr/>
            </p:nvSpPr>
            <p:spPr>
              <a:xfrm>
                <a:off x="9041828" y="2323909"/>
                <a:ext cx="5291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accent1"/>
                              </a:solidFill>
                              <a:latin typeface="Cambria Math" panose="02040503050406030204" pitchFamily="18" charset="0"/>
                            </a:rPr>
                          </m:ctrlPr>
                        </m:sSubPr>
                        <m:e>
                          <m:r>
                            <m:rPr>
                              <m:sty m:val="p"/>
                            </m:rPr>
                            <a:rPr lang="el-GR" sz="2000" b="0" i="1" smtClean="0">
                              <a:solidFill>
                                <a:schemeClr val="accent1"/>
                              </a:solidFill>
                              <a:latin typeface="Cambria Math" panose="02040503050406030204" pitchFamily="18" charset="0"/>
                            </a:rPr>
                            <m:t>λ</m:t>
                          </m:r>
                        </m:e>
                        <m:sub>
                          <m:r>
                            <a:rPr lang="en-US" sz="2000" b="0" i="1" smtClean="0">
                              <a:solidFill>
                                <a:schemeClr val="accent1"/>
                              </a:solidFill>
                              <a:latin typeface="Cambria Math" panose="02040503050406030204" pitchFamily="18" charset="0"/>
                            </a:rPr>
                            <m:t>𝑖</m:t>
                          </m:r>
                        </m:sub>
                      </m:sSub>
                      <m:r>
                        <a:rPr lang="en-US" sz="2000" b="0" i="1" smtClean="0">
                          <a:solidFill>
                            <a:schemeClr val="accent1"/>
                          </a:solidFill>
                          <a:latin typeface="Cambria Math" panose="02040503050406030204" pitchFamily="18" charset="0"/>
                        </a:rPr>
                        <m:t>=</m:t>
                      </m:r>
                    </m:oMath>
                  </m:oMathPara>
                </a14:m>
                <a:endParaRPr lang="en-US" sz="2000" dirty="0">
                  <a:solidFill>
                    <a:schemeClr val="accent1"/>
                  </a:solidFill>
                </a:endParaRPr>
              </a:p>
            </p:txBody>
          </p:sp>
        </mc:Choice>
        <mc:Fallback xmlns="">
          <p:sp>
            <p:nvSpPr>
              <p:cNvPr id="7" name="TextBox 6">
                <a:extLst>
                  <a:ext uri="{FF2B5EF4-FFF2-40B4-BE49-F238E27FC236}">
                    <a16:creationId xmlns:a16="http://schemas.microsoft.com/office/drawing/2014/main" id="{96BF18BF-22C6-CC47-1F8F-05B4072BCF6F}"/>
                  </a:ext>
                </a:extLst>
              </p:cNvPr>
              <p:cNvSpPr txBox="1">
                <a:spLocks noRot="1" noChangeAspect="1" noMove="1" noResize="1" noEditPoints="1" noAdjustHandles="1" noChangeArrowheads="1" noChangeShapeType="1" noTextEdit="1"/>
              </p:cNvSpPr>
              <p:nvPr/>
            </p:nvSpPr>
            <p:spPr>
              <a:xfrm>
                <a:off x="9041828" y="2323909"/>
                <a:ext cx="529119" cy="307777"/>
              </a:xfrm>
              <a:prstGeom prst="rect">
                <a:avLst/>
              </a:prstGeom>
              <a:blipFill>
                <a:blip r:embed="rId4"/>
                <a:stretch>
                  <a:fillRect l="-11494" r="-4598" b="-1568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F56FA28D-6AD8-B087-B919-17FEF707A329}"/>
              </a:ext>
            </a:extLst>
          </p:cNvPr>
          <p:cNvSpPr txBox="1"/>
          <p:nvPr/>
        </p:nvSpPr>
        <p:spPr>
          <a:xfrm>
            <a:off x="3813089" y="3354962"/>
            <a:ext cx="1638590" cy="400110"/>
          </a:xfrm>
          <a:prstGeom prst="rect">
            <a:avLst/>
          </a:prstGeom>
          <a:noFill/>
        </p:spPr>
        <p:txBody>
          <a:bodyPr wrap="none" rtlCol="0">
            <a:spAutoFit/>
          </a:bodyPr>
          <a:lstStyle/>
          <a:p>
            <a:r>
              <a:rPr lang="en-US" sz="2000" dirty="0">
                <a:solidFill>
                  <a:srgbClr val="C00000"/>
                </a:solidFill>
                <a:latin typeface="Arial" panose="020B0604020202020204" pitchFamily="34" charset="0"/>
                <a:cs typeface="Arial" panose="020B0604020202020204" pitchFamily="34" charset="0"/>
              </a:rPr>
              <a:t>eigenvectors</a:t>
            </a:r>
          </a:p>
        </p:txBody>
      </p:sp>
      <p:sp>
        <p:nvSpPr>
          <p:cNvPr id="26" name="TextBox 25">
            <a:extLst>
              <a:ext uri="{FF2B5EF4-FFF2-40B4-BE49-F238E27FC236}">
                <a16:creationId xmlns:a16="http://schemas.microsoft.com/office/drawing/2014/main" id="{681D0297-383B-9171-E50B-80F54BF70934}"/>
              </a:ext>
            </a:extLst>
          </p:cNvPr>
          <p:cNvSpPr txBox="1"/>
          <p:nvPr/>
        </p:nvSpPr>
        <p:spPr>
          <a:xfrm>
            <a:off x="9306387" y="3354962"/>
            <a:ext cx="1555234" cy="400110"/>
          </a:xfrm>
          <a:prstGeom prst="rect">
            <a:avLst/>
          </a:prstGeom>
          <a:noFill/>
        </p:spPr>
        <p:txBody>
          <a:bodyPr wrap="none" rtlCol="0">
            <a:spAutoFit/>
          </a:bodyPr>
          <a:lstStyle/>
          <a:p>
            <a:r>
              <a:rPr lang="en-US" sz="2000" dirty="0">
                <a:solidFill>
                  <a:srgbClr val="C00000"/>
                </a:solidFill>
                <a:latin typeface="Arial" panose="020B0604020202020204" pitchFamily="34" charset="0"/>
                <a:cs typeface="Arial" panose="020B0604020202020204" pitchFamily="34" charset="0"/>
              </a:rPr>
              <a:t>eigenvalues</a:t>
            </a:r>
          </a:p>
        </p:txBody>
      </p:sp>
      <p:pic>
        <p:nvPicPr>
          <p:cNvPr id="28" name="Picture 27">
            <a:extLst>
              <a:ext uri="{FF2B5EF4-FFF2-40B4-BE49-F238E27FC236}">
                <a16:creationId xmlns:a16="http://schemas.microsoft.com/office/drawing/2014/main" id="{64C9523D-5BFB-39F2-3EFF-E6CEC64AB219}"/>
              </a:ext>
            </a:extLst>
          </p:cNvPr>
          <p:cNvPicPr>
            <a:picLocks noChangeAspect="1"/>
          </p:cNvPicPr>
          <p:nvPr/>
        </p:nvPicPr>
        <p:blipFill rotWithShape="1">
          <a:blip r:embed="rId5">
            <a:extLst>
              <a:ext uri="{28A0092B-C50C-407E-A947-70E740481C1C}">
                <a14:useLocalDpi xmlns:a14="http://schemas.microsoft.com/office/drawing/2010/main" val="0"/>
              </a:ext>
            </a:extLst>
          </a:blip>
          <a:srcRect t="13147" b="3590"/>
          <a:stretch/>
        </p:blipFill>
        <p:spPr>
          <a:xfrm>
            <a:off x="6461389" y="3794324"/>
            <a:ext cx="3109558" cy="2926080"/>
          </a:xfrm>
          <a:prstGeom prst="rect">
            <a:avLst/>
          </a:prstGeom>
        </p:spPr>
      </p:pic>
      <p:sp>
        <p:nvSpPr>
          <p:cNvPr id="29" name="TextBox 28">
            <a:extLst>
              <a:ext uri="{FF2B5EF4-FFF2-40B4-BE49-F238E27FC236}">
                <a16:creationId xmlns:a16="http://schemas.microsoft.com/office/drawing/2014/main" id="{BCA53E5B-5C34-5B1E-FA4F-2643978BF7F1}"/>
              </a:ext>
            </a:extLst>
          </p:cNvPr>
          <p:cNvSpPr txBox="1"/>
          <p:nvPr/>
        </p:nvSpPr>
        <p:spPr>
          <a:xfrm>
            <a:off x="477411" y="3975989"/>
            <a:ext cx="581142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 Plot the eigenvectors (principal components).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DA4C79-067B-F497-15D8-457A6BFFDB52}"/>
                  </a:ext>
                </a:extLst>
              </p:cNvPr>
              <p:cNvSpPr txBox="1"/>
              <p:nvPr/>
            </p:nvSpPr>
            <p:spPr>
              <a:xfrm>
                <a:off x="1017106" y="4597016"/>
                <a:ext cx="4811975" cy="1697068"/>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 variation explained (</a:t>
                </a:r>
                <a14:m>
                  <m:oMath xmlns:m="http://schemas.openxmlformats.org/officeDocument/2006/math">
                    <m:r>
                      <a:rPr lang="en-US" sz="2000" b="0" i="1" smtClean="0">
                        <a:latin typeface="Cambria Math" panose="02040503050406030204" pitchFamily="18" charset="0"/>
                        <a:cs typeface="Arial" panose="020B0604020202020204" pitchFamily="34" charset="0"/>
                      </a:rPr>
                      <m:t>𝑃𝑉𝐸</m:t>
                    </m:r>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cs typeface="Arial" panose="020B0604020202020204" pitchFamily="34" charset="0"/>
                              </a:rPr>
                              <m:t>λ</m:t>
                            </m:r>
                          </m:e>
                          <m:sub>
                            <m:r>
                              <a:rPr lang="en-US" sz="2000" b="0" i="1" smtClean="0">
                                <a:latin typeface="Cambria Math" panose="02040503050406030204" pitchFamily="18" charset="0"/>
                                <a:cs typeface="Arial" panose="020B0604020202020204" pitchFamily="34" charset="0"/>
                              </a:rPr>
                              <m:t>𝑖</m:t>
                            </m:r>
                          </m:sub>
                        </m:sSub>
                      </m:num>
                      <m:den>
                        <m:nary>
                          <m:naryPr>
                            <m:chr m:val="∑"/>
                            <m:subHide m:val="on"/>
                            <m:supHide m:val="on"/>
                            <m:ctrlPr>
                              <a:rPr lang="en-US" sz="2000" b="0" i="1" smtClean="0">
                                <a:latin typeface="Cambria Math" panose="02040503050406030204" pitchFamily="18" charset="0"/>
                                <a:cs typeface="Arial" panose="020B0604020202020204" pitchFamily="34" charset="0"/>
                              </a:rPr>
                            </m:ctrlPr>
                          </m:naryPr>
                          <m:sub/>
                          <m:sup/>
                          <m:e>
                            <m:sSub>
                              <m:sSubPr>
                                <m:ctrlPr>
                                  <a:rPr lang="en-US" sz="2000" b="0" i="1" smtClean="0">
                                    <a:latin typeface="Cambria Math" panose="02040503050406030204" pitchFamily="18" charset="0"/>
                                    <a:cs typeface="Arial" panose="020B0604020202020204" pitchFamily="34" charset="0"/>
                                  </a:rPr>
                                </m:ctrlPr>
                              </m:sSubPr>
                              <m:e>
                                <m:r>
                                  <m:rPr>
                                    <m:sty m:val="p"/>
                                  </m:rPr>
                                  <a:rPr lang="el-GR" sz="2000" b="0" i="1" smtClean="0">
                                    <a:latin typeface="Cambria Math" panose="02040503050406030204" pitchFamily="18" charset="0"/>
                                    <a:cs typeface="Arial" panose="020B0604020202020204" pitchFamily="34" charset="0"/>
                                  </a:rPr>
                                  <m:t>λ</m:t>
                                </m:r>
                              </m:e>
                              <m:sub>
                                <m:r>
                                  <a:rPr lang="en-US" sz="2000" b="0" i="1" smtClean="0">
                                    <a:latin typeface="Cambria Math" panose="02040503050406030204" pitchFamily="18" charset="0"/>
                                    <a:cs typeface="Arial" panose="020B0604020202020204" pitchFamily="34" charset="0"/>
                                  </a:rPr>
                                  <m:t>𝑖</m:t>
                                </m:r>
                              </m:sub>
                            </m:sSub>
                          </m:e>
                        </m:nary>
                      </m:den>
                    </m:f>
                    <m:r>
                      <a:rPr lang="en-US" sz="2000" b="0" i="1" smtClean="0">
                        <a:latin typeface="Cambria Math" panose="02040503050406030204" pitchFamily="18" charset="0"/>
                        <a:ea typeface="Cambria Math" panose="02040503050406030204" pitchFamily="18" charset="0"/>
                        <a:cs typeface="Arial" panose="020B0604020202020204" pitchFamily="34" charset="0"/>
                      </a:rPr>
                      <m:t>∙100</m:t>
                    </m:r>
                  </m:oMath>
                </a14:m>
                <a:r>
                  <a:rPr lang="en-US" sz="2000" dirty="0">
                    <a:latin typeface="Arial" panose="020B0604020202020204" pitchFamily="34" charset="0"/>
                    <a:cs typeface="Arial" panose="020B0604020202020204" pitchFamily="34" charset="0"/>
                  </a:rPr>
                  <a:t>).</a:t>
                </a:r>
              </a:p>
              <a:p>
                <a:pPr>
                  <a:lnSpc>
                    <a:spcPct val="150000"/>
                  </a:lnSpc>
                </a:pPr>
                <a:r>
                  <a:rPr lang="en-US" sz="2000" dirty="0">
                    <a:latin typeface="Arial" panose="020B0604020202020204" pitchFamily="34" charset="0"/>
                    <a:cs typeface="Arial" panose="020B0604020202020204" pitchFamily="34" charset="0"/>
                  </a:rPr>
                  <a:t>PC1 explains 67% variation;</a:t>
                </a:r>
              </a:p>
              <a:p>
                <a:pPr>
                  <a:lnSpc>
                    <a:spcPct val="150000"/>
                  </a:lnSpc>
                </a:pPr>
                <a:r>
                  <a:rPr lang="en-US" sz="2000" dirty="0">
                    <a:latin typeface="Arial" panose="020B0604020202020204" pitchFamily="34" charset="0"/>
                    <a:cs typeface="Arial" panose="020B0604020202020204" pitchFamily="34" charset="0"/>
                  </a:rPr>
                  <a:t>PC2 explains 18% variation.</a:t>
                </a:r>
              </a:p>
            </p:txBody>
          </p:sp>
        </mc:Choice>
        <mc:Fallback xmlns="">
          <p:sp>
            <p:nvSpPr>
              <p:cNvPr id="30" name="TextBox 29">
                <a:extLst>
                  <a:ext uri="{FF2B5EF4-FFF2-40B4-BE49-F238E27FC236}">
                    <a16:creationId xmlns:a16="http://schemas.microsoft.com/office/drawing/2014/main" id="{EEDA4C79-067B-F497-15D8-457A6BFFDB52}"/>
                  </a:ext>
                </a:extLst>
              </p:cNvPr>
              <p:cNvSpPr txBox="1">
                <a:spLocks noRot="1" noChangeAspect="1" noMove="1" noResize="1" noEditPoints="1" noAdjustHandles="1" noChangeArrowheads="1" noChangeShapeType="1" noTextEdit="1"/>
              </p:cNvSpPr>
              <p:nvPr/>
            </p:nvSpPr>
            <p:spPr>
              <a:xfrm>
                <a:off x="1017106" y="4597016"/>
                <a:ext cx="4811975" cy="1697068"/>
              </a:xfrm>
              <a:prstGeom prst="rect">
                <a:avLst/>
              </a:prstGeom>
              <a:blipFill>
                <a:blip r:embed="rId6"/>
                <a:stretch>
                  <a:fillRect l="-1394" b="-5755"/>
                </a:stretch>
              </a:blipFill>
            </p:spPr>
            <p:txBody>
              <a:bodyPr/>
              <a:lstStyle/>
              <a:p>
                <a:r>
                  <a:rPr lang="en-US">
                    <a:noFill/>
                  </a:rPr>
                  <a:t> </a:t>
                </a:r>
              </a:p>
            </p:txBody>
          </p:sp>
        </mc:Fallback>
      </mc:AlternateContent>
    </p:spTree>
    <p:extLst>
      <p:ext uri="{BB962C8B-B14F-4D97-AF65-F5344CB8AC3E}">
        <p14:creationId xmlns:p14="http://schemas.microsoft.com/office/powerpoint/2010/main" val="29014763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22E98-DFCD-4416-BAAA-2CC2B4470F9D}"/>
              </a:ext>
            </a:extLst>
          </p:cNvPr>
          <p:cNvSpPr txBox="1"/>
          <p:nvPr/>
        </p:nvSpPr>
        <p:spPr>
          <a:xfrm>
            <a:off x="269144" y="1233578"/>
            <a:ext cx="830067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Remember from physics classes, a vector has direction and magnitude.</a:t>
            </a:r>
          </a:p>
        </p:txBody>
      </p:sp>
      <p:grpSp>
        <p:nvGrpSpPr>
          <p:cNvPr id="20" name="Group 19">
            <a:extLst>
              <a:ext uri="{FF2B5EF4-FFF2-40B4-BE49-F238E27FC236}">
                <a16:creationId xmlns:a16="http://schemas.microsoft.com/office/drawing/2014/main" id="{A763AD75-B5CB-4BC3-B2A3-47059B8C3E20}"/>
              </a:ext>
            </a:extLst>
          </p:cNvPr>
          <p:cNvGrpSpPr/>
          <p:nvPr/>
        </p:nvGrpSpPr>
        <p:grpSpPr>
          <a:xfrm>
            <a:off x="399438" y="1748083"/>
            <a:ext cx="1758345" cy="1845608"/>
            <a:chOff x="1693400" y="2067261"/>
            <a:chExt cx="1758345" cy="1845608"/>
          </a:xfrm>
        </p:grpSpPr>
        <p:sp>
          <p:nvSpPr>
            <p:cNvPr id="4" name="Rectangle 3">
              <a:extLst>
                <a:ext uri="{FF2B5EF4-FFF2-40B4-BE49-F238E27FC236}">
                  <a16:creationId xmlns:a16="http://schemas.microsoft.com/office/drawing/2014/main" id="{7F99B6EF-B023-484E-A74C-89D6F720C519}"/>
                </a:ext>
              </a:extLst>
            </p:cNvPr>
            <p:cNvSpPr/>
            <p:nvPr/>
          </p:nvSpPr>
          <p:spPr>
            <a:xfrm>
              <a:off x="19236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Rectangle 4">
              <a:extLst>
                <a:ext uri="{FF2B5EF4-FFF2-40B4-BE49-F238E27FC236}">
                  <a16:creationId xmlns:a16="http://schemas.microsoft.com/office/drawing/2014/main" id="{7C76C1A2-82E0-4016-B93F-03B8FF8309BB}"/>
                </a:ext>
              </a:extLst>
            </p:cNvPr>
            <p:cNvSpPr/>
            <p:nvPr/>
          </p:nvSpPr>
          <p:spPr>
            <a:xfrm>
              <a:off x="23808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a:extLst>
                <a:ext uri="{FF2B5EF4-FFF2-40B4-BE49-F238E27FC236}">
                  <a16:creationId xmlns:a16="http://schemas.microsoft.com/office/drawing/2014/main" id="{044E0A06-83B4-476F-B956-D632000E4757}"/>
                </a:ext>
              </a:extLst>
            </p:cNvPr>
            <p:cNvSpPr/>
            <p:nvPr/>
          </p:nvSpPr>
          <p:spPr>
            <a:xfrm>
              <a:off x="28380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a:extLst>
                <a:ext uri="{FF2B5EF4-FFF2-40B4-BE49-F238E27FC236}">
                  <a16:creationId xmlns:a16="http://schemas.microsoft.com/office/drawing/2014/main" id="{9A52811D-8706-42D2-BB49-F7E7109AA42A}"/>
                </a:ext>
              </a:extLst>
            </p:cNvPr>
            <p:cNvSpPr/>
            <p:nvPr/>
          </p:nvSpPr>
          <p:spPr>
            <a:xfrm>
              <a:off x="19236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226EE4FE-0D67-45C3-9135-92357431BE64}"/>
                </a:ext>
              </a:extLst>
            </p:cNvPr>
            <p:cNvSpPr/>
            <p:nvPr/>
          </p:nvSpPr>
          <p:spPr>
            <a:xfrm>
              <a:off x="23808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1F1573E0-A86C-44CE-8AFD-E83A7C32A0B4}"/>
                </a:ext>
              </a:extLst>
            </p:cNvPr>
            <p:cNvSpPr/>
            <p:nvPr/>
          </p:nvSpPr>
          <p:spPr>
            <a:xfrm>
              <a:off x="28380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833C2681-BED6-431C-B87C-93B33650C346}"/>
                </a:ext>
              </a:extLst>
            </p:cNvPr>
            <p:cNvSpPr/>
            <p:nvPr/>
          </p:nvSpPr>
          <p:spPr>
            <a:xfrm>
              <a:off x="19236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638B1243-5B9D-44F9-A0CE-32ADA4F5B7C7}"/>
                </a:ext>
              </a:extLst>
            </p:cNvPr>
            <p:cNvSpPr/>
            <p:nvPr/>
          </p:nvSpPr>
          <p:spPr>
            <a:xfrm>
              <a:off x="23808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896CFAA3-58B9-4CD4-8608-8BF2731B3561}"/>
                </a:ext>
              </a:extLst>
            </p:cNvPr>
            <p:cNvSpPr/>
            <p:nvPr/>
          </p:nvSpPr>
          <p:spPr>
            <a:xfrm>
              <a:off x="28380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TextBox 12">
              <a:extLst>
                <a:ext uri="{FF2B5EF4-FFF2-40B4-BE49-F238E27FC236}">
                  <a16:creationId xmlns:a16="http://schemas.microsoft.com/office/drawing/2014/main" id="{16651087-D14E-4320-9BDB-EAD14315C74B}"/>
                </a:ext>
              </a:extLst>
            </p:cNvPr>
            <p:cNvSpPr txBox="1"/>
            <p:nvPr/>
          </p:nvSpPr>
          <p:spPr>
            <a:xfrm>
              <a:off x="1781665" y="357133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0</a:t>
              </a:r>
            </a:p>
          </p:txBody>
        </p:sp>
        <p:sp>
          <p:nvSpPr>
            <p:cNvPr id="14" name="TextBox 13">
              <a:extLst>
                <a:ext uri="{FF2B5EF4-FFF2-40B4-BE49-F238E27FC236}">
                  <a16:creationId xmlns:a16="http://schemas.microsoft.com/office/drawing/2014/main" id="{D08A3E40-6FBC-409E-8702-4BA84B96E6AD}"/>
                </a:ext>
              </a:extLst>
            </p:cNvPr>
            <p:cNvSpPr txBox="1"/>
            <p:nvPr/>
          </p:nvSpPr>
          <p:spPr>
            <a:xfrm>
              <a:off x="2238865" y="3571337"/>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15" name="TextBox 14">
              <a:extLst>
                <a:ext uri="{FF2B5EF4-FFF2-40B4-BE49-F238E27FC236}">
                  <a16:creationId xmlns:a16="http://schemas.microsoft.com/office/drawing/2014/main" id="{3701C1B0-12B9-44B7-A7A7-3EB245D97DC6}"/>
                </a:ext>
              </a:extLst>
            </p:cNvPr>
            <p:cNvSpPr txBox="1"/>
            <p:nvPr/>
          </p:nvSpPr>
          <p:spPr>
            <a:xfrm>
              <a:off x="2696065" y="357133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a:t>
              </a:r>
            </a:p>
          </p:txBody>
        </p:sp>
        <p:sp>
          <p:nvSpPr>
            <p:cNvPr id="16" name="TextBox 15">
              <a:extLst>
                <a:ext uri="{FF2B5EF4-FFF2-40B4-BE49-F238E27FC236}">
                  <a16:creationId xmlns:a16="http://schemas.microsoft.com/office/drawing/2014/main" id="{24E68040-D3BE-4B87-8E63-5BE587B86D5D}"/>
                </a:ext>
              </a:extLst>
            </p:cNvPr>
            <p:cNvSpPr txBox="1"/>
            <p:nvPr/>
          </p:nvSpPr>
          <p:spPr>
            <a:xfrm>
              <a:off x="3153265" y="3574315"/>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a:t>
              </a:r>
            </a:p>
          </p:txBody>
        </p:sp>
        <p:sp>
          <p:nvSpPr>
            <p:cNvPr id="17" name="TextBox 16">
              <a:extLst>
                <a:ext uri="{FF2B5EF4-FFF2-40B4-BE49-F238E27FC236}">
                  <a16:creationId xmlns:a16="http://schemas.microsoft.com/office/drawing/2014/main" id="{A3A8354A-019C-4D86-B97C-7D69B96EBBDA}"/>
                </a:ext>
              </a:extLst>
            </p:cNvPr>
            <p:cNvSpPr txBox="1"/>
            <p:nvPr/>
          </p:nvSpPr>
          <p:spPr>
            <a:xfrm>
              <a:off x="1693400" y="29861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18" name="TextBox 17">
              <a:extLst>
                <a:ext uri="{FF2B5EF4-FFF2-40B4-BE49-F238E27FC236}">
                  <a16:creationId xmlns:a16="http://schemas.microsoft.com/office/drawing/2014/main" id="{2F098C61-3ACB-43DE-A567-603492CD6D1B}"/>
                </a:ext>
              </a:extLst>
            </p:cNvPr>
            <p:cNvSpPr txBox="1"/>
            <p:nvPr/>
          </p:nvSpPr>
          <p:spPr>
            <a:xfrm>
              <a:off x="1693400" y="25289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a:t>
              </a:r>
            </a:p>
          </p:txBody>
        </p:sp>
        <p:sp>
          <p:nvSpPr>
            <p:cNvPr id="19" name="TextBox 18">
              <a:extLst>
                <a:ext uri="{FF2B5EF4-FFF2-40B4-BE49-F238E27FC236}">
                  <a16:creationId xmlns:a16="http://schemas.microsoft.com/office/drawing/2014/main" id="{B18285E3-EDB4-438B-98B4-1DE46843F992}"/>
                </a:ext>
              </a:extLst>
            </p:cNvPr>
            <p:cNvSpPr txBox="1"/>
            <p:nvPr/>
          </p:nvSpPr>
          <p:spPr>
            <a:xfrm>
              <a:off x="1693400" y="2067261"/>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a:t>
              </a:r>
            </a:p>
          </p:txBody>
        </p:sp>
      </p:grpSp>
      <p:cxnSp>
        <p:nvCxnSpPr>
          <p:cNvPr id="22" name="Straight Arrow Connector 21">
            <a:extLst>
              <a:ext uri="{FF2B5EF4-FFF2-40B4-BE49-F238E27FC236}">
                <a16:creationId xmlns:a16="http://schemas.microsoft.com/office/drawing/2014/main" id="{AD1CE75F-EC2E-41D0-9605-FB01F4ED52B3}"/>
              </a:ext>
            </a:extLst>
          </p:cNvPr>
          <p:cNvCxnSpPr>
            <a:cxnSpLocks/>
          </p:cNvCxnSpPr>
          <p:nvPr/>
        </p:nvCxnSpPr>
        <p:spPr>
          <a:xfrm flipV="1">
            <a:off x="629729" y="2834408"/>
            <a:ext cx="457200" cy="445749"/>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DCA6C1-899F-42E0-ADE3-D8E601399996}"/>
                  </a:ext>
                </a:extLst>
              </p:cNvPr>
              <p:cNvSpPr txBox="1"/>
              <p:nvPr/>
            </p:nvSpPr>
            <p:spPr>
              <a:xfrm>
                <a:off x="2277994" y="2112958"/>
                <a:ext cx="5094985" cy="60349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Vector </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 </m:t>
                        </m:r>
                        <m:m>
                          <m:mPr>
                            <m:mcs>
                              <m:mc>
                                <m:mcPr>
                                  <m:count m:val="1"/>
                                  <m:mcJc m:val="center"/>
                                </m:mcPr>
                              </m:mc>
                            </m:mcs>
                            <m:ctrlPr>
                              <a:rPr lang="en-US" sz="2000" i="1" smtClean="0">
                                <a:latin typeface="Cambria Math" panose="02040503050406030204" pitchFamily="18" charset="0"/>
                                <a:cs typeface="Arial" panose="020B0604020202020204" pitchFamily="34" charset="0"/>
                              </a:rPr>
                            </m:ctrlPr>
                          </m:mPr>
                          <m:mr>
                            <m:e>
                              <m:r>
                                <a:rPr lang="en-US" sz="2000" b="0" i="1" smtClean="0">
                                  <a:latin typeface="Cambria Math" panose="02040503050406030204" pitchFamily="18" charset="0"/>
                                  <a:cs typeface="Arial" panose="020B0604020202020204" pitchFamily="34" charset="0"/>
                                </a:rPr>
                                <m:t>1</m:t>
                              </m:r>
                            </m:e>
                          </m:mr>
                          <m:mr>
                            <m:e>
                              <m:r>
                                <a:rPr lang="en-US" sz="2000" b="0" i="1" smtClean="0">
                                  <a:latin typeface="Cambria Math" panose="02040503050406030204" pitchFamily="18" charset="0"/>
                                  <a:cs typeface="Arial" panose="020B0604020202020204" pitchFamily="34" charset="0"/>
                                </a:rPr>
                                <m:t>1</m:t>
                              </m:r>
                            </m:e>
                          </m:mr>
                        </m:m>
                        <m:r>
                          <a:rPr lang="en-US" sz="2000" b="0" i="1" smtClean="0">
                            <a:latin typeface="Cambria Math" panose="02040503050406030204" pitchFamily="18" charset="0"/>
                            <a:cs typeface="Arial" panose="020B0604020202020204" pitchFamily="34" charset="0"/>
                          </a:rPr>
                          <m:t> </m:t>
                        </m:r>
                      </m:e>
                    </m:d>
                  </m:oMath>
                </a14:m>
                <a:r>
                  <a:rPr lang="en-US" sz="2000" dirty="0">
                    <a:latin typeface="Arial" panose="020B0604020202020204" pitchFamily="34" charset="0"/>
                    <a:cs typeface="Arial" panose="020B0604020202020204" pitchFamily="34" charset="0"/>
                  </a:rPr>
                  <a:t> is represented by the red arrow.</a:t>
                </a:r>
              </a:p>
            </p:txBody>
          </p:sp>
        </mc:Choice>
        <mc:Fallback xmlns="">
          <p:sp>
            <p:nvSpPr>
              <p:cNvPr id="23" name="TextBox 22">
                <a:extLst>
                  <a:ext uri="{FF2B5EF4-FFF2-40B4-BE49-F238E27FC236}">
                    <a16:creationId xmlns:a16="http://schemas.microsoft.com/office/drawing/2014/main" id="{66DCA6C1-899F-42E0-ADE3-D8E601399996}"/>
                  </a:ext>
                </a:extLst>
              </p:cNvPr>
              <p:cNvSpPr txBox="1">
                <a:spLocks noRot="1" noChangeAspect="1" noMove="1" noResize="1" noEditPoints="1" noAdjustHandles="1" noChangeArrowheads="1" noChangeShapeType="1" noTextEdit="1"/>
              </p:cNvSpPr>
              <p:nvPr/>
            </p:nvSpPr>
            <p:spPr>
              <a:xfrm>
                <a:off x="2277994" y="2112958"/>
                <a:ext cx="5094985" cy="603499"/>
              </a:xfrm>
              <a:prstGeom prst="rect">
                <a:avLst/>
              </a:prstGeom>
              <a:blipFill>
                <a:blip r:embed="rId2"/>
                <a:stretch>
                  <a:fillRect l="-1317" r="-3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E2EB600-10F3-40D7-BCCC-97AFBBAF6DA8}"/>
                  </a:ext>
                </a:extLst>
              </p:cNvPr>
              <p:cNvSpPr txBox="1"/>
              <p:nvPr/>
            </p:nvSpPr>
            <p:spPr>
              <a:xfrm>
                <a:off x="269144" y="3918859"/>
                <a:ext cx="5028941" cy="603499"/>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Let’s try to transform the vector by </a:t>
                </a:r>
                <a14:m>
                  <m:oMath xmlns:m="http://schemas.openxmlformats.org/officeDocument/2006/math">
                    <m:d>
                      <m:dPr>
                        <m:begChr m:val="["/>
                        <m:endChr m:val="]"/>
                        <m:ctrlPr>
                          <a:rPr lang="en-US" sz="200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 </m:t>
                        </m:r>
                        <m:m>
                          <m:mPr>
                            <m:mcs>
                              <m:mc>
                                <m:mcPr>
                                  <m:count m:val="2"/>
                                  <m:mcJc m:val="center"/>
                                </m:mcPr>
                              </m:mc>
                            </m:mcs>
                            <m:ctrlPr>
                              <a:rPr lang="en-US" sz="2000" i="1" smtClean="0">
                                <a:latin typeface="Cambria Math" panose="02040503050406030204" pitchFamily="18" charset="0"/>
                                <a:cs typeface="Arial" panose="020B0604020202020204" pitchFamily="34" charset="0"/>
                              </a:rPr>
                            </m:ctrlPr>
                          </m:mPr>
                          <m:mr>
                            <m:e>
                              <m:r>
                                <m:rPr>
                                  <m:brk m:alnAt="7"/>
                                </m:rPr>
                                <a:rPr lang="en-US" sz="2000" b="0" i="1" smtClean="0">
                                  <a:latin typeface="Cambria Math" panose="02040503050406030204" pitchFamily="18" charset="0"/>
                                  <a:cs typeface="Arial" panose="020B0604020202020204" pitchFamily="34" charset="0"/>
                                </a:rPr>
                                <m:t>1</m:t>
                              </m:r>
                            </m:e>
                            <m:e>
                              <m:r>
                                <a:rPr lang="en-US" sz="2000" b="0" i="1" smtClean="0">
                                  <a:latin typeface="Cambria Math" panose="02040503050406030204" pitchFamily="18" charset="0"/>
                                  <a:cs typeface="Arial" panose="020B0604020202020204" pitchFamily="34" charset="0"/>
                                </a:rPr>
                                <m:t>2</m:t>
                              </m:r>
                            </m:e>
                          </m:mr>
                          <m:mr>
                            <m:e>
                              <m:r>
                                <a:rPr lang="en-US" sz="2000" b="0" i="1" smtClean="0">
                                  <a:latin typeface="Cambria Math" panose="02040503050406030204" pitchFamily="18" charset="0"/>
                                  <a:cs typeface="Arial" panose="020B0604020202020204" pitchFamily="34" charset="0"/>
                                </a:rPr>
                                <m:t>2</m:t>
                              </m:r>
                            </m:e>
                            <m:e>
                              <m:r>
                                <a:rPr lang="en-US" sz="2000" b="0" i="1" smtClean="0">
                                  <a:latin typeface="Cambria Math" panose="02040503050406030204" pitchFamily="18" charset="0"/>
                                  <a:cs typeface="Arial" panose="020B0604020202020204" pitchFamily="34" charset="0"/>
                                </a:rPr>
                                <m:t>1</m:t>
                              </m:r>
                            </m:e>
                          </m:mr>
                        </m:m>
                        <m:r>
                          <a:rPr lang="en-US" sz="2000" b="0" i="1" smtClean="0">
                            <a:latin typeface="Cambria Math" panose="02040503050406030204" pitchFamily="18" charset="0"/>
                            <a:cs typeface="Arial" panose="020B0604020202020204" pitchFamily="34" charset="0"/>
                          </a:rPr>
                          <m:t> </m:t>
                        </m:r>
                      </m:e>
                    </m:d>
                  </m:oMath>
                </a14:m>
                <a:r>
                  <a:rPr lang="en-US" sz="2000" dirty="0">
                    <a:latin typeface="Arial" panose="020B0604020202020204" pitchFamily="34" charset="0"/>
                    <a:cs typeface="Arial" panose="020B0604020202020204" pitchFamily="34" charset="0"/>
                  </a:rPr>
                  <a:t>.</a:t>
                </a:r>
              </a:p>
            </p:txBody>
          </p:sp>
        </mc:Choice>
        <mc:Fallback xmlns="">
          <p:sp>
            <p:nvSpPr>
              <p:cNvPr id="25" name="TextBox 24">
                <a:extLst>
                  <a:ext uri="{FF2B5EF4-FFF2-40B4-BE49-F238E27FC236}">
                    <a16:creationId xmlns:a16="http://schemas.microsoft.com/office/drawing/2014/main" id="{2E2EB600-10F3-40D7-BCCC-97AFBBAF6DA8}"/>
                  </a:ext>
                </a:extLst>
              </p:cNvPr>
              <p:cNvSpPr txBox="1">
                <a:spLocks noRot="1" noChangeAspect="1" noMove="1" noResize="1" noEditPoints="1" noAdjustHandles="1" noChangeArrowheads="1" noChangeShapeType="1" noTextEdit="1"/>
              </p:cNvSpPr>
              <p:nvPr/>
            </p:nvSpPr>
            <p:spPr>
              <a:xfrm>
                <a:off x="269144" y="3918859"/>
                <a:ext cx="5028941" cy="603499"/>
              </a:xfrm>
              <a:prstGeom prst="rect">
                <a:avLst/>
              </a:prstGeom>
              <a:blipFill>
                <a:blip r:embed="rId3"/>
                <a:stretch>
                  <a:fillRect l="-1212" r="-4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AA5818E-43F6-4256-8E37-B4F50205E4F3}"/>
                  </a:ext>
                </a:extLst>
              </p:cNvPr>
              <p:cNvSpPr txBox="1"/>
              <p:nvPr/>
            </p:nvSpPr>
            <p:spPr>
              <a:xfrm>
                <a:off x="454407" y="5090491"/>
                <a:ext cx="2415148" cy="513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 </m:t>
                          </m:r>
                          <m:m>
                            <m:mPr>
                              <m:mcs>
                                <m:mc>
                                  <m:mcPr>
                                    <m:count m:val="2"/>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2</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1</m:t>
                                </m:r>
                              </m:e>
                            </m:mr>
                          </m:m>
                          <m:r>
                            <a:rPr lang="en-US" sz="2000" b="0" i="1" smtClean="0">
                              <a:latin typeface="Cambria Math" panose="02040503050406030204" pitchFamily="18" charset="0"/>
                            </a:rPr>
                            <m:t> </m:t>
                          </m:r>
                        </m:e>
                      </m:d>
                      <m:r>
                        <a:rPr lang="en-US" sz="2000"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 </m:t>
                          </m:r>
                          <m:m>
                            <m:mPr>
                              <m:mcs>
                                <m:mc>
                                  <m:mcPr>
                                    <m:count m:val="1"/>
                                    <m:mcJc m:val="center"/>
                                  </m:mcPr>
                                </m:mc>
                              </m:mcs>
                              <m:ctrlPr>
                                <a:rPr lang="en-US" sz="2000" i="1" smtClean="0">
                                  <a:latin typeface="Cambria Math" panose="02040503050406030204" pitchFamily="18" charset="0"/>
                                  <a:ea typeface="Cambria Math" panose="02040503050406030204" pitchFamily="18" charset="0"/>
                                </a:rPr>
                              </m:ctrlPr>
                            </m:mPr>
                            <m:mr>
                              <m:e>
                                <m:r>
                                  <m:rPr>
                                    <m:brk m:alnAt="7"/>
                                  </m:rP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1</m:t>
                                </m:r>
                              </m:e>
                            </m:mr>
                          </m:m>
                          <m:r>
                            <a:rPr lang="en-US" sz="2000" b="0" i="1" smtClean="0">
                              <a:latin typeface="Cambria Math" panose="02040503050406030204" pitchFamily="18" charset="0"/>
                              <a:ea typeface="Cambria Math" panose="02040503050406030204" pitchFamily="18" charset="0"/>
                            </a:rPr>
                            <m:t> </m:t>
                          </m:r>
                        </m:e>
                      </m:d>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3</m:t>
                                </m:r>
                              </m:e>
                            </m:mr>
                            <m:mr>
                              <m:e>
                                <m:r>
                                  <a:rPr lang="en-US" sz="2000" b="0" i="1" smtClean="0">
                                    <a:latin typeface="Cambria Math" panose="02040503050406030204" pitchFamily="18" charset="0"/>
                                    <a:ea typeface="Cambria Math" panose="02040503050406030204" pitchFamily="18" charset="0"/>
                                  </a:rPr>
                                  <m:t>3</m:t>
                                </m:r>
                              </m:e>
                            </m:mr>
                          </m:m>
                          <m:r>
                            <a:rPr lang="en-US" sz="2000" i="1">
                              <a:latin typeface="Cambria Math" panose="02040503050406030204" pitchFamily="18" charset="0"/>
                              <a:ea typeface="Cambria Math" panose="02040503050406030204" pitchFamily="18" charset="0"/>
                            </a:rPr>
                            <m:t> </m:t>
                          </m:r>
                        </m:e>
                      </m:d>
                    </m:oMath>
                  </m:oMathPara>
                </a14:m>
                <a:endParaRPr lang="en-US" sz="2000" dirty="0"/>
              </a:p>
            </p:txBody>
          </p:sp>
        </mc:Choice>
        <mc:Fallback xmlns="">
          <p:sp>
            <p:nvSpPr>
              <p:cNvPr id="26" name="TextBox 25">
                <a:extLst>
                  <a:ext uri="{FF2B5EF4-FFF2-40B4-BE49-F238E27FC236}">
                    <a16:creationId xmlns:a16="http://schemas.microsoft.com/office/drawing/2014/main" id="{4AA5818E-43F6-4256-8E37-B4F50205E4F3}"/>
                  </a:ext>
                </a:extLst>
              </p:cNvPr>
              <p:cNvSpPr txBox="1">
                <a:spLocks noRot="1" noChangeAspect="1" noMove="1" noResize="1" noEditPoints="1" noAdjustHandles="1" noChangeArrowheads="1" noChangeShapeType="1" noTextEdit="1"/>
              </p:cNvSpPr>
              <p:nvPr/>
            </p:nvSpPr>
            <p:spPr>
              <a:xfrm>
                <a:off x="454407" y="5090491"/>
                <a:ext cx="2415148" cy="513217"/>
              </a:xfrm>
              <a:prstGeom prst="rect">
                <a:avLst/>
              </a:prstGeom>
              <a:blipFill>
                <a:blip r:embed="rId4"/>
                <a:stretch>
                  <a:fillRect b="-1190"/>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C5B52987-9156-283D-85E2-9E690897FD52}"/>
              </a:ext>
            </a:extLst>
          </p:cNvPr>
          <p:cNvGrpSpPr/>
          <p:nvPr/>
        </p:nvGrpSpPr>
        <p:grpSpPr>
          <a:xfrm>
            <a:off x="3172222" y="4522358"/>
            <a:ext cx="1758345" cy="1845608"/>
            <a:chOff x="3172222" y="4522358"/>
            <a:chExt cx="1758345" cy="1845608"/>
          </a:xfrm>
        </p:grpSpPr>
        <p:grpSp>
          <p:nvGrpSpPr>
            <p:cNvPr id="44" name="Group 43">
              <a:extLst>
                <a:ext uri="{FF2B5EF4-FFF2-40B4-BE49-F238E27FC236}">
                  <a16:creationId xmlns:a16="http://schemas.microsoft.com/office/drawing/2014/main" id="{EF2E41E1-498F-4997-A0D9-ACED6865BF11}"/>
                </a:ext>
              </a:extLst>
            </p:cNvPr>
            <p:cNvGrpSpPr/>
            <p:nvPr/>
          </p:nvGrpSpPr>
          <p:grpSpPr>
            <a:xfrm>
              <a:off x="3172222" y="4522358"/>
              <a:ext cx="1758345" cy="1845608"/>
              <a:chOff x="1693400" y="2067261"/>
              <a:chExt cx="1758345" cy="1845608"/>
            </a:xfrm>
          </p:grpSpPr>
          <p:sp>
            <p:nvSpPr>
              <p:cNvPr id="45" name="Rectangle 44">
                <a:extLst>
                  <a:ext uri="{FF2B5EF4-FFF2-40B4-BE49-F238E27FC236}">
                    <a16:creationId xmlns:a16="http://schemas.microsoft.com/office/drawing/2014/main" id="{F7F5D208-0D62-4FF2-8B05-22683A452FEC}"/>
                  </a:ext>
                </a:extLst>
              </p:cNvPr>
              <p:cNvSpPr/>
              <p:nvPr/>
            </p:nvSpPr>
            <p:spPr>
              <a:xfrm>
                <a:off x="19236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790A9898-6929-4173-B323-CE0C1D64790B}"/>
                  </a:ext>
                </a:extLst>
              </p:cNvPr>
              <p:cNvSpPr/>
              <p:nvPr/>
            </p:nvSpPr>
            <p:spPr>
              <a:xfrm>
                <a:off x="23808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4BE1EA4D-CF1D-46CC-B9CE-23147DD7C2D2}"/>
                  </a:ext>
                </a:extLst>
              </p:cNvPr>
              <p:cNvSpPr/>
              <p:nvPr/>
            </p:nvSpPr>
            <p:spPr>
              <a:xfrm>
                <a:off x="2838091" y="22256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8F437913-20A8-4248-AAED-8A1DBC30939F}"/>
                  </a:ext>
                </a:extLst>
              </p:cNvPr>
              <p:cNvSpPr/>
              <p:nvPr/>
            </p:nvSpPr>
            <p:spPr>
              <a:xfrm>
                <a:off x="19236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A11243AE-E8F9-4473-A7E4-31172CDC7BD7}"/>
                  </a:ext>
                </a:extLst>
              </p:cNvPr>
              <p:cNvSpPr/>
              <p:nvPr/>
            </p:nvSpPr>
            <p:spPr>
              <a:xfrm>
                <a:off x="23808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0" name="Rectangle 49">
                <a:extLst>
                  <a:ext uri="{FF2B5EF4-FFF2-40B4-BE49-F238E27FC236}">
                    <a16:creationId xmlns:a16="http://schemas.microsoft.com/office/drawing/2014/main" id="{5FD91E6B-7B44-4B3C-AD67-506BB8E65DB0}"/>
                  </a:ext>
                </a:extLst>
              </p:cNvPr>
              <p:cNvSpPr/>
              <p:nvPr/>
            </p:nvSpPr>
            <p:spPr>
              <a:xfrm>
                <a:off x="2838091" y="26828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Rectangle 50">
                <a:extLst>
                  <a:ext uri="{FF2B5EF4-FFF2-40B4-BE49-F238E27FC236}">
                    <a16:creationId xmlns:a16="http://schemas.microsoft.com/office/drawing/2014/main" id="{A29D13D1-2BEF-4B45-BD61-28C860FEAC7C}"/>
                  </a:ext>
                </a:extLst>
              </p:cNvPr>
              <p:cNvSpPr/>
              <p:nvPr/>
            </p:nvSpPr>
            <p:spPr>
              <a:xfrm>
                <a:off x="19236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Rectangle 51">
                <a:extLst>
                  <a:ext uri="{FF2B5EF4-FFF2-40B4-BE49-F238E27FC236}">
                    <a16:creationId xmlns:a16="http://schemas.microsoft.com/office/drawing/2014/main" id="{AA385D74-19F7-4F25-83DD-509C9272C4A7}"/>
                  </a:ext>
                </a:extLst>
              </p:cNvPr>
              <p:cNvSpPr/>
              <p:nvPr/>
            </p:nvSpPr>
            <p:spPr>
              <a:xfrm>
                <a:off x="23808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3" name="Rectangle 52">
                <a:extLst>
                  <a:ext uri="{FF2B5EF4-FFF2-40B4-BE49-F238E27FC236}">
                    <a16:creationId xmlns:a16="http://schemas.microsoft.com/office/drawing/2014/main" id="{A1A22C73-9E10-4A27-8465-7BFAC9DAAB29}"/>
                  </a:ext>
                </a:extLst>
              </p:cNvPr>
              <p:cNvSpPr/>
              <p:nvPr/>
            </p:nvSpPr>
            <p:spPr>
              <a:xfrm>
                <a:off x="2838091" y="3140015"/>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TextBox 53">
                <a:extLst>
                  <a:ext uri="{FF2B5EF4-FFF2-40B4-BE49-F238E27FC236}">
                    <a16:creationId xmlns:a16="http://schemas.microsoft.com/office/drawing/2014/main" id="{4FCB557C-4AAE-48B5-B1AC-68674515A395}"/>
                  </a:ext>
                </a:extLst>
              </p:cNvPr>
              <p:cNvSpPr txBox="1"/>
              <p:nvPr/>
            </p:nvSpPr>
            <p:spPr>
              <a:xfrm>
                <a:off x="1781665" y="357133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0</a:t>
                </a:r>
              </a:p>
            </p:txBody>
          </p:sp>
          <p:sp>
            <p:nvSpPr>
              <p:cNvPr id="55" name="TextBox 54">
                <a:extLst>
                  <a:ext uri="{FF2B5EF4-FFF2-40B4-BE49-F238E27FC236}">
                    <a16:creationId xmlns:a16="http://schemas.microsoft.com/office/drawing/2014/main" id="{C14533A5-2028-476B-A0C3-3FD0E4F1E0C3}"/>
                  </a:ext>
                </a:extLst>
              </p:cNvPr>
              <p:cNvSpPr txBox="1"/>
              <p:nvPr/>
            </p:nvSpPr>
            <p:spPr>
              <a:xfrm>
                <a:off x="2238865" y="3571337"/>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56" name="TextBox 55">
                <a:extLst>
                  <a:ext uri="{FF2B5EF4-FFF2-40B4-BE49-F238E27FC236}">
                    <a16:creationId xmlns:a16="http://schemas.microsoft.com/office/drawing/2014/main" id="{051BE1F2-9D45-4BD5-B926-D97CA9FB4111}"/>
                  </a:ext>
                </a:extLst>
              </p:cNvPr>
              <p:cNvSpPr txBox="1"/>
              <p:nvPr/>
            </p:nvSpPr>
            <p:spPr>
              <a:xfrm>
                <a:off x="2696065" y="357133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a:t>
                </a:r>
              </a:p>
            </p:txBody>
          </p:sp>
          <p:sp>
            <p:nvSpPr>
              <p:cNvPr id="57" name="TextBox 56">
                <a:extLst>
                  <a:ext uri="{FF2B5EF4-FFF2-40B4-BE49-F238E27FC236}">
                    <a16:creationId xmlns:a16="http://schemas.microsoft.com/office/drawing/2014/main" id="{FBFEE7DC-6521-4B7E-912D-C69E736BD123}"/>
                  </a:ext>
                </a:extLst>
              </p:cNvPr>
              <p:cNvSpPr txBox="1"/>
              <p:nvPr/>
            </p:nvSpPr>
            <p:spPr>
              <a:xfrm>
                <a:off x="3153265" y="3574315"/>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a:t>
                </a:r>
              </a:p>
            </p:txBody>
          </p:sp>
          <p:sp>
            <p:nvSpPr>
              <p:cNvPr id="58" name="TextBox 57">
                <a:extLst>
                  <a:ext uri="{FF2B5EF4-FFF2-40B4-BE49-F238E27FC236}">
                    <a16:creationId xmlns:a16="http://schemas.microsoft.com/office/drawing/2014/main" id="{3ED915FA-CEBE-49D1-8280-3B84CDDD5DFD}"/>
                  </a:ext>
                </a:extLst>
              </p:cNvPr>
              <p:cNvSpPr txBox="1"/>
              <p:nvPr/>
            </p:nvSpPr>
            <p:spPr>
              <a:xfrm>
                <a:off x="1693400" y="29861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59" name="TextBox 58">
                <a:extLst>
                  <a:ext uri="{FF2B5EF4-FFF2-40B4-BE49-F238E27FC236}">
                    <a16:creationId xmlns:a16="http://schemas.microsoft.com/office/drawing/2014/main" id="{C5B91416-59BF-428B-8A5C-D397D7E23CCE}"/>
                  </a:ext>
                </a:extLst>
              </p:cNvPr>
              <p:cNvSpPr txBox="1"/>
              <p:nvPr/>
            </p:nvSpPr>
            <p:spPr>
              <a:xfrm>
                <a:off x="1693400" y="25289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2</a:t>
                </a:r>
              </a:p>
            </p:txBody>
          </p:sp>
          <p:sp>
            <p:nvSpPr>
              <p:cNvPr id="60" name="TextBox 59">
                <a:extLst>
                  <a:ext uri="{FF2B5EF4-FFF2-40B4-BE49-F238E27FC236}">
                    <a16:creationId xmlns:a16="http://schemas.microsoft.com/office/drawing/2014/main" id="{CAC14A3B-834A-4FEF-A545-3CEA3DB4697C}"/>
                  </a:ext>
                </a:extLst>
              </p:cNvPr>
              <p:cNvSpPr txBox="1"/>
              <p:nvPr/>
            </p:nvSpPr>
            <p:spPr>
              <a:xfrm>
                <a:off x="1693400" y="2067261"/>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3</a:t>
                </a:r>
              </a:p>
            </p:txBody>
          </p:sp>
        </p:grpSp>
        <p:cxnSp>
          <p:nvCxnSpPr>
            <p:cNvPr id="61" name="Straight Arrow Connector 60">
              <a:extLst>
                <a:ext uri="{FF2B5EF4-FFF2-40B4-BE49-F238E27FC236}">
                  <a16:creationId xmlns:a16="http://schemas.microsoft.com/office/drawing/2014/main" id="{3E9321A2-9DF8-4599-95EE-F2A359EB4BB0}"/>
                </a:ext>
              </a:extLst>
            </p:cNvPr>
            <p:cNvCxnSpPr>
              <a:cxnSpLocks/>
            </p:cNvCxnSpPr>
            <p:nvPr/>
          </p:nvCxnSpPr>
          <p:spPr>
            <a:xfrm flipV="1">
              <a:off x="3411298" y="4697256"/>
              <a:ext cx="1371600" cy="1355056"/>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E5425A8-F78E-487B-89E2-3ECD0B70D10D}"/>
                  </a:ext>
                </a:extLst>
              </p:cNvPr>
              <p:cNvSpPr txBox="1"/>
              <p:nvPr/>
            </p:nvSpPr>
            <p:spPr>
              <a:xfrm>
                <a:off x="6158110" y="3685629"/>
                <a:ext cx="5764746" cy="1266822"/>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Notice that </a:t>
                </a:r>
                <a14:m>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3</m:t>
                              </m:r>
                            </m:e>
                          </m:mr>
                          <m:mr>
                            <m:e>
                              <m:r>
                                <a:rPr lang="en-US" sz="2000" b="0" i="1" smtClean="0">
                                  <a:latin typeface="Cambria Math" panose="02040503050406030204" pitchFamily="18" charset="0"/>
                                  <a:ea typeface="Cambria Math" panose="02040503050406030204" pitchFamily="18" charset="0"/>
                                </a:rPr>
                                <m:t>3</m:t>
                              </m:r>
                            </m:e>
                          </m:mr>
                        </m:m>
                        <m:r>
                          <a:rPr lang="en-US" sz="2000" i="1">
                            <a:latin typeface="Cambria Math" panose="02040503050406030204" pitchFamily="18" charset="0"/>
                            <a:ea typeface="Cambria Math" panose="02040503050406030204" pitchFamily="18" charset="0"/>
                          </a:rPr>
                          <m:t> </m:t>
                        </m:r>
                      </m:e>
                    </m:d>
                    <m:r>
                      <a:rPr lang="en-US" sz="2000" b="0" i="1" smtClean="0">
                        <a:latin typeface="Cambria Math" panose="02040503050406030204" pitchFamily="18" charset="0"/>
                        <a:ea typeface="Cambria Math" panose="02040503050406030204" pitchFamily="18" charset="0"/>
                      </a:rPr>
                      <m:t>=3</m:t>
                    </m:r>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b="0" i="1" smtClean="0">
                                  <a:latin typeface="Cambria Math" panose="02040503050406030204" pitchFamily="18" charset="0"/>
                                  <a:ea typeface="Cambria Math" panose="02040503050406030204" pitchFamily="18" charset="0"/>
                                </a:rPr>
                                <m:t>1</m:t>
                              </m:r>
                            </m:e>
                          </m:mr>
                          <m:mr>
                            <m:e>
                              <m:r>
                                <a:rPr lang="en-US" sz="2000" b="0" i="1" smtClean="0">
                                  <a:latin typeface="Cambria Math" panose="02040503050406030204" pitchFamily="18" charset="0"/>
                                  <a:ea typeface="Cambria Math" panose="02040503050406030204" pitchFamily="18" charset="0"/>
                                </a:rPr>
                                <m:t>1</m:t>
                              </m:r>
                            </m:e>
                          </m:mr>
                        </m:m>
                        <m:r>
                          <a:rPr lang="en-US" sz="2000" i="1">
                            <a:latin typeface="Cambria Math" panose="02040503050406030204" pitchFamily="18" charset="0"/>
                            <a:ea typeface="Cambria Math" panose="02040503050406030204" pitchFamily="18" charset="0"/>
                          </a:rPr>
                          <m:t> </m:t>
                        </m:r>
                      </m:e>
                    </m:d>
                  </m:oMath>
                </a14:m>
                <a:r>
                  <a:rPr lang="en-US" sz="2000" dirty="0">
                    <a:latin typeface="Arial" panose="020B0604020202020204" pitchFamily="34" charset="0"/>
                    <a:cs typeface="Arial" panose="020B0604020202020204" pitchFamily="34" charset="0"/>
                  </a:rPr>
                  <a:t>, so the transformation changed the magnitude by 3 but not the direction.</a:t>
                </a:r>
              </a:p>
            </p:txBody>
          </p:sp>
        </mc:Choice>
        <mc:Fallback xmlns="">
          <p:sp>
            <p:nvSpPr>
              <p:cNvPr id="63" name="TextBox 62">
                <a:extLst>
                  <a:ext uri="{FF2B5EF4-FFF2-40B4-BE49-F238E27FC236}">
                    <a16:creationId xmlns:a16="http://schemas.microsoft.com/office/drawing/2014/main" id="{CE5425A8-F78E-487B-89E2-3ECD0B70D10D}"/>
                  </a:ext>
                </a:extLst>
              </p:cNvPr>
              <p:cNvSpPr txBox="1">
                <a:spLocks noRot="1" noChangeAspect="1" noMove="1" noResize="1" noEditPoints="1" noAdjustHandles="1" noChangeArrowheads="1" noChangeShapeType="1" noTextEdit="1"/>
              </p:cNvSpPr>
              <p:nvPr/>
            </p:nvSpPr>
            <p:spPr>
              <a:xfrm>
                <a:off x="6158110" y="3685629"/>
                <a:ext cx="5764746" cy="1266822"/>
              </a:xfrm>
              <a:prstGeom prst="rect">
                <a:avLst/>
              </a:prstGeom>
              <a:blipFill>
                <a:blip r:embed="rId5"/>
                <a:stretch>
                  <a:fillRect l="-1057" r="-1163" b="-8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FF4FA57-5C9F-4E0A-BE25-EC5DB1E0D08E}"/>
                  </a:ext>
                </a:extLst>
              </p:cNvPr>
              <p:cNvSpPr txBox="1"/>
              <p:nvPr/>
            </p:nvSpPr>
            <p:spPr>
              <a:xfrm>
                <a:off x="6158110" y="5090491"/>
                <a:ext cx="5764746" cy="1263744"/>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In that case, we can call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 </m:t>
                        </m:r>
                        <m:m>
                          <m:mPr>
                            <m:mcs>
                              <m:mc>
                                <m:mcPr>
                                  <m:count m:val="1"/>
                                  <m:mcJc m:val="center"/>
                                </m:mcPr>
                              </m:mc>
                            </m:mcs>
                            <m:ctrlPr>
                              <a:rPr lang="en-US" sz="2000" i="1">
                                <a:latin typeface="Cambria Math" panose="02040503050406030204" pitchFamily="18" charset="0"/>
                                <a:ea typeface="Cambria Math" panose="02040503050406030204" pitchFamily="18" charset="0"/>
                              </a:rPr>
                            </m:ctrlPr>
                          </m:mPr>
                          <m:mr>
                            <m:e>
                              <m:r>
                                <a:rPr lang="en-US" sz="2000" i="1">
                                  <a:latin typeface="Cambria Math" panose="02040503050406030204" pitchFamily="18" charset="0"/>
                                  <a:ea typeface="Cambria Math" panose="02040503050406030204" pitchFamily="18" charset="0"/>
                                </a:rPr>
                                <m:t>1</m:t>
                              </m:r>
                            </m:e>
                          </m:mr>
                          <m:mr>
                            <m:e>
                              <m:r>
                                <a:rPr lang="en-US" sz="2000" i="1">
                                  <a:latin typeface="Cambria Math" panose="02040503050406030204" pitchFamily="18" charset="0"/>
                                  <a:ea typeface="Cambria Math" panose="02040503050406030204" pitchFamily="18" charset="0"/>
                                </a:rPr>
                                <m:t>1</m:t>
                              </m:r>
                            </m:e>
                          </m:mr>
                        </m:m>
                        <m:r>
                          <a:rPr lang="en-US" sz="2000" i="1">
                            <a:latin typeface="Cambria Math" panose="02040503050406030204" pitchFamily="18" charset="0"/>
                            <a:ea typeface="Cambria Math" panose="02040503050406030204" pitchFamily="18" charset="0"/>
                          </a:rPr>
                          <m:t> </m:t>
                        </m:r>
                      </m:e>
                    </m:d>
                  </m:oMath>
                </a14:m>
                <a:r>
                  <a:rPr lang="en-US" sz="2000" dirty="0">
                    <a:latin typeface="Arial" panose="020B0604020202020204" pitchFamily="34" charset="0"/>
                    <a:cs typeface="Arial" panose="020B0604020202020204" pitchFamily="34" charset="0"/>
                  </a:rPr>
                  <a:t> as the eigenvector and </a:t>
                </a:r>
                <a14:m>
                  <m:oMath xmlns:m="http://schemas.openxmlformats.org/officeDocument/2006/math">
                    <m:r>
                      <a:rPr lang="en-US" sz="2000" i="1">
                        <a:latin typeface="Cambria Math" panose="02040503050406030204" pitchFamily="18" charset="0"/>
                        <a:ea typeface="Cambria Math" panose="02040503050406030204" pitchFamily="18" charset="0"/>
                      </a:rPr>
                      <m:t>3</m:t>
                    </m:r>
                  </m:oMath>
                </a14:m>
                <a:r>
                  <a:rPr lang="en-US" sz="2000" dirty="0">
                    <a:latin typeface="Arial" panose="020B0604020202020204" pitchFamily="34" charset="0"/>
                    <a:cs typeface="Arial" panose="020B0604020202020204" pitchFamily="34" charset="0"/>
                  </a:rPr>
                  <a:t> as the corresponding eigenvalue.</a:t>
                </a:r>
              </a:p>
            </p:txBody>
          </p:sp>
        </mc:Choice>
        <mc:Fallback xmlns="">
          <p:sp>
            <p:nvSpPr>
              <p:cNvPr id="64" name="TextBox 63">
                <a:extLst>
                  <a:ext uri="{FF2B5EF4-FFF2-40B4-BE49-F238E27FC236}">
                    <a16:creationId xmlns:a16="http://schemas.microsoft.com/office/drawing/2014/main" id="{0FF4FA57-5C9F-4E0A-BE25-EC5DB1E0D08E}"/>
                  </a:ext>
                </a:extLst>
              </p:cNvPr>
              <p:cNvSpPr txBox="1">
                <a:spLocks noRot="1" noChangeAspect="1" noMove="1" noResize="1" noEditPoints="1" noAdjustHandles="1" noChangeArrowheads="1" noChangeShapeType="1" noTextEdit="1"/>
              </p:cNvSpPr>
              <p:nvPr/>
            </p:nvSpPr>
            <p:spPr>
              <a:xfrm>
                <a:off x="6158110" y="5090491"/>
                <a:ext cx="5764746" cy="1263744"/>
              </a:xfrm>
              <a:prstGeom prst="rect">
                <a:avLst/>
              </a:prstGeom>
              <a:blipFill>
                <a:blip r:embed="rId6"/>
                <a:stretch>
                  <a:fillRect l="-1057" b="-821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04E96CE-A718-32DD-AC22-8D2775C2BEE8}"/>
              </a:ext>
            </a:extLst>
          </p:cNvPr>
          <p:cNvSpPr txBox="1"/>
          <p:nvPr/>
        </p:nvSpPr>
        <p:spPr>
          <a:xfrm>
            <a:off x="223934" y="185986"/>
            <a:ext cx="534152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Eigenvectors and eigenvalues</a:t>
            </a:r>
          </a:p>
        </p:txBody>
      </p:sp>
      <p:grpSp>
        <p:nvGrpSpPr>
          <p:cNvPr id="30" name="Group 29">
            <a:extLst>
              <a:ext uri="{FF2B5EF4-FFF2-40B4-BE49-F238E27FC236}">
                <a16:creationId xmlns:a16="http://schemas.microsoft.com/office/drawing/2014/main" id="{E7E9CEF6-05C3-4044-A0A6-C514CB3B7EC4}"/>
              </a:ext>
            </a:extLst>
          </p:cNvPr>
          <p:cNvGrpSpPr/>
          <p:nvPr/>
        </p:nvGrpSpPr>
        <p:grpSpPr>
          <a:xfrm>
            <a:off x="8800105" y="1233578"/>
            <a:ext cx="3217522" cy="2012422"/>
            <a:chOff x="7572376" y="1906437"/>
            <a:chExt cx="3217522" cy="2012422"/>
          </a:xfrm>
        </p:grpSpPr>
        <p:sp>
          <p:nvSpPr>
            <p:cNvPr id="29" name="Rectangle: Rounded Corners 28">
              <a:extLst>
                <a:ext uri="{FF2B5EF4-FFF2-40B4-BE49-F238E27FC236}">
                  <a16:creationId xmlns:a16="http://schemas.microsoft.com/office/drawing/2014/main" id="{82D39126-DF92-E637-C08E-3488F2DEB375}"/>
                </a:ext>
              </a:extLst>
            </p:cNvPr>
            <p:cNvSpPr/>
            <p:nvPr/>
          </p:nvSpPr>
          <p:spPr>
            <a:xfrm>
              <a:off x="7572376" y="1906437"/>
              <a:ext cx="3217522" cy="2012422"/>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89703D-93F1-2280-BD4F-1BC3964872A2}"/>
                    </a:ext>
                  </a:extLst>
                </p:cNvPr>
                <p:cNvSpPr txBox="1"/>
                <p:nvPr/>
              </p:nvSpPr>
              <p:spPr>
                <a:xfrm>
                  <a:off x="7640711" y="2371920"/>
                  <a:ext cx="3149186" cy="1420325"/>
                </a:xfrm>
                <a:prstGeom prst="rect">
                  <a:avLst/>
                </a:prstGeom>
                <a:noFill/>
              </p:spPr>
              <p:txBody>
                <a:bodyPr wrap="square" rtlCol="0">
                  <a:spAutoFit/>
                </a:bodyPr>
                <a:lstStyle/>
                <a:p>
                  <a:pPr>
                    <a:lnSpc>
                      <a:spcPct val="150000"/>
                    </a:lnSpc>
                  </a:pPr>
                  <a:r>
                    <a:rPr lang="en-US" sz="2000" dirty="0">
                      <a:solidFill>
                        <a:schemeClr val="tx1"/>
                      </a:solidFill>
                      <a:latin typeface="Arial" panose="020B0604020202020204" pitchFamily="34" charset="0"/>
                      <a:cs typeface="Arial" panose="020B0604020202020204" pitchFamily="34" charset="0"/>
                    </a:rPr>
                    <a:t>Think of </a:t>
                  </a:r>
                  <a14:m>
                    <m:oMath xmlns:m="http://schemas.openxmlformats.org/officeDocument/2006/math">
                      <m:sSub>
                        <m:sSubPr>
                          <m:ctrlPr>
                            <a:rPr lang="en-US" sz="2000" i="1" smtClean="0">
                              <a:solidFill>
                                <a:schemeClr val="tx1"/>
                              </a:solidFill>
                              <a:latin typeface="Cambria Math" panose="02040503050406030204" pitchFamily="18" charset="0"/>
                              <a:cs typeface="Arial" panose="020B0604020202020204" pitchFamily="34" charset="0"/>
                            </a:rPr>
                          </m:ctrlPr>
                        </m:sSubPr>
                        <m:e>
                          <m:r>
                            <a:rPr lang="en-US" sz="2000" i="1">
                              <a:solidFill>
                                <a:schemeClr val="tx1"/>
                              </a:solidFill>
                              <a:latin typeface="Cambria Math" panose="02040503050406030204" pitchFamily="18" charset="0"/>
                              <a:cs typeface="Arial" panose="020B0604020202020204" pitchFamily="34" charset="0"/>
                            </a:rPr>
                            <m:t>𝑣</m:t>
                          </m:r>
                        </m:e>
                        <m:sub>
                          <m:r>
                            <a:rPr lang="en-US" sz="2000" i="1">
                              <a:solidFill>
                                <a:schemeClr val="tx1"/>
                              </a:solidFill>
                              <a:latin typeface="Cambria Math" panose="02040503050406030204" pitchFamily="18" charset="0"/>
                              <a:cs typeface="Arial" panose="020B0604020202020204" pitchFamily="34" charset="0"/>
                            </a:rPr>
                            <m:t>𝑖</m:t>
                          </m:r>
                        </m:sub>
                      </m:sSub>
                    </m:oMath>
                  </a14:m>
                  <a:r>
                    <a:rPr lang="en-US" sz="2000" dirty="0">
                      <a:solidFill>
                        <a:schemeClr val="tx1"/>
                      </a:solidFill>
                      <a:latin typeface="Arial" panose="020B0604020202020204" pitchFamily="34" charset="0"/>
                      <a:cs typeface="Arial" panose="020B0604020202020204" pitchFamily="34" charset="0"/>
                    </a:rPr>
                    <a:t> as a slice of </a:t>
                  </a:r>
                  <a14:m>
                    <m:oMath xmlns:m="http://schemas.openxmlformats.org/officeDocument/2006/math">
                      <m:r>
                        <a:rPr lang="en-US" sz="2000" b="1" i="1">
                          <a:solidFill>
                            <a:schemeClr val="tx1"/>
                          </a:solidFill>
                          <a:latin typeface="Cambria Math" panose="02040503050406030204" pitchFamily="18" charset="0"/>
                          <a:cs typeface="Arial" panose="020B0604020202020204" pitchFamily="34" charset="0"/>
                        </a:rPr>
                        <m:t>𝑲</m:t>
                      </m:r>
                    </m:oMath>
                  </a14:m>
                  <a:r>
                    <a:rPr lang="en-US" sz="2000" dirty="0">
                      <a:solidFill>
                        <a:schemeClr val="tx1"/>
                      </a:solidFill>
                      <a:latin typeface="Arial" panose="020B0604020202020204" pitchFamily="34" charset="0"/>
                      <a:cs typeface="Arial" panose="020B0604020202020204" pitchFamily="34" charset="0"/>
                    </a:rPr>
                    <a:t>, and </a:t>
                  </a:r>
                  <a14:m>
                    <m:oMath xmlns:m="http://schemas.openxmlformats.org/officeDocument/2006/math">
                      <m:sSub>
                        <m:sSubPr>
                          <m:ctrlPr>
                            <a:rPr lang="en-US" sz="2000" i="1">
                              <a:solidFill>
                                <a:schemeClr val="tx1"/>
                              </a:solidFill>
                              <a:latin typeface="Cambria Math" panose="02040503050406030204" pitchFamily="18" charset="0"/>
                              <a:cs typeface="Arial" panose="020B0604020202020204" pitchFamily="34" charset="0"/>
                            </a:rPr>
                          </m:ctrlPr>
                        </m:sSubPr>
                        <m:e>
                          <m:r>
                            <m:rPr>
                              <m:sty m:val="p"/>
                            </m:rPr>
                            <a:rPr lang="el-GR" sz="2000" i="1">
                              <a:solidFill>
                                <a:schemeClr val="tx1"/>
                              </a:solidFill>
                              <a:latin typeface="Cambria Math" panose="02040503050406030204" pitchFamily="18" charset="0"/>
                              <a:cs typeface="Arial" panose="020B0604020202020204" pitchFamily="34" charset="0"/>
                            </a:rPr>
                            <m:t>λ</m:t>
                          </m:r>
                        </m:e>
                        <m:sub>
                          <m:r>
                            <a:rPr lang="en-US" sz="2000" i="1">
                              <a:solidFill>
                                <a:schemeClr val="tx1"/>
                              </a:solidFill>
                              <a:latin typeface="Cambria Math" panose="02040503050406030204" pitchFamily="18" charset="0"/>
                              <a:cs typeface="Arial" panose="020B0604020202020204" pitchFamily="34" charset="0"/>
                            </a:rPr>
                            <m:t>𝑖</m:t>
                          </m:r>
                        </m:sub>
                      </m:sSub>
                    </m:oMath>
                  </a14:m>
                  <a:r>
                    <a:rPr lang="en-US" sz="2000" dirty="0">
                      <a:solidFill>
                        <a:schemeClr val="tx1"/>
                      </a:solidFill>
                      <a:latin typeface="Arial" panose="020B0604020202020204" pitchFamily="34" charset="0"/>
                      <a:cs typeface="Arial" panose="020B0604020202020204" pitchFamily="34" charset="0"/>
                    </a:rPr>
                    <a:t> is the measure of how big the slice is.</a:t>
                  </a:r>
                </a:p>
              </p:txBody>
            </p:sp>
          </mc:Choice>
          <mc:Fallback xmlns="">
            <p:sp>
              <p:nvSpPr>
                <p:cNvPr id="2" name="TextBox 1">
                  <a:extLst>
                    <a:ext uri="{FF2B5EF4-FFF2-40B4-BE49-F238E27FC236}">
                      <a16:creationId xmlns:a16="http://schemas.microsoft.com/office/drawing/2014/main" id="{D589703D-93F1-2280-BD4F-1BC3964872A2}"/>
                    </a:ext>
                  </a:extLst>
                </p:cNvPr>
                <p:cNvSpPr txBox="1">
                  <a:spLocks noRot="1" noChangeAspect="1" noMove="1" noResize="1" noEditPoints="1" noAdjustHandles="1" noChangeArrowheads="1" noChangeShapeType="1" noTextEdit="1"/>
                </p:cNvSpPr>
                <p:nvPr/>
              </p:nvSpPr>
              <p:spPr>
                <a:xfrm>
                  <a:off x="7640711" y="2371920"/>
                  <a:ext cx="3149186" cy="1420325"/>
                </a:xfrm>
                <a:prstGeom prst="rect">
                  <a:avLst/>
                </a:prstGeom>
                <a:blipFill>
                  <a:blip r:embed="rId7"/>
                  <a:stretch>
                    <a:fillRect l="-2132" r="-3295" b="-68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EE49F3-5BFB-E215-59F8-3F8913B92A42}"/>
                    </a:ext>
                  </a:extLst>
                </p:cNvPr>
                <p:cNvSpPr txBox="1"/>
                <p:nvPr/>
              </p:nvSpPr>
              <p:spPr>
                <a:xfrm>
                  <a:off x="7649644" y="1958005"/>
                  <a:ext cx="135255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panose="02040503050406030204" pitchFamily="18" charset="0"/>
                            <a:cs typeface="Arial" panose="020B0604020202020204" pitchFamily="34" charset="0"/>
                          </a:rPr>
                          <m:t>𝑲</m:t>
                        </m:r>
                        <m:sSub>
                          <m:sSubPr>
                            <m:ctrlPr>
                              <a:rPr lang="en-US" sz="2000" b="0" i="1" smtClean="0">
                                <a:solidFill>
                                  <a:schemeClr val="tx1"/>
                                </a:solidFill>
                                <a:latin typeface="Cambria Math" panose="02040503050406030204" pitchFamily="18" charset="0"/>
                                <a:cs typeface="Arial" panose="020B0604020202020204" pitchFamily="34" charset="0"/>
                              </a:rPr>
                            </m:ctrlPr>
                          </m:sSubPr>
                          <m:e>
                            <m:r>
                              <a:rPr lang="en-US" sz="2000" b="0" i="1" smtClean="0">
                                <a:solidFill>
                                  <a:schemeClr val="tx1"/>
                                </a:solidFill>
                                <a:latin typeface="Cambria Math" panose="02040503050406030204" pitchFamily="18" charset="0"/>
                                <a:cs typeface="Arial" panose="020B0604020202020204" pitchFamily="34" charset="0"/>
                              </a:rPr>
                              <m:t>𝑣</m:t>
                            </m:r>
                          </m:e>
                          <m:sub>
                            <m:r>
                              <a:rPr lang="en-US" sz="2000" b="0" i="1" smtClean="0">
                                <a:solidFill>
                                  <a:schemeClr val="tx1"/>
                                </a:solidFill>
                                <a:latin typeface="Cambria Math" panose="02040503050406030204" pitchFamily="18" charset="0"/>
                                <a:cs typeface="Arial" panose="020B0604020202020204" pitchFamily="34" charset="0"/>
                              </a:rPr>
                              <m:t>𝑖</m:t>
                            </m:r>
                          </m:sub>
                        </m:sSub>
                        <m:r>
                          <a:rPr lang="en-US" sz="2000" b="0" i="1" smtClean="0">
                            <a:solidFill>
                              <a:schemeClr val="tx1"/>
                            </a:solidFill>
                            <a:latin typeface="Cambria Math" panose="02040503050406030204" pitchFamily="18" charset="0"/>
                            <a:cs typeface="Arial" panose="020B0604020202020204" pitchFamily="34" charset="0"/>
                          </a:rPr>
                          <m:t>=</m:t>
                        </m:r>
                        <m:sSub>
                          <m:sSubPr>
                            <m:ctrlPr>
                              <a:rPr lang="en-US" sz="2000" b="0" i="1" smtClean="0">
                                <a:solidFill>
                                  <a:schemeClr val="tx1"/>
                                </a:solidFill>
                                <a:latin typeface="Cambria Math" panose="02040503050406030204" pitchFamily="18" charset="0"/>
                                <a:cs typeface="Arial" panose="020B0604020202020204" pitchFamily="34" charset="0"/>
                              </a:rPr>
                            </m:ctrlPr>
                          </m:sSubPr>
                          <m:e>
                            <m:r>
                              <m:rPr>
                                <m:sty m:val="p"/>
                              </m:rPr>
                              <a:rPr lang="el-GR" sz="2000" b="0" i="1" smtClean="0">
                                <a:solidFill>
                                  <a:schemeClr val="tx1"/>
                                </a:solidFill>
                                <a:latin typeface="Cambria Math" panose="02040503050406030204" pitchFamily="18" charset="0"/>
                                <a:cs typeface="Arial" panose="020B0604020202020204" pitchFamily="34" charset="0"/>
                              </a:rPr>
                              <m:t>λ</m:t>
                            </m:r>
                          </m:e>
                          <m:sub>
                            <m:r>
                              <a:rPr lang="en-US" sz="2000" b="0" i="1" smtClean="0">
                                <a:solidFill>
                                  <a:schemeClr val="tx1"/>
                                </a:solidFill>
                                <a:latin typeface="Cambria Math" panose="02040503050406030204" pitchFamily="18" charset="0"/>
                                <a:cs typeface="Arial" panose="020B0604020202020204" pitchFamily="34" charset="0"/>
                              </a:rPr>
                              <m:t>𝑖</m:t>
                            </m:r>
                          </m:sub>
                        </m:sSub>
                        <m:sSub>
                          <m:sSubPr>
                            <m:ctrlPr>
                              <a:rPr lang="en-US" sz="2000" b="0" i="1" smtClean="0">
                                <a:solidFill>
                                  <a:schemeClr val="tx1"/>
                                </a:solidFill>
                                <a:latin typeface="Cambria Math" panose="02040503050406030204" pitchFamily="18" charset="0"/>
                                <a:cs typeface="Arial" panose="020B0604020202020204" pitchFamily="34" charset="0"/>
                              </a:rPr>
                            </m:ctrlPr>
                          </m:sSubPr>
                          <m:e>
                            <m:r>
                              <a:rPr lang="en-US" sz="2000" b="0" i="1" smtClean="0">
                                <a:solidFill>
                                  <a:schemeClr val="tx1"/>
                                </a:solidFill>
                                <a:latin typeface="Cambria Math" panose="02040503050406030204" pitchFamily="18" charset="0"/>
                                <a:cs typeface="Arial" panose="020B0604020202020204" pitchFamily="34" charset="0"/>
                              </a:rPr>
                              <m:t>𝑣</m:t>
                            </m:r>
                          </m:e>
                          <m:sub>
                            <m:r>
                              <a:rPr lang="en-US" sz="2000" b="0" i="1" smtClean="0">
                                <a:solidFill>
                                  <a:schemeClr val="tx1"/>
                                </a:solidFill>
                                <a:latin typeface="Cambria Math" panose="02040503050406030204" pitchFamily="18" charset="0"/>
                                <a:cs typeface="Arial" panose="020B0604020202020204" pitchFamily="34" charset="0"/>
                              </a:rPr>
                              <m:t>𝑖</m:t>
                            </m:r>
                          </m:sub>
                        </m:sSub>
                      </m:oMath>
                    </m:oMathPara>
                  </a14:m>
                  <a:endParaRPr lang="en-US" sz="2000" dirty="0">
                    <a:solidFill>
                      <a:schemeClr val="tx1"/>
                    </a:solidFill>
                  </a:endParaRPr>
                </a:p>
              </p:txBody>
            </p:sp>
          </mc:Choice>
          <mc:Fallback xmlns="">
            <p:sp>
              <p:nvSpPr>
                <p:cNvPr id="28" name="TextBox 27">
                  <a:extLst>
                    <a:ext uri="{FF2B5EF4-FFF2-40B4-BE49-F238E27FC236}">
                      <a16:creationId xmlns:a16="http://schemas.microsoft.com/office/drawing/2014/main" id="{86EE49F3-5BFB-E215-59F8-3F8913B92A42}"/>
                    </a:ext>
                  </a:extLst>
                </p:cNvPr>
                <p:cNvSpPr txBox="1">
                  <a:spLocks noRot="1" noChangeAspect="1" noMove="1" noResize="1" noEditPoints="1" noAdjustHandles="1" noChangeArrowheads="1" noChangeShapeType="1" noTextEdit="1"/>
                </p:cNvSpPr>
                <p:nvPr/>
              </p:nvSpPr>
              <p:spPr>
                <a:xfrm>
                  <a:off x="7649644" y="1958005"/>
                  <a:ext cx="1352550" cy="400110"/>
                </a:xfrm>
                <a:prstGeom prst="rect">
                  <a:avLst/>
                </a:prstGeom>
                <a:blipFill>
                  <a:blip r:embed="rId8"/>
                  <a:stretch>
                    <a:fillRect b="-1538"/>
                  </a:stretch>
                </a:blipFill>
              </p:spPr>
              <p:txBody>
                <a:bodyPr/>
                <a:lstStyle/>
                <a:p>
                  <a:r>
                    <a:rPr lang="en-US">
                      <a:noFill/>
                    </a:rPr>
                    <a:t> </a:t>
                  </a:r>
                </a:p>
              </p:txBody>
            </p:sp>
          </mc:Fallback>
        </mc:AlternateContent>
      </p:grpSp>
    </p:spTree>
    <p:extLst>
      <p:ext uri="{BB962C8B-B14F-4D97-AF65-F5344CB8AC3E}">
        <p14:creationId xmlns:p14="http://schemas.microsoft.com/office/powerpoint/2010/main" val="5279612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78449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Interpreting PCA plot</a:t>
            </a:r>
          </a:p>
        </p:txBody>
      </p:sp>
      <p:sp>
        <p:nvSpPr>
          <p:cNvPr id="5" name="TextBox 4">
            <a:extLst>
              <a:ext uri="{FF2B5EF4-FFF2-40B4-BE49-F238E27FC236}">
                <a16:creationId xmlns:a16="http://schemas.microsoft.com/office/drawing/2014/main" id="{C5548526-A331-B158-0E51-5F0D6E819988}"/>
              </a:ext>
            </a:extLst>
          </p:cNvPr>
          <p:cNvSpPr txBox="1"/>
          <p:nvPr/>
        </p:nvSpPr>
        <p:spPr>
          <a:xfrm>
            <a:off x="6719045" y="1212353"/>
            <a:ext cx="5168155" cy="9586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Clear separation on the first axis (PC1).</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Finer-scale separation on PC2.</a:t>
            </a:r>
          </a:p>
        </p:txBody>
      </p:sp>
      <p:sp>
        <p:nvSpPr>
          <p:cNvPr id="6" name="TextBox 5">
            <a:extLst>
              <a:ext uri="{FF2B5EF4-FFF2-40B4-BE49-F238E27FC236}">
                <a16:creationId xmlns:a16="http://schemas.microsoft.com/office/drawing/2014/main" id="{4689ECCE-0A81-B5DD-A61C-9FB50C134FF6}"/>
              </a:ext>
            </a:extLst>
          </p:cNvPr>
          <p:cNvSpPr txBox="1"/>
          <p:nvPr/>
        </p:nvSpPr>
        <p:spPr>
          <a:xfrm>
            <a:off x="4869827" y="6428166"/>
            <a:ext cx="135325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Price et al (2006)</a:t>
            </a:r>
          </a:p>
        </p:txBody>
      </p:sp>
      <p:pic>
        <p:nvPicPr>
          <p:cNvPr id="3" name="Picture 2">
            <a:extLst>
              <a:ext uri="{FF2B5EF4-FFF2-40B4-BE49-F238E27FC236}">
                <a16:creationId xmlns:a16="http://schemas.microsoft.com/office/drawing/2014/main" id="{02D67533-27A3-49B6-171C-18757B5A0C36}"/>
              </a:ext>
            </a:extLst>
          </p:cNvPr>
          <p:cNvPicPr>
            <a:picLocks noChangeAspect="1"/>
          </p:cNvPicPr>
          <p:nvPr/>
        </p:nvPicPr>
        <p:blipFill>
          <a:blip r:embed="rId2"/>
          <a:stretch>
            <a:fillRect/>
          </a:stretch>
        </p:blipFill>
        <p:spPr>
          <a:xfrm>
            <a:off x="385187" y="941766"/>
            <a:ext cx="5901158" cy="5486400"/>
          </a:xfrm>
          <a:prstGeom prst="rect">
            <a:avLst/>
          </a:prstGeom>
        </p:spPr>
      </p:pic>
    </p:spTree>
    <p:extLst>
      <p:ext uri="{BB962C8B-B14F-4D97-AF65-F5344CB8AC3E}">
        <p14:creationId xmlns:p14="http://schemas.microsoft.com/office/powerpoint/2010/main" val="3133338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398487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Interpreting PCA plots</a:t>
            </a:r>
          </a:p>
        </p:txBody>
      </p:sp>
      <p:pic>
        <p:nvPicPr>
          <p:cNvPr id="4" name="Picture 3">
            <a:extLst>
              <a:ext uri="{FF2B5EF4-FFF2-40B4-BE49-F238E27FC236}">
                <a16:creationId xmlns:a16="http://schemas.microsoft.com/office/drawing/2014/main" id="{82FD44A3-FB4B-1B5B-8969-654F09EB8825}"/>
              </a:ext>
            </a:extLst>
          </p:cNvPr>
          <p:cNvPicPr>
            <a:picLocks noChangeAspect="1"/>
          </p:cNvPicPr>
          <p:nvPr/>
        </p:nvPicPr>
        <p:blipFill rotWithShape="1">
          <a:blip r:embed="rId2">
            <a:extLst>
              <a:ext uri="{28A0092B-C50C-407E-A947-70E740481C1C}">
                <a14:useLocalDpi xmlns:a14="http://schemas.microsoft.com/office/drawing/2010/main" val="0"/>
              </a:ext>
            </a:extLst>
          </a:blip>
          <a:srcRect t="25009" b="-96"/>
          <a:stretch/>
        </p:blipFill>
        <p:spPr>
          <a:xfrm>
            <a:off x="571004" y="941766"/>
            <a:ext cx="7275605" cy="5486400"/>
          </a:xfrm>
          <a:prstGeom prst="rect">
            <a:avLst/>
          </a:prstGeom>
        </p:spPr>
      </p:pic>
      <p:sp>
        <p:nvSpPr>
          <p:cNvPr id="5" name="TextBox 4">
            <a:extLst>
              <a:ext uri="{FF2B5EF4-FFF2-40B4-BE49-F238E27FC236}">
                <a16:creationId xmlns:a16="http://schemas.microsoft.com/office/drawing/2014/main" id="{C5548526-A331-B158-0E51-5F0D6E819988}"/>
              </a:ext>
            </a:extLst>
          </p:cNvPr>
          <p:cNvSpPr txBox="1"/>
          <p:nvPr/>
        </p:nvSpPr>
        <p:spPr>
          <a:xfrm>
            <a:off x="8071985" y="941766"/>
            <a:ext cx="3734828" cy="4651979"/>
          </a:xfrm>
          <a:prstGeom prst="rect">
            <a:avLst/>
          </a:prstGeom>
          <a:noFill/>
        </p:spPr>
        <p:txBody>
          <a:bodyPr wrap="square">
            <a:spAutoFit/>
          </a:bodyPr>
          <a:lstStyle/>
          <a:p>
            <a:pPr>
              <a:lnSpc>
                <a:spcPct val="150000"/>
              </a:lnSpc>
            </a:pPr>
            <a:r>
              <a:rPr lang="en-US" sz="2000" dirty="0">
                <a:latin typeface="Arial" panose="020B0604020202020204" pitchFamily="34" charset="0"/>
                <a:cs typeface="Arial" panose="020B0604020202020204" pitchFamily="34" charset="0"/>
              </a:rPr>
              <a:t>Extended Data Figure 1. PCA with genotyping-by-sequencing data of 19,778 varieties of domesticated barley sampled from the gene bank of the IPK9. The first six principal components are shown. Samples are colored according to geographic origin, row type or annual growth habit.</a:t>
            </a:r>
          </a:p>
        </p:txBody>
      </p:sp>
      <p:sp>
        <p:nvSpPr>
          <p:cNvPr id="6" name="TextBox 5">
            <a:extLst>
              <a:ext uri="{FF2B5EF4-FFF2-40B4-BE49-F238E27FC236}">
                <a16:creationId xmlns:a16="http://schemas.microsoft.com/office/drawing/2014/main" id="{4689ECCE-0A81-B5DD-A61C-9FB50C134FF6}"/>
              </a:ext>
            </a:extLst>
          </p:cNvPr>
          <p:cNvSpPr txBox="1"/>
          <p:nvPr/>
        </p:nvSpPr>
        <p:spPr>
          <a:xfrm>
            <a:off x="4614950" y="6428166"/>
            <a:ext cx="1608133" cy="276999"/>
          </a:xfrm>
          <a:prstGeom prst="rect">
            <a:avLst/>
          </a:prstGeom>
          <a:noFill/>
        </p:spPr>
        <p:txBody>
          <a:bodyPr wrap="none" rtlCol="0">
            <a:spAutoFit/>
          </a:bodyPr>
          <a:lstStyle/>
          <a:p>
            <a:pPr algn="r"/>
            <a:r>
              <a:rPr lang="en-US" sz="1200" dirty="0" err="1">
                <a:latin typeface="Arial" panose="020B0604020202020204" pitchFamily="34" charset="0"/>
                <a:cs typeface="Arial" panose="020B0604020202020204" pitchFamily="34" charset="0"/>
              </a:rPr>
              <a:t>Jayakodi</a:t>
            </a:r>
            <a:r>
              <a:rPr lang="en-US" sz="1200" dirty="0">
                <a:latin typeface="Arial" panose="020B0604020202020204" pitchFamily="34" charset="0"/>
                <a:cs typeface="Arial" panose="020B0604020202020204" pitchFamily="34" charset="0"/>
              </a:rPr>
              <a:t> et al (2020)</a:t>
            </a:r>
          </a:p>
        </p:txBody>
      </p:sp>
    </p:spTree>
    <p:extLst>
      <p:ext uri="{BB962C8B-B14F-4D97-AF65-F5344CB8AC3E}">
        <p14:creationId xmlns:p14="http://schemas.microsoft.com/office/powerpoint/2010/main" val="3354237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BB8436-330A-A3CB-BC9D-C4EA38E9521D}"/>
              </a:ext>
            </a:extLst>
          </p:cNvPr>
          <p:cNvSpPr txBox="1"/>
          <p:nvPr/>
        </p:nvSpPr>
        <p:spPr>
          <a:xfrm>
            <a:off x="223934" y="185986"/>
            <a:ext cx="323999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STRUCTURE et al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89BEF0-D946-0D11-779A-D5DC8BDF4DC0}"/>
                  </a:ext>
                </a:extLst>
              </p:cNvPr>
              <p:cNvSpPr txBox="1"/>
              <p:nvPr/>
            </p:nvSpPr>
            <p:spPr>
              <a:xfrm>
                <a:off x="571463" y="984379"/>
                <a:ext cx="11418374" cy="279384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These are software to model population admixture.</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Typically uses Bayesian clustering methods (</a:t>
                </a:r>
                <a14:m>
                  <m:oMath xmlns:m="http://schemas.openxmlformats.org/officeDocument/2006/math">
                    <m:r>
                      <a:rPr lang="en-US" sz="2400" b="0" i="1" smtClean="0">
                        <a:latin typeface="Cambria Math" panose="02040503050406030204" pitchFamily="18" charset="0"/>
                        <a:cs typeface="Arial" panose="020B0604020202020204" pitchFamily="34" charset="0"/>
                      </a:rPr>
                      <m:t>𝑃𝑜𝑠𝑡𝑒𝑟𝑖𝑜𝑟</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𝑃𝑟𝑖𝑜𝑟</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𝑂𝑏𝑠𝑒𝑟𝑣𝑎𝑡𝑖𝑜𝑛</m:t>
                    </m:r>
                  </m:oMath>
                </a14:m>
                <a:r>
                  <a:rPr lang="en-US" sz="24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model takes a prior (</a:t>
                </a:r>
                <a14:m>
                  <m:oMath xmlns:m="http://schemas.openxmlformats.org/officeDocument/2006/math">
                    <m:r>
                      <a:rPr lang="en-US" sz="2400" b="0" i="1" smtClean="0">
                        <a:latin typeface="Cambria Math" panose="02040503050406030204" pitchFamily="18" charset="0"/>
                        <a:cs typeface="Arial" panose="020B0604020202020204" pitchFamily="34" charset="0"/>
                      </a:rPr>
                      <m:t>𝐾</m:t>
                    </m:r>
                  </m:oMath>
                </a14:m>
                <a:r>
                  <a:rPr lang="en-US" sz="2400" dirty="0">
                    <a:latin typeface="Arial" panose="020B0604020202020204" pitchFamily="34" charset="0"/>
                    <a:cs typeface="Arial" panose="020B0604020202020204" pitchFamily="34" charset="0"/>
                  </a:rPr>
                  <a:t> clusters of populations), adjusts it according to observation (allele frequencies) over many iterations, and produces the posterior (ancestry admixture estimate).</a:t>
                </a:r>
              </a:p>
            </p:txBody>
          </p:sp>
        </mc:Choice>
        <mc:Fallback xmlns="">
          <p:sp>
            <p:nvSpPr>
              <p:cNvPr id="8" name="TextBox 7">
                <a:extLst>
                  <a:ext uri="{FF2B5EF4-FFF2-40B4-BE49-F238E27FC236}">
                    <a16:creationId xmlns:a16="http://schemas.microsoft.com/office/drawing/2014/main" id="{4089BEF0-D946-0D11-779A-D5DC8BDF4DC0}"/>
                  </a:ext>
                </a:extLst>
              </p:cNvPr>
              <p:cNvSpPr txBox="1">
                <a:spLocks noRot="1" noChangeAspect="1" noMove="1" noResize="1" noEditPoints="1" noAdjustHandles="1" noChangeArrowheads="1" noChangeShapeType="1" noTextEdit="1"/>
              </p:cNvSpPr>
              <p:nvPr/>
            </p:nvSpPr>
            <p:spPr>
              <a:xfrm>
                <a:off x="571463" y="984379"/>
                <a:ext cx="11418374" cy="2793842"/>
              </a:xfrm>
              <a:prstGeom prst="rect">
                <a:avLst/>
              </a:prstGeom>
              <a:blipFill>
                <a:blip r:embed="rId2"/>
                <a:stretch>
                  <a:fillRect l="-747" r="-1335" b="-4139"/>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CEF6B2D6-977C-6FD3-E8B5-AED4B2E99641}"/>
              </a:ext>
            </a:extLst>
          </p:cNvPr>
          <p:cNvGrpSpPr>
            <a:grpSpLocks noChangeAspect="1"/>
          </p:cNvGrpSpPr>
          <p:nvPr/>
        </p:nvGrpSpPr>
        <p:grpSpPr>
          <a:xfrm>
            <a:off x="2861526" y="4054203"/>
            <a:ext cx="3683863" cy="1828800"/>
            <a:chOff x="8014996" y="2183202"/>
            <a:chExt cx="2763222" cy="1371761"/>
          </a:xfrm>
        </p:grpSpPr>
        <p:sp>
          <p:nvSpPr>
            <p:cNvPr id="13" name="Rectangle 12">
              <a:extLst>
                <a:ext uri="{FF2B5EF4-FFF2-40B4-BE49-F238E27FC236}">
                  <a16:creationId xmlns:a16="http://schemas.microsoft.com/office/drawing/2014/main" id="{36FAA802-1070-40C9-5BCE-5A5B44B95BA0}"/>
                </a:ext>
              </a:extLst>
            </p:cNvPr>
            <p:cNvSpPr/>
            <p:nvPr/>
          </p:nvSpPr>
          <p:spPr>
            <a:xfrm>
              <a:off x="8014996"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F3B36B5-EE3C-BE67-B235-487E4CCAC6D7}"/>
                </a:ext>
              </a:extLst>
            </p:cNvPr>
            <p:cNvSpPr/>
            <p:nvPr/>
          </p:nvSpPr>
          <p:spPr>
            <a:xfrm>
              <a:off x="8106436"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173A70-C788-8101-0E70-AD99775CBC06}"/>
                </a:ext>
              </a:extLst>
            </p:cNvPr>
            <p:cNvSpPr/>
            <p:nvPr/>
          </p:nvSpPr>
          <p:spPr>
            <a:xfrm>
              <a:off x="8201504" y="2183363"/>
              <a:ext cx="91440" cy="13716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2A6BF5C-7B01-E218-4487-96804A68FB78}"/>
                </a:ext>
              </a:extLst>
            </p:cNvPr>
            <p:cNvSpPr/>
            <p:nvPr/>
          </p:nvSpPr>
          <p:spPr>
            <a:xfrm>
              <a:off x="8296572" y="2640563"/>
              <a:ext cx="91440" cy="9144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549FB2-982B-DEF3-BC50-4BE712005CE4}"/>
                </a:ext>
              </a:extLst>
            </p:cNvPr>
            <p:cNvSpPr/>
            <p:nvPr/>
          </p:nvSpPr>
          <p:spPr>
            <a:xfrm>
              <a:off x="8391528" y="2823443"/>
              <a:ext cx="91440" cy="73152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EC7C7B-9212-6960-C597-FD64724CFED5}"/>
                </a:ext>
              </a:extLst>
            </p:cNvPr>
            <p:cNvSpPr/>
            <p:nvPr/>
          </p:nvSpPr>
          <p:spPr>
            <a:xfrm>
              <a:off x="8482968" y="3097763"/>
              <a:ext cx="91440" cy="457200"/>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4BF999-1FC6-AFDE-2F34-4FC949473CF2}"/>
                </a:ext>
              </a:extLst>
            </p:cNvPr>
            <p:cNvSpPr/>
            <p:nvPr/>
          </p:nvSpPr>
          <p:spPr>
            <a:xfrm>
              <a:off x="8296572" y="2183363"/>
              <a:ext cx="91440" cy="4572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8F335F-3015-32C3-31C9-C26EAED63137}"/>
                </a:ext>
              </a:extLst>
            </p:cNvPr>
            <p:cNvSpPr/>
            <p:nvPr/>
          </p:nvSpPr>
          <p:spPr>
            <a:xfrm>
              <a:off x="8391528" y="2183363"/>
              <a:ext cx="91440" cy="6400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6E9845-CC72-D63E-30EE-46818ED93135}"/>
                </a:ext>
              </a:extLst>
            </p:cNvPr>
            <p:cNvSpPr/>
            <p:nvPr/>
          </p:nvSpPr>
          <p:spPr>
            <a:xfrm>
              <a:off x="8482968" y="2183202"/>
              <a:ext cx="91440" cy="9144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CE24163-079D-2B57-B972-56E7610E11E0}"/>
                </a:ext>
              </a:extLst>
            </p:cNvPr>
            <p:cNvSpPr/>
            <p:nvPr/>
          </p:nvSpPr>
          <p:spPr>
            <a:xfrm>
              <a:off x="8574408"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0AF799-3A4F-8574-41C4-C3DE0CE05786}"/>
                </a:ext>
              </a:extLst>
            </p:cNvPr>
            <p:cNvSpPr/>
            <p:nvPr/>
          </p:nvSpPr>
          <p:spPr>
            <a:xfrm>
              <a:off x="8660227"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E2E0CA4-5E9E-1C50-1D33-AFB208839ACB}"/>
                </a:ext>
              </a:extLst>
            </p:cNvPr>
            <p:cNvSpPr/>
            <p:nvPr/>
          </p:nvSpPr>
          <p:spPr>
            <a:xfrm>
              <a:off x="8751054"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5B9E52D-4913-BD68-855F-C1558E703F83}"/>
                </a:ext>
              </a:extLst>
            </p:cNvPr>
            <p:cNvSpPr/>
            <p:nvPr/>
          </p:nvSpPr>
          <p:spPr>
            <a:xfrm>
              <a:off x="8836873"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EACE18-99AB-C47E-6E76-129A98253A17}"/>
                </a:ext>
              </a:extLst>
            </p:cNvPr>
            <p:cNvSpPr/>
            <p:nvPr/>
          </p:nvSpPr>
          <p:spPr>
            <a:xfrm>
              <a:off x="8920084"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BD5EE3A-598C-F38E-CA0B-1C14CEF27FDA}"/>
                </a:ext>
              </a:extLst>
            </p:cNvPr>
            <p:cNvSpPr/>
            <p:nvPr/>
          </p:nvSpPr>
          <p:spPr>
            <a:xfrm>
              <a:off x="9005903"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276BF4-0E92-A3DE-7E0D-D12719ED211F}"/>
                </a:ext>
              </a:extLst>
            </p:cNvPr>
            <p:cNvSpPr/>
            <p:nvPr/>
          </p:nvSpPr>
          <p:spPr>
            <a:xfrm>
              <a:off x="9096730"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9788455-EFB4-3943-6A4D-9779E2DAB407}"/>
                </a:ext>
              </a:extLst>
            </p:cNvPr>
            <p:cNvSpPr/>
            <p:nvPr/>
          </p:nvSpPr>
          <p:spPr>
            <a:xfrm>
              <a:off x="9182549" y="2183202"/>
              <a:ext cx="91440" cy="13716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A49737F-C25E-89AF-1178-5A8E95CCE0D5}"/>
                </a:ext>
              </a:extLst>
            </p:cNvPr>
            <p:cNvSpPr/>
            <p:nvPr/>
          </p:nvSpPr>
          <p:spPr>
            <a:xfrm>
              <a:off x="9271842" y="2640402"/>
              <a:ext cx="91440" cy="9144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A13170-51AA-73F0-E3A3-F4158278F3A2}"/>
                </a:ext>
              </a:extLst>
            </p:cNvPr>
            <p:cNvSpPr/>
            <p:nvPr/>
          </p:nvSpPr>
          <p:spPr>
            <a:xfrm>
              <a:off x="9360527" y="3097763"/>
              <a:ext cx="91440" cy="45720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446632-ADB4-75BA-9421-A5A9FC51229B}"/>
                </a:ext>
              </a:extLst>
            </p:cNvPr>
            <p:cNvSpPr/>
            <p:nvPr/>
          </p:nvSpPr>
          <p:spPr>
            <a:xfrm>
              <a:off x="9451354" y="3189203"/>
              <a:ext cx="91440" cy="36576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E9BB19C-D318-800B-B472-AC86FB1AFC13}"/>
                </a:ext>
              </a:extLst>
            </p:cNvPr>
            <p:cNvSpPr/>
            <p:nvPr/>
          </p:nvSpPr>
          <p:spPr>
            <a:xfrm>
              <a:off x="9546262" y="3189203"/>
              <a:ext cx="91440" cy="36576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8E8AC4-0504-6624-D42D-77227D43A199}"/>
                </a:ext>
              </a:extLst>
            </p:cNvPr>
            <p:cNvSpPr/>
            <p:nvPr/>
          </p:nvSpPr>
          <p:spPr>
            <a:xfrm>
              <a:off x="9637702" y="3371922"/>
              <a:ext cx="91440" cy="182880"/>
            </a:xfrm>
            <a:prstGeom prst="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60F8738-CDD8-67CC-ECFE-FB6A80D91C75}"/>
                </a:ext>
              </a:extLst>
            </p:cNvPr>
            <p:cNvSpPr/>
            <p:nvPr/>
          </p:nvSpPr>
          <p:spPr>
            <a:xfrm>
              <a:off x="9271842" y="2183202"/>
              <a:ext cx="91440" cy="4572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4C42A8E-E1AC-02B3-772F-C9CEA829A413}"/>
                </a:ext>
              </a:extLst>
            </p:cNvPr>
            <p:cNvSpPr/>
            <p:nvPr/>
          </p:nvSpPr>
          <p:spPr>
            <a:xfrm>
              <a:off x="9360527" y="2183202"/>
              <a:ext cx="91440" cy="9144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11FBC19-E975-2616-2D74-90603F89D889}"/>
                </a:ext>
              </a:extLst>
            </p:cNvPr>
            <p:cNvSpPr/>
            <p:nvPr/>
          </p:nvSpPr>
          <p:spPr>
            <a:xfrm>
              <a:off x="9452720" y="2183363"/>
              <a:ext cx="91440" cy="100584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4C79C6-4B59-59BF-CA5F-BF938E157B67}"/>
                </a:ext>
              </a:extLst>
            </p:cNvPr>
            <p:cNvSpPr/>
            <p:nvPr/>
          </p:nvSpPr>
          <p:spPr>
            <a:xfrm>
              <a:off x="9546262" y="2183363"/>
              <a:ext cx="91440" cy="100584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B4273C-97B3-2294-C8E4-13842D049182}"/>
                </a:ext>
              </a:extLst>
            </p:cNvPr>
            <p:cNvSpPr/>
            <p:nvPr/>
          </p:nvSpPr>
          <p:spPr>
            <a:xfrm>
              <a:off x="9637702" y="2183202"/>
              <a:ext cx="91440" cy="118872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94BF43-5AF0-DCE0-CCCA-90A45CB8434E}"/>
                </a:ext>
              </a:extLst>
            </p:cNvPr>
            <p:cNvSpPr/>
            <p:nvPr/>
          </p:nvSpPr>
          <p:spPr>
            <a:xfrm>
              <a:off x="9727953"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EEA02A-53F4-7017-71A8-0B612F4E3BA2}"/>
                </a:ext>
              </a:extLst>
            </p:cNvPr>
            <p:cNvSpPr/>
            <p:nvPr/>
          </p:nvSpPr>
          <p:spPr>
            <a:xfrm>
              <a:off x="9818780"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54ECB2A-E5CC-32CE-D532-7CEC38A02E3D}"/>
                </a:ext>
              </a:extLst>
            </p:cNvPr>
            <p:cNvSpPr/>
            <p:nvPr/>
          </p:nvSpPr>
          <p:spPr>
            <a:xfrm>
              <a:off x="9904599"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CEF7C14-301D-1D5A-69B0-D4B3CE52E170}"/>
                </a:ext>
              </a:extLst>
            </p:cNvPr>
            <p:cNvSpPr/>
            <p:nvPr/>
          </p:nvSpPr>
          <p:spPr>
            <a:xfrm>
              <a:off x="9987810"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647B09A-B806-B154-F607-5F3B7D420A78}"/>
                </a:ext>
              </a:extLst>
            </p:cNvPr>
            <p:cNvSpPr/>
            <p:nvPr/>
          </p:nvSpPr>
          <p:spPr>
            <a:xfrm>
              <a:off x="10073629"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992080B-A445-DDBE-D99F-2067AACA317C}"/>
                </a:ext>
              </a:extLst>
            </p:cNvPr>
            <p:cNvSpPr/>
            <p:nvPr/>
          </p:nvSpPr>
          <p:spPr>
            <a:xfrm>
              <a:off x="10164456"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2DDB5BE-C241-CD5F-B6F1-5088DA2E77B6}"/>
                </a:ext>
              </a:extLst>
            </p:cNvPr>
            <p:cNvSpPr/>
            <p:nvPr/>
          </p:nvSpPr>
          <p:spPr>
            <a:xfrm>
              <a:off x="10250275"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4720B56-59FA-4F78-6EC8-1E77FD349C0F}"/>
                </a:ext>
              </a:extLst>
            </p:cNvPr>
            <p:cNvSpPr/>
            <p:nvPr/>
          </p:nvSpPr>
          <p:spPr>
            <a:xfrm>
              <a:off x="10341102"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DAB2639-BD6C-4F32-EEF9-A5A80B78EB67}"/>
                </a:ext>
              </a:extLst>
            </p:cNvPr>
            <p:cNvSpPr/>
            <p:nvPr/>
          </p:nvSpPr>
          <p:spPr>
            <a:xfrm>
              <a:off x="10426921"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40ADBE0-20CD-9C5C-15FC-C398E88014DD}"/>
                </a:ext>
              </a:extLst>
            </p:cNvPr>
            <p:cNvSpPr/>
            <p:nvPr/>
          </p:nvSpPr>
          <p:spPr>
            <a:xfrm>
              <a:off x="10510132"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BD39F3D-47BB-B63D-F369-801DA204A83E}"/>
                </a:ext>
              </a:extLst>
            </p:cNvPr>
            <p:cNvSpPr/>
            <p:nvPr/>
          </p:nvSpPr>
          <p:spPr>
            <a:xfrm>
              <a:off x="10595951"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0AFFB7C-3810-6829-5F6B-F7FECD7A589A}"/>
                </a:ext>
              </a:extLst>
            </p:cNvPr>
            <p:cNvSpPr/>
            <p:nvPr/>
          </p:nvSpPr>
          <p:spPr>
            <a:xfrm>
              <a:off x="10686778" y="2183202"/>
              <a:ext cx="91440" cy="1371600"/>
            </a:xfrm>
            <a:prstGeom prst="rect">
              <a:avLst/>
            </a:prstGeom>
            <a:solidFill>
              <a:schemeClr val="accent6"/>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E084E25-6E2A-2390-FE78-B909494A612A}"/>
                  </a:ext>
                </a:extLst>
              </p:cNvPr>
              <p:cNvSpPr txBox="1"/>
              <p:nvPr/>
            </p:nvSpPr>
            <p:spPr>
              <a:xfrm>
                <a:off x="1730079" y="4783829"/>
                <a:ext cx="8631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=3</m:t>
                      </m:r>
                    </m:oMath>
                  </m:oMathPara>
                </a14:m>
                <a:endParaRPr lang="en-US" sz="2400" dirty="0"/>
              </a:p>
            </p:txBody>
          </p:sp>
        </mc:Choice>
        <mc:Fallback xmlns="">
          <p:sp>
            <p:nvSpPr>
              <p:cNvPr id="52" name="TextBox 51">
                <a:extLst>
                  <a:ext uri="{FF2B5EF4-FFF2-40B4-BE49-F238E27FC236}">
                    <a16:creationId xmlns:a16="http://schemas.microsoft.com/office/drawing/2014/main" id="{7E084E25-6E2A-2390-FE78-B909494A612A}"/>
                  </a:ext>
                </a:extLst>
              </p:cNvPr>
              <p:cNvSpPr txBox="1">
                <a:spLocks noRot="1" noChangeAspect="1" noMove="1" noResize="1" noEditPoints="1" noAdjustHandles="1" noChangeArrowheads="1" noChangeShapeType="1" noTextEdit="1"/>
              </p:cNvSpPr>
              <p:nvPr/>
            </p:nvSpPr>
            <p:spPr>
              <a:xfrm>
                <a:off x="1730079" y="4783829"/>
                <a:ext cx="863121" cy="369332"/>
              </a:xfrm>
              <a:prstGeom prst="rect">
                <a:avLst/>
              </a:prstGeom>
              <a:blipFill>
                <a:blip r:embed="rId3"/>
                <a:stretch>
                  <a:fillRect l="-8511" r="-8511" b="-6667"/>
                </a:stretch>
              </a:blipFill>
            </p:spPr>
            <p:txBody>
              <a:bodyPr/>
              <a:lstStyle/>
              <a:p>
                <a:r>
                  <a:rPr lang="en-US">
                    <a:noFill/>
                  </a:rPr>
                  <a:t> </a:t>
                </a:r>
              </a:p>
            </p:txBody>
          </p:sp>
        </mc:Fallback>
      </mc:AlternateContent>
    </p:spTree>
    <p:extLst>
      <p:ext uri="{BB962C8B-B14F-4D97-AF65-F5344CB8AC3E}">
        <p14:creationId xmlns:p14="http://schemas.microsoft.com/office/powerpoint/2010/main" val="872054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6C3CD5-A99E-49E6-8AA7-B4D63709DA6C}"/>
              </a:ext>
            </a:extLst>
          </p:cNvPr>
          <p:cNvPicPr>
            <a:picLocks noChangeAspect="1"/>
          </p:cNvPicPr>
          <p:nvPr/>
        </p:nvPicPr>
        <p:blipFill rotWithShape="1">
          <a:blip r:embed="rId2"/>
          <a:srcRect b="87852"/>
          <a:stretch/>
        </p:blipFill>
        <p:spPr>
          <a:xfrm>
            <a:off x="354301" y="3514510"/>
            <a:ext cx="8229600" cy="672658"/>
          </a:xfrm>
          <a:prstGeom prst="rect">
            <a:avLst/>
          </a:prstGeom>
        </p:spPr>
      </p:pic>
      <p:pic>
        <p:nvPicPr>
          <p:cNvPr id="8" name="Picture 7">
            <a:extLst>
              <a:ext uri="{FF2B5EF4-FFF2-40B4-BE49-F238E27FC236}">
                <a16:creationId xmlns:a16="http://schemas.microsoft.com/office/drawing/2014/main" id="{C38A5FBD-EAE5-4212-9644-2B82750693E1}"/>
              </a:ext>
            </a:extLst>
          </p:cNvPr>
          <p:cNvPicPr>
            <a:picLocks noChangeAspect="1"/>
          </p:cNvPicPr>
          <p:nvPr/>
        </p:nvPicPr>
        <p:blipFill rotWithShape="1">
          <a:blip r:embed="rId2"/>
          <a:srcRect t="77941" b="10784"/>
          <a:stretch/>
        </p:blipFill>
        <p:spPr>
          <a:xfrm>
            <a:off x="354301" y="4704195"/>
            <a:ext cx="8229600" cy="624323"/>
          </a:xfrm>
          <a:prstGeom prst="rect">
            <a:avLst/>
          </a:prstGeom>
        </p:spPr>
      </p:pic>
      <p:pic>
        <p:nvPicPr>
          <p:cNvPr id="16" name="Picture 15">
            <a:extLst>
              <a:ext uri="{FF2B5EF4-FFF2-40B4-BE49-F238E27FC236}">
                <a16:creationId xmlns:a16="http://schemas.microsoft.com/office/drawing/2014/main" id="{7A7BFFE6-A4E7-474A-BD0F-A91D241D3E9D}"/>
              </a:ext>
            </a:extLst>
          </p:cNvPr>
          <p:cNvPicPr>
            <a:picLocks noChangeAspect="1"/>
          </p:cNvPicPr>
          <p:nvPr/>
        </p:nvPicPr>
        <p:blipFill>
          <a:blip r:embed="rId3"/>
          <a:stretch>
            <a:fillRect/>
          </a:stretch>
        </p:blipFill>
        <p:spPr>
          <a:xfrm>
            <a:off x="9107624" y="447596"/>
            <a:ext cx="2743200" cy="4577540"/>
          </a:xfrm>
          <a:prstGeom prst="rect">
            <a:avLst/>
          </a:prstGeom>
        </p:spPr>
      </p:pic>
      <p:pic>
        <p:nvPicPr>
          <p:cNvPr id="18" name="Picture 17">
            <a:extLst>
              <a:ext uri="{FF2B5EF4-FFF2-40B4-BE49-F238E27FC236}">
                <a16:creationId xmlns:a16="http://schemas.microsoft.com/office/drawing/2014/main" id="{4E46E244-A908-4EF4-8B67-92821CAD7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80" y="907566"/>
            <a:ext cx="3251200" cy="1828800"/>
          </a:xfrm>
          <a:prstGeom prst="rect">
            <a:avLst/>
          </a:prstGeom>
        </p:spPr>
      </p:pic>
      <p:pic>
        <p:nvPicPr>
          <p:cNvPr id="20" name="Picture 19">
            <a:extLst>
              <a:ext uri="{FF2B5EF4-FFF2-40B4-BE49-F238E27FC236}">
                <a16:creationId xmlns:a16="http://schemas.microsoft.com/office/drawing/2014/main" id="{CCEF6C60-CAC6-4598-BB46-B1F156AFE0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017" y="907893"/>
            <a:ext cx="3251200" cy="1828800"/>
          </a:xfrm>
          <a:prstGeom prst="rect">
            <a:avLst/>
          </a:prstGeom>
        </p:spPr>
      </p:pic>
      <p:sp>
        <p:nvSpPr>
          <p:cNvPr id="6" name="TextBox 5">
            <a:extLst>
              <a:ext uri="{FF2B5EF4-FFF2-40B4-BE49-F238E27FC236}">
                <a16:creationId xmlns:a16="http://schemas.microsoft.com/office/drawing/2014/main" id="{BCEF80BD-32A5-D273-3709-39E09A31F748}"/>
              </a:ext>
            </a:extLst>
          </p:cNvPr>
          <p:cNvSpPr txBox="1"/>
          <p:nvPr/>
        </p:nvSpPr>
        <p:spPr>
          <a:xfrm>
            <a:off x="223934" y="185986"/>
            <a:ext cx="624715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STRUCTURE in action: Welwitschia</a:t>
            </a:r>
          </a:p>
        </p:txBody>
      </p:sp>
      <p:sp>
        <p:nvSpPr>
          <p:cNvPr id="7" name="TextBox 6">
            <a:extLst>
              <a:ext uri="{FF2B5EF4-FFF2-40B4-BE49-F238E27FC236}">
                <a16:creationId xmlns:a16="http://schemas.microsoft.com/office/drawing/2014/main" id="{3BF20C79-D205-9D49-3504-72D1DCD80321}"/>
              </a:ext>
            </a:extLst>
          </p:cNvPr>
          <p:cNvSpPr txBox="1"/>
          <p:nvPr/>
        </p:nvSpPr>
        <p:spPr>
          <a:xfrm>
            <a:off x="10288877" y="5091551"/>
            <a:ext cx="1548822"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Jurgens et al (2021)</a:t>
            </a:r>
          </a:p>
        </p:txBody>
      </p:sp>
      <p:sp>
        <p:nvSpPr>
          <p:cNvPr id="13" name="TextBox 12">
            <a:extLst>
              <a:ext uri="{FF2B5EF4-FFF2-40B4-BE49-F238E27FC236}">
                <a16:creationId xmlns:a16="http://schemas.microsoft.com/office/drawing/2014/main" id="{5A6C303A-B746-3B34-877B-AB7A0704EBDF}"/>
              </a:ext>
            </a:extLst>
          </p:cNvPr>
          <p:cNvSpPr txBox="1"/>
          <p:nvPr/>
        </p:nvSpPr>
        <p:spPr>
          <a:xfrm>
            <a:off x="1809625" y="2736366"/>
            <a:ext cx="5534592"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powo.science.kew.org/taxon/urn%3Alsid%3Aipni.org%3 Anames%3A383591-1</a:t>
            </a:r>
          </a:p>
        </p:txBody>
      </p:sp>
      <p:sp>
        <p:nvSpPr>
          <p:cNvPr id="15" name="Oval 14">
            <a:extLst>
              <a:ext uri="{FF2B5EF4-FFF2-40B4-BE49-F238E27FC236}">
                <a16:creationId xmlns:a16="http://schemas.microsoft.com/office/drawing/2014/main" id="{4CDB54FD-2B98-4FD8-F7BE-26C7AA4A43CE}"/>
              </a:ext>
            </a:extLst>
          </p:cNvPr>
          <p:cNvSpPr/>
          <p:nvPr/>
        </p:nvSpPr>
        <p:spPr>
          <a:xfrm>
            <a:off x="9787812" y="890924"/>
            <a:ext cx="821896" cy="1197051"/>
          </a:xfrm>
          <a:prstGeom prst="ellipse">
            <a:avLst/>
          </a:prstGeom>
          <a:noFill/>
          <a:ln w="38100">
            <a:solidFill>
              <a:srgbClr val="F9030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F0B286C-9C35-5339-27FC-7D90B013EE57}"/>
              </a:ext>
            </a:extLst>
          </p:cNvPr>
          <p:cNvPicPr>
            <a:picLocks noChangeAspect="1"/>
          </p:cNvPicPr>
          <p:nvPr/>
        </p:nvPicPr>
        <p:blipFill rotWithShape="1">
          <a:blip r:embed="rId2"/>
          <a:srcRect t="89673"/>
          <a:stretch/>
        </p:blipFill>
        <p:spPr>
          <a:xfrm>
            <a:off x="354301" y="5831776"/>
            <a:ext cx="8229600" cy="57178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F28CD1-52BF-586D-1A02-8BEFEB97E2CA}"/>
                  </a:ext>
                </a:extLst>
              </p:cNvPr>
              <p:cNvSpPr txBox="1"/>
              <p:nvPr/>
            </p:nvSpPr>
            <p:spPr>
              <a:xfrm>
                <a:off x="354301" y="3140417"/>
                <a:ext cx="19875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Both </a:t>
                </a:r>
                <a:r>
                  <a:rPr lang="en-US" sz="2000" dirty="0" err="1">
                    <a:latin typeface="Arial" panose="020B0604020202020204" pitchFamily="34" charset="0"/>
                    <a:cs typeface="Arial" panose="020B0604020202020204" pitchFamily="34" charset="0"/>
                  </a:rPr>
                  <a:t>ssp</a:t>
                </a:r>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=2</m:t>
                    </m:r>
                  </m:oMath>
                </a14:m>
                <a:endParaRPr lang="en-US" sz="2000" dirty="0">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D5F28CD1-52BF-586D-1A02-8BEFEB97E2CA}"/>
                  </a:ext>
                </a:extLst>
              </p:cNvPr>
              <p:cNvSpPr txBox="1">
                <a:spLocks noRot="1" noChangeAspect="1" noMove="1" noResize="1" noEditPoints="1" noAdjustHandles="1" noChangeArrowheads="1" noChangeShapeType="1" noTextEdit="1"/>
              </p:cNvSpPr>
              <p:nvPr/>
            </p:nvSpPr>
            <p:spPr>
              <a:xfrm>
                <a:off x="354301" y="3140417"/>
                <a:ext cx="1987595" cy="400110"/>
              </a:xfrm>
              <a:prstGeom prst="rect">
                <a:avLst/>
              </a:prstGeom>
              <a:blipFill>
                <a:blip r:embed="rId6"/>
                <a:stretch>
                  <a:fillRect l="-3067"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59ABE3E-9C66-FC08-617B-65E000BA74CE}"/>
                  </a:ext>
                </a:extLst>
              </p:cNvPr>
              <p:cNvSpPr txBox="1"/>
              <p:nvPr/>
            </p:nvSpPr>
            <p:spPr>
              <a:xfrm>
                <a:off x="354301" y="4342836"/>
                <a:ext cx="240277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a:t>
                </a:r>
                <a:r>
                  <a:rPr lang="en-US" sz="2000" dirty="0" err="1">
                    <a:latin typeface="Arial" panose="020B0604020202020204" pitchFamily="34" charset="0"/>
                    <a:cs typeface="Arial" panose="020B0604020202020204" pitchFamily="34" charset="0"/>
                  </a:rPr>
                  <a:t>sp</a:t>
                </a:r>
                <a:r>
                  <a:rPr lang="en-US" sz="2000" dirty="0">
                    <a:latin typeface="Arial" panose="020B0604020202020204" pitchFamily="34" charset="0"/>
                    <a:cs typeface="Arial" panose="020B0604020202020204" pitchFamily="34" charset="0"/>
                  </a:rPr>
                  <a:t> mirabilis,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=4</m:t>
                    </m:r>
                  </m:oMath>
                </a14:m>
                <a:endParaRPr lang="en-US" sz="2000" dirty="0">
                  <a:latin typeface="Arial" panose="020B0604020202020204" pitchFamily="34" charset="0"/>
                  <a:cs typeface="Arial" panose="020B0604020202020204" pitchFamily="34" charset="0"/>
                </a:endParaRPr>
              </a:p>
            </p:txBody>
          </p:sp>
        </mc:Choice>
        <mc:Fallback xmlns="">
          <p:sp>
            <p:nvSpPr>
              <p:cNvPr id="23" name="TextBox 22">
                <a:extLst>
                  <a:ext uri="{FF2B5EF4-FFF2-40B4-BE49-F238E27FC236}">
                    <a16:creationId xmlns:a16="http://schemas.microsoft.com/office/drawing/2014/main" id="{659ABE3E-9C66-FC08-617B-65E000BA74CE}"/>
                  </a:ext>
                </a:extLst>
              </p:cNvPr>
              <p:cNvSpPr txBox="1">
                <a:spLocks noRot="1" noChangeAspect="1" noMove="1" noResize="1" noEditPoints="1" noAdjustHandles="1" noChangeArrowheads="1" noChangeShapeType="1" noTextEdit="1"/>
              </p:cNvSpPr>
              <p:nvPr/>
            </p:nvSpPr>
            <p:spPr>
              <a:xfrm>
                <a:off x="354301" y="4342836"/>
                <a:ext cx="2402774" cy="400110"/>
              </a:xfrm>
              <a:prstGeom prst="rect">
                <a:avLst/>
              </a:prstGeom>
              <a:blipFill>
                <a:blip r:embed="rId7"/>
                <a:stretch>
                  <a:fillRect l="-2538" t="-606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A0B6A98-8FFC-5117-3CC6-5A2074B93191}"/>
                  </a:ext>
                </a:extLst>
              </p:cNvPr>
              <p:cNvSpPr txBox="1"/>
              <p:nvPr/>
            </p:nvSpPr>
            <p:spPr>
              <a:xfrm>
                <a:off x="354301" y="5431666"/>
                <a:ext cx="2644827" cy="400110"/>
              </a:xfrm>
              <a:prstGeom prst="rect">
                <a:avLst/>
              </a:prstGeom>
              <a:noFill/>
            </p:spPr>
            <p:txBody>
              <a:bodyPr wrap="none" rtlCol="0">
                <a:spAutoFit/>
              </a:bodyPr>
              <a:lstStyle/>
              <a:p>
                <a:r>
                  <a:rPr lang="en-US" sz="2000" dirty="0" err="1">
                    <a:latin typeface="Arial" panose="020B0604020202020204" pitchFamily="34" charset="0"/>
                    <a:cs typeface="Arial" panose="020B0604020202020204" pitchFamily="34" charset="0"/>
                  </a:rPr>
                  <a:t>ssp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namibiana</a:t>
                </a:r>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=4</m:t>
                    </m:r>
                  </m:oMath>
                </a14:m>
                <a:endParaRPr lang="en-US" sz="2000" dirty="0">
                  <a:latin typeface="Arial" panose="020B0604020202020204" pitchFamily="34" charset="0"/>
                  <a:cs typeface="Arial" panose="020B0604020202020204" pitchFamily="34" charset="0"/>
                </a:endParaRPr>
              </a:p>
            </p:txBody>
          </p:sp>
        </mc:Choice>
        <mc:Fallback xmlns="">
          <p:sp>
            <p:nvSpPr>
              <p:cNvPr id="25" name="TextBox 24">
                <a:extLst>
                  <a:ext uri="{FF2B5EF4-FFF2-40B4-BE49-F238E27FC236}">
                    <a16:creationId xmlns:a16="http://schemas.microsoft.com/office/drawing/2014/main" id="{AA0B6A98-8FFC-5117-3CC6-5A2074B93191}"/>
                  </a:ext>
                </a:extLst>
              </p:cNvPr>
              <p:cNvSpPr txBox="1">
                <a:spLocks noRot="1" noChangeAspect="1" noMove="1" noResize="1" noEditPoints="1" noAdjustHandles="1" noChangeArrowheads="1" noChangeShapeType="1" noTextEdit="1"/>
              </p:cNvSpPr>
              <p:nvPr/>
            </p:nvSpPr>
            <p:spPr>
              <a:xfrm>
                <a:off x="354301" y="5431666"/>
                <a:ext cx="2644827" cy="400110"/>
              </a:xfrm>
              <a:prstGeom prst="rect">
                <a:avLst/>
              </a:prstGeom>
              <a:blipFill>
                <a:blip r:embed="rId8"/>
                <a:stretch>
                  <a:fillRect l="-2304" t="-6061" b="-27273"/>
                </a:stretch>
              </a:blipFill>
            </p:spPr>
            <p:txBody>
              <a:bodyPr/>
              <a:lstStyle/>
              <a:p>
                <a:r>
                  <a:rPr lang="en-US">
                    <a:noFill/>
                  </a:rPr>
                  <a:t> </a:t>
                </a:r>
              </a:p>
            </p:txBody>
          </p:sp>
        </mc:Fallback>
      </mc:AlternateContent>
    </p:spTree>
    <p:extLst>
      <p:ext uri="{BB962C8B-B14F-4D97-AF65-F5344CB8AC3E}">
        <p14:creationId xmlns:p14="http://schemas.microsoft.com/office/powerpoint/2010/main" val="1934990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06946-6787-6FAB-581A-98E356BB6451}"/>
              </a:ext>
            </a:extLst>
          </p:cNvPr>
          <p:cNvSpPr txBox="1"/>
          <p:nvPr/>
        </p:nvSpPr>
        <p:spPr>
          <a:xfrm>
            <a:off x="223934" y="185986"/>
            <a:ext cx="196239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Example 1</a:t>
            </a:r>
          </a:p>
        </p:txBody>
      </p:sp>
      <p:grpSp>
        <p:nvGrpSpPr>
          <p:cNvPr id="49" name="Group 48">
            <a:extLst>
              <a:ext uri="{FF2B5EF4-FFF2-40B4-BE49-F238E27FC236}">
                <a16:creationId xmlns:a16="http://schemas.microsoft.com/office/drawing/2014/main" id="{0F727A60-F0B8-1BCB-B2F7-AC5936D060EA}"/>
              </a:ext>
            </a:extLst>
          </p:cNvPr>
          <p:cNvGrpSpPr/>
          <p:nvPr/>
        </p:nvGrpSpPr>
        <p:grpSpPr>
          <a:xfrm>
            <a:off x="643813" y="1175658"/>
            <a:ext cx="2194560" cy="3657600"/>
            <a:chOff x="643813" y="1175658"/>
            <a:chExt cx="2194560" cy="3657600"/>
          </a:xfrm>
        </p:grpSpPr>
        <p:sp>
          <p:nvSpPr>
            <p:cNvPr id="4" name="Oval 3">
              <a:extLst>
                <a:ext uri="{FF2B5EF4-FFF2-40B4-BE49-F238E27FC236}">
                  <a16:creationId xmlns:a16="http://schemas.microsoft.com/office/drawing/2014/main" id="{1021687D-A5D5-03DD-F132-7D6FE1F19A75}"/>
                </a:ext>
              </a:extLst>
            </p:cNvPr>
            <p:cNvSpPr/>
            <p:nvPr/>
          </p:nvSpPr>
          <p:spPr>
            <a:xfrm>
              <a:off x="64381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1</a:t>
              </a:r>
            </a:p>
          </p:txBody>
        </p:sp>
        <p:sp>
          <p:nvSpPr>
            <p:cNvPr id="5" name="Oval 4">
              <a:extLst>
                <a:ext uri="{FF2B5EF4-FFF2-40B4-BE49-F238E27FC236}">
                  <a16:creationId xmlns:a16="http://schemas.microsoft.com/office/drawing/2014/main" id="{B3A45437-5FF4-468A-70FB-4E31180A3859}"/>
                </a:ext>
              </a:extLst>
            </p:cNvPr>
            <p:cNvSpPr/>
            <p:nvPr/>
          </p:nvSpPr>
          <p:spPr>
            <a:xfrm>
              <a:off x="2106853" y="117565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2</a:t>
              </a:r>
            </a:p>
          </p:txBody>
        </p:sp>
        <p:sp>
          <p:nvSpPr>
            <p:cNvPr id="7" name="Oval 6">
              <a:extLst>
                <a:ext uri="{FF2B5EF4-FFF2-40B4-BE49-F238E27FC236}">
                  <a16:creationId xmlns:a16="http://schemas.microsoft.com/office/drawing/2014/main" id="{D38A15C8-5800-3EFA-AAD9-08D1D691FD28}"/>
                </a:ext>
              </a:extLst>
            </p:cNvPr>
            <p:cNvSpPr/>
            <p:nvPr/>
          </p:nvSpPr>
          <p:spPr>
            <a:xfrm>
              <a:off x="64381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3</a:t>
              </a:r>
            </a:p>
          </p:txBody>
        </p:sp>
        <p:sp>
          <p:nvSpPr>
            <p:cNvPr id="8" name="Oval 7">
              <a:extLst>
                <a:ext uri="{FF2B5EF4-FFF2-40B4-BE49-F238E27FC236}">
                  <a16:creationId xmlns:a16="http://schemas.microsoft.com/office/drawing/2014/main" id="{E571CF8E-E733-AEDE-94BF-471638100411}"/>
                </a:ext>
              </a:extLst>
            </p:cNvPr>
            <p:cNvSpPr/>
            <p:nvPr/>
          </p:nvSpPr>
          <p:spPr>
            <a:xfrm>
              <a:off x="2106853" y="263869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4</a:t>
              </a:r>
            </a:p>
          </p:txBody>
        </p:sp>
        <p:cxnSp>
          <p:nvCxnSpPr>
            <p:cNvPr id="10" name="Straight Connector 9">
              <a:extLst>
                <a:ext uri="{FF2B5EF4-FFF2-40B4-BE49-F238E27FC236}">
                  <a16:creationId xmlns:a16="http://schemas.microsoft.com/office/drawing/2014/main" id="{605ECE08-A670-8FA0-3F73-697128EFFAEC}"/>
                </a:ext>
              </a:extLst>
            </p:cNvPr>
            <p:cNvCxnSpPr>
              <a:cxnSpLocks/>
              <a:stCxn id="7" idx="6"/>
              <a:endCxn id="8" idx="2"/>
            </p:cNvCxnSpPr>
            <p:nvPr/>
          </p:nvCxnSpPr>
          <p:spPr>
            <a:xfrm>
              <a:off x="1375333" y="3004458"/>
              <a:ext cx="73152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825B15-D4A9-589F-D118-364AF51BB2DA}"/>
                </a:ext>
              </a:extLst>
            </p:cNvPr>
            <p:cNvCxnSpPr>
              <a:cxnSpLocks/>
              <a:stCxn id="4" idx="4"/>
              <a:endCxn id="7" idx="0"/>
            </p:cNvCxnSpPr>
            <p:nvPr/>
          </p:nvCxnSpPr>
          <p:spPr>
            <a:xfrm>
              <a:off x="100957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94F475-E87E-601A-E4A8-1752A0B4BEC9}"/>
                </a:ext>
              </a:extLst>
            </p:cNvPr>
            <p:cNvCxnSpPr>
              <a:cxnSpLocks/>
              <a:stCxn id="4" idx="4"/>
              <a:endCxn id="8" idx="0"/>
            </p:cNvCxnSpPr>
            <p:nvPr/>
          </p:nvCxnSpPr>
          <p:spPr>
            <a:xfrm>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0A29CD-FC8C-3F9E-EAD9-91A7B0AB9293}"/>
                </a:ext>
              </a:extLst>
            </p:cNvPr>
            <p:cNvCxnSpPr>
              <a:cxnSpLocks/>
              <a:stCxn id="5" idx="4"/>
              <a:endCxn id="7" idx="0"/>
            </p:cNvCxnSpPr>
            <p:nvPr/>
          </p:nvCxnSpPr>
          <p:spPr>
            <a:xfrm flipH="1">
              <a:off x="1009573" y="1907178"/>
              <a:ext cx="146304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EE7ED3-B2BF-7FF4-3BBE-633C42E42384}"/>
                </a:ext>
              </a:extLst>
            </p:cNvPr>
            <p:cNvCxnSpPr>
              <a:cxnSpLocks/>
              <a:stCxn id="5" idx="4"/>
              <a:endCxn id="8" idx="0"/>
            </p:cNvCxnSpPr>
            <p:nvPr/>
          </p:nvCxnSpPr>
          <p:spPr>
            <a:xfrm>
              <a:off x="2472613" y="1907178"/>
              <a:ext cx="0" cy="73152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1ED1BEB-359F-B17F-AFD8-DE4CC0393295}"/>
                    </a:ext>
                  </a:extLst>
                </p:cNvPr>
                <p:cNvSpPr txBox="1"/>
                <p:nvPr/>
              </p:nvSpPr>
              <p:spPr>
                <a:xfrm>
                  <a:off x="1432001" y="3222899"/>
                  <a:ext cx="6181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𝑓</m:t>
                            </m:r>
                          </m:e>
                          <m:sub>
                            <m:r>
                              <a:rPr lang="en-US" sz="3200" b="0" i="1" smtClean="0">
                                <a:solidFill>
                                  <a:srgbClr val="FF0000"/>
                                </a:solidFill>
                                <a:latin typeface="Cambria Math" panose="02040503050406030204" pitchFamily="18" charset="0"/>
                              </a:rPr>
                              <m:t>34</m:t>
                            </m:r>
                          </m:sub>
                        </m:sSub>
                      </m:oMath>
                    </m:oMathPara>
                  </a14:m>
                  <a:endParaRPr lang="en-US" sz="3200" dirty="0">
                    <a:solidFill>
                      <a:srgbClr val="FF0000"/>
                    </a:solidFill>
                  </a:endParaRPr>
                </a:p>
              </p:txBody>
            </p:sp>
          </mc:Choice>
          <mc:Fallback xmlns="">
            <p:sp>
              <p:nvSpPr>
                <p:cNvPr id="23" name="TextBox 22">
                  <a:extLst>
                    <a:ext uri="{FF2B5EF4-FFF2-40B4-BE49-F238E27FC236}">
                      <a16:creationId xmlns:a16="http://schemas.microsoft.com/office/drawing/2014/main" id="{11ED1BEB-359F-B17F-AFD8-DE4CC0393295}"/>
                    </a:ext>
                  </a:extLst>
                </p:cNvPr>
                <p:cNvSpPr txBox="1">
                  <a:spLocks noRot="1" noChangeAspect="1" noMove="1" noResize="1" noEditPoints="1" noAdjustHandles="1" noChangeArrowheads="1" noChangeShapeType="1" noTextEdit="1"/>
                </p:cNvSpPr>
                <p:nvPr/>
              </p:nvSpPr>
              <p:spPr>
                <a:xfrm>
                  <a:off x="1432001" y="3222899"/>
                  <a:ext cx="618183" cy="492443"/>
                </a:xfrm>
                <a:prstGeom prst="rect">
                  <a:avLst/>
                </a:prstGeom>
                <a:blipFill>
                  <a:blip r:embed="rId2"/>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B8C699AA-C574-F3AB-E20D-DE66C30257E5}"/>
                </a:ext>
              </a:extLst>
            </p:cNvPr>
            <p:cNvSpPr/>
            <p:nvPr/>
          </p:nvSpPr>
          <p:spPr>
            <a:xfrm>
              <a:off x="1370882" y="4101738"/>
              <a:ext cx="731520" cy="73152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tx1"/>
                  </a:solidFill>
                  <a:latin typeface="Arial" panose="020B0604020202020204" pitchFamily="34" charset="0"/>
                  <a:cs typeface="Arial" panose="020B0604020202020204" pitchFamily="34" charset="0"/>
                </a:rPr>
                <a:t>?</a:t>
              </a:r>
            </a:p>
          </p:txBody>
        </p:sp>
        <p:cxnSp>
          <p:nvCxnSpPr>
            <p:cNvPr id="26" name="Straight Connector 25">
              <a:extLst>
                <a:ext uri="{FF2B5EF4-FFF2-40B4-BE49-F238E27FC236}">
                  <a16:creationId xmlns:a16="http://schemas.microsoft.com/office/drawing/2014/main" id="{BED211FF-379A-5A4E-64BC-D17B13D423FA}"/>
                </a:ext>
              </a:extLst>
            </p:cNvPr>
            <p:cNvCxnSpPr>
              <a:cxnSpLocks/>
              <a:stCxn id="7" idx="4"/>
              <a:endCxn id="25" idx="0"/>
            </p:cNvCxnSpPr>
            <p:nvPr/>
          </p:nvCxnSpPr>
          <p:spPr>
            <a:xfrm>
              <a:off x="1009573" y="3370218"/>
              <a:ext cx="727069"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8B806C-3BED-08AE-6E74-0DDB5C9AA08E}"/>
                </a:ext>
              </a:extLst>
            </p:cNvPr>
            <p:cNvCxnSpPr>
              <a:cxnSpLocks/>
              <a:stCxn id="8" idx="4"/>
              <a:endCxn id="25" idx="0"/>
            </p:cNvCxnSpPr>
            <p:nvPr/>
          </p:nvCxnSpPr>
          <p:spPr>
            <a:xfrm flipH="1">
              <a:off x="1736642" y="3370218"/>
              <a:ext cx="735971" cy="73152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35EAD389-6F99-D78C-14AE-BAC006539051}"/>
              </a:ext>
            </a:extLst>
          </p:cNvPr>
          <p:cNvSpPr txBox="1"/>
          <p:nvPr/>
        </p:nvSpPr>
        <p:spPr>
          <a:xfrm>
            <a:off x="439652" y="4973976"/>
            <a:ext cx="25939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Hypothetical progeny</a:t>
            </a:r>
          </a:p>
        </p:txBody>
      </p:sp>
    </p:spTree>
    <p:extLst>
      <p:ext uri="{BB962C8B-B14F-4D97-AF65-F5344CB8AC3E}">
        <p14:creationId xmlns:p14="http://schemas.microsoft.com/office/powerpoint/2010/main" val="1693936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806EF1-6160-4F81-AF74-7232B2CB7C0E}"/>
              </a:ext>
            </a:extLst>
          </p:cNvPr>
          <p:cNvPicPr>
            <a:picLocks noChangeAspect="1"/>
          </p:cNvPicPr>
          <p:nvPr/>
        </p:nvPicPr>
        <p:blipFill rotWithShape="1">
          <a:blip r:embed="rId2">
            <a:extLst>
              <a:ext uri="{28A0092B-C50C-407E-A947-70E740481C1C}">
                <a14:useLocalDpi xmlns:a14="http://schemas.microsoft.com/office/drawing/2010/main" val="0"/>
              </a:ext>
            </a:extLst>
          </a:blip>
          <a:srcRect t="54564"/>
          <a:stretch/>
        </p:blipFill>
        <p:spPr>
          <a:xfrm>
            <a:off x="6235736" y="4067958"/>
            <a:ext cx="5486400" cy="1701930"/>
          </a:xfrm>
          <a:prstGeom prst="rect">
            <a:avLst/>
          </a:prstGeom>
        </p:spPr>
      </p:pic>
      <p:pic>
        <p:nvPicPr>
          <p:cNvPr id="4" name="Picture 3">
            <a:extLst>
              <a:ext uri="{FF2B5EF4-FFF2-40B4-BE49-F238E27FC236}">
                <a16:creationId xmlns:a16="http://schemas.microsoft.com/office/drawing/2014/main" id="{E7B058CB-B646-4C70-B410-9E5512311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64" y="962850"/>
            <a:ext cx="7315200" cy="2902305"/>
          </a:xfrm>
          <a:prstGeom prst="rect">
            <a:avLst/>
          </a:prstGeom>
        </p:spPr>
      </p:pic>
      <p:pic>
        <p:nvPicPr>
          <p:cNvPr id="24" name="Picture 23">
            <a:extLst>
              <a:ext uri="{FF2B5EF4-FFF2-40B4-BE49-F238E27FC236}">
                <a16:creationId xmlns:a16="http://schemas.microsoft.com/office/drawing/2014/main" id="{1016F70C-AF2F-4017-9475-69CF86AD2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770" y="5807212"/>
            <a:ext cx="1828800" cy="854393"/>
          </a:xfrm>
          <a:prstGeom prst="rect">
            <a:avLst/>
          </a:prstGeom>
        </p:spPr>
      </p:pic>
      <p:pic>
        <p:nvPicPr>
          <p:cNvPr id="26" name="Picture 25">
            <a:extLst>
              <a:ext uri="{FF2B5EF4-FFF2-40B4-BE49-F238E27FC236}">
                <a16:creationId xmlns:a16="http://schemas.microsoft.com/office/drawing/2014/main" id="{8AC839AA-CABA-425B-9404-6B9DD9192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7708" y="5721134"/>
            <a:ext cx="1828800" cy="940117"/>
          </a:xfrm>
          <a:prstGeom prst="rect">
            <a:avLst/>
          </a:prstGeom>
        </p:spPr>
      </p:pic>
      <p:sp>
        <p:nvSpPr>
          <p:cNvPr id="6" name="TextBox 5">
            <a:extLst>
              <a:ext uri="{FF2B5EF4-FFF2-40B4-BE49-F238E27FC236}">
                <a16:creationId xmlns:a16="http://schemas.microsoft.com/office/drawing/2014/main" id="{BCEF80BD-32A5-D273-3709-39E09A31F748}"/>
              </a:ext>
            </a:extLst>
          </p:cNvPr>
          <p:cNvSpPr txBox="1"/>
          <p:nvPr/>
        </p:nvSpPr>
        <p:spPr>
          <a:xfrm>
            <a:off x="223934" y="185986"/>
            <a:ext cx="6873998"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STRUCTURE in action: </a:t>
            </a:r>
            <a:r>
              <a:rPr lang="en-US" sz="2800" b="1" dirty="0" err="1">
                <a:latin typeface="Arial" panose="020B0604020202020204" pitchFamily="34" charset="0"/>
                <a:cs typeface="Arial" panose="020B0604020202020204" pitchFamily="34" charset="0"/>
              </a:rPr>
              <a:t>Eteline</a:t>
            </a:r>
            <a:r>
              <a:rPr lang="en-US" sz="2800" b="1" dirty="0">
                <a:latin typeface="Arial" panose="020B0604020202020204" pitchFamily="34" charset="0"/>
                <a:cs typeface="Arial" panose="020B0604020202020204" pitchFamily="34" charset="0"/>
              </a:rPr>
              <a:t> snapper</a:t>
            </a:r>
          </a:p>
        </p:txBody>
      </p:sp>
      <p:pic>
        <p:nvPicPr>
          <p:cNvPr id="2" name="Picture 1">
            <a:extLst>
              <a:ext uri="{FF2B5EF4-FFF2-40B4-BE49-F238E27FC236}">
                <a16:creationId xmlns:a16="http://schemas.microsoft.com/office/drawing/2014/main" id="{D18A32F8-C3C4-F261-6801-65344D804266}"/>
              </a:ext>
            </a:extLst>
          </p:cNvPr>
          <p:cNvPicPr>
            <a:picLocks noChangeAspect="1"/>
          </p:cNvPicPr>
          <p:nvPr/>
        </p:nvPicPr>
        <p:blipFill rotWithShape="1">
          <a:blip r:embed="rId2">
            <a:extLst>
              <a:ext uri="{28A0092B-C50C-407E-A947-70E740481C1C}">
                <a14:useLocalDpi xmlns:a14="http://schemas.microsoft.com/office/drawing/2010/main" val="0"/>
              </a:ext>
            </a:extLst>
          </a:blip>
          <a:srcRect t="-823" b="52434"/>
          <a:stretch/>
        </p:blipFill>
        <p:spPr>
          <a:xfrm>
            <a:off x="469864" y="4082608"/>
            <a:ext cx="5486400" cy="181254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935F53-0BCD-140A-CDB1-9D441B59703E}"/>
                  </a:ext>
                </a:extLst>
              </p:cNvPr>
              <p:cNvSpPr txBox="1"/>
              <p:nvPr/>
            </p:nvSpPr>
            <p:spPr>
              <a:xfrm>
                <a:off x="469864" y="5849940"/>
                <a:ext cx="2401170" cy="400110"/>
              </a:xfrm>
              <a:prstGeom prst="rect">
                <a:avLst/>
              </a:prstGeom>
              <a:noFill/>
            </p:spPr>
            <p:txBody>
              <a:bodyPr wrap="none" rtlCol="0">
                <a:spAutoFit/>
              </a:bodyPr>
              <a:lstStyle/>
              <a:p>
                <a:r>
                  <a:rPr lang="en-US" sz="2000" i="1" dirty="0">
                    <a:latin typeface="Arial" panose="020B0604020202020204" pitchFamily="34" charset="0"/>
                    <a:cs typeface="Arial" panose="020B0604020202020204" pitchFamily="34" charset="0"/>
                  </a:rPr>
                  <a:t>E </a:t>
                </a:r>
                <a:r>
                  <a:rPr lang="en-US" sz="2000" i="1" dirty="0" err="1">
                    <a:latin typeface="Arial" panose="020B0604020202020204" pitchFamily="34" charset="0"/>
                    <a:cs typeface="Arial" panose="020B0604020202020204" pitchFamily="34" charset="0"/>
                  </a:rPr>
                  <a:t>coruscans</a:t>
                </a:r>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=2</m:t>
                    </m:r>
                  </m:oMath>
                </a14:m>
                <a:endParaRPr lang="en-US" sz="2000"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BE935F53-0BCD-140A-CDB1-9D441B59703E}"/>
                  </a:ext>
                </a:extLst>
              </p:cNvPr>
              <p:cNvSpPr txBox="1">
                <a:spLocks noRot="1" noChangeAspect="1" noMove="1" noResize="1" noEditPoints="1" noAdjustHandles="1" noChangeArrowheads="1" noChangeShapeType="1" noTextEdit="1"/>
              </p:cNvSpPr>
              <p:nvPr/>
            </p:nvSpPr>
            <p:spPr>
              <a:xfrm>
                <a:off x="469864" y="5849940"/>
                <a:ext cx="2401170" cy="400110"/>
              </a:xfrm>
              <a:prstGeom prst="rect">
                <a:avLst/>
              </a:prstGeom>
              <a:blipFill>
                <a:blip r:embed="rId6"/>
                <a:stretch>
                  <a:fillRect l="-2538"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5B6697-D2C1-3B5F-0879-A935B732935D}"/>
                  </a:ext>
                </a:extLst>
              </p:cNvPr>
              <p:cNvSpPr txBox="1"/>
              <p:nvPr/>
            </p:nvSpPr>
            <p:spPr>
              <a:xfrm>
                <a:off x="6362263" y="5849940"/>
                <a:ext cx="2615973" cy="400110"/>
              </a:xfrm>
              <a:prstGeom prst="rect">
                <a:avLst/>
              </a:prstGeom>
              <a:noFill/>
            </p:spPr>
            <p:txBody>
              <a:bodyPr wrap="none" rtlCol="0">
                <a:spAutoFit/>
              </a:bodyPr>
              <a:lstStyle/>
              <a:p>
                <a:r>
                  <a:rPr lang="en-US" sz="2000" i="1" dirty="0">
                    <a:latin typeface="Arial" panose="020B0604020202020204" pitchFamily="34" charset="0"/>
                    <a:cs typeface="Arial" panose="020B0604020202020204" pitchFamily="34" charset="0"/>
                  </a:rPr>
                  <a:t>E </a:t>
                </a:r>
                <a:r>
                  <a:rPr lang="en-US" sz="2000" i="1" dirty="0" err="1">
                    <a:latin typeface="Arial" panose="020B0604020202020204" pitchFamily="34" charset="0"/>
                    <a:cs typeface="Arial" panose="020B0604020202020204" pitchFamily="34" charset="0"/>
                  </a:rPr>
                  <a:t>carbunculus</a:t>
                </a:r>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=2</m:t>
                    </m:r>
                  </m:oMath>
                </a14:m>
                <a:endParaRPr lang="en-US" sz="2000" dirty="0">
                  <a:latin typeface="Arial" panose="020B0604020202020204" pitchFamily="34" charset="0"/>
                  <a:cs typeface="Arial" panose="020B0604020202020204" pitchFamily="34" charset="0"/>
                </a:endParaRPr>
              </a:p>
            </p:txBody>
          </p:sp>
        </mc:Choice>
        <mc:Fallback xmlns="">
          <p:sp>
            <p:nvSpPr>
              <p:cNvPr id="13" name="TextBox 12">
                <a:extLst>
                  <a:ext uri="{FF2B5EF4-FFF2-40B4-BE49-F238E27FC236}">
                    <a16:creationId xmlns:a16="http://schemas.microsoft.com/office/drawing/2014/main" id="{485B6697-D2C1-3B5F-0879-A935B732935D}"/>
                  </a:ext>
                </a:extLst>
              </p:cNvPr>
              <p:cNvSpPr txBox="1">
                <a:spLocks noRot="1" noChangeAspect="1" noMove="1" noResize="1" noEditPoints="1" noAdjustHandles="1" noChangeArrowheads="1" noChangeShapeType="1" noTextEdit="1"/>
              </p:cNvSpPr>
              <p:nvPr/>
            </p:nvSpPr>
            <p:spPr>
              <a:xfrm>
                <a:off x="6362263" y="5849940"/>
                <a:ext cx="2615973" cy="400110"/>
              </a:xfrm>
              <a:prstGeom prst="rect">
                <a:avLst/>
              </a:prstGeom>
              <a:blipFill>
                <a:blip r:embed="rId7"/>
                <a:stretch>
                  <a:fillRect l="-2564" t="-7692" b="-2923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A316C20-F4A7-B3BE-864E-1492FD137934}"/>
              </a:ext>
            </a:extLst>
          </p:cNvPr>
          <p:cNvSpPr txBox="1"/>
          <p:nvPr/>
        </p:nvSpPr>
        <p:spPr>
          <a:xfrm>
            <a:off x="6184946" y="3726655"/>
            <a:ext cx="160011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Andrews et al (2020)</a:t>
            </a:r>
          </a:p>
        </p:txBody>
      </p:sp>
      <p:sp>
        <p:nvSpPr>
          <p:cNvPr id="15" name="TextBox 14">
            <a:extLst>
              <a:ext uri="{FF2B5EF4-FFF2-40B4-BE49-F238E27FC236}">
                <a16:creationId xmlns:a16="http://schemas.microsoft.com/office/drawing/2014/main" id="{7F3743DB-4052-11E5-3A1D-65850D408CFD}"/>
              </a:ext>
            </a:extLst>
          </p:cNvPr>
          <p:cNvSpPr txBox="1"/>
          <p:nvPr/>
        </p:nvSpPr>
        <p:spPr>
          <a:xfrm>
            <a:off x="3334302" y="6520352"/>
            <a:ext cx="2385140"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www.fishbase.se/summary/1385</a:t>
            </a:r>
          </a:p>
        </p:txBody>
      </p:sp>
      <p:sp>
        <p:nvSpPr>
          <p:cNvPr id="17" name="TextBox 16">
            <a:extLst>
              <a:ext uri="{FF2B5EF4-FFF2-40B4-BE49-F238E27FC236}">
                <a16:creationId xmlns:a16="http://schemas.microsoft.com/office/drawing/2014/main" id="{651F577C-6396-E5F4-E4DB-A97706C390B7}"/>
              </a:ext>
            </a:extLst>
          </p:cNvPr>
          <p:cNvSpPr txBox="1"/>
          <p:nvPr/>
        </p:nvSpPr>
        <p:spPr>
          <a:xfrm>
            <a:off x="8652588" y="6520351"/>
            <a:ext cx="3297249"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www.fishbase.se/summary/Etelis-carbunculus</a:t>
            </a:r>
          </a:p>
        </p:txBody>
      </p:sp>
      <p:cxnSp>
        <p:nvCxnSpPr>
          <p:cNvPr id="21" name="Straight Connector 20">
            <a:extLst>
              <a:ext uri="{FF2B5EF4-FFF2-40B4-BE49-F238E27FC236}">
                <a16:creationId xmlns:a16="http://schemas.microsoft.com/office/drawing/2014/main" id="{C5B90ED8-AB20-8D83-DC7A-19A219B0A412}"/>
              </a:ext>
            </a:extLst>
          </p:cNvPr>
          <p:cNvCxnSpPr/>
          <p:nvPr/>
        </p:nvCxnSpPr>
        <p:spPr>
          <a:xfrm>
            <a:off x="1670449" y="2015412"/>
            <a:ext cx="0" cy="12969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57B1E1-6B17-F952-7155-55CFBED271CE}"/>
              </a:ext>
            </a:extLst>
          </p:cNvPr>
          <p:cNvCxnSpPr>
            <a:cxnSpLocks/>
          </p:cNvCxnSpPr>
          <p:nvPr/>
        </p:nvCxnSpPr>
        <p:spPr>
          <a:xfrm>
            <a:off x="4970017" y="1437463"/>
            <a:ext cx="1498849" cy="1441580"/>
          </a:xfrm>
          <a:prstGeom prst="line">
            <a:avLst/>
          </a:prstGeom>
          <a:ln w="38100">
            <a:solidFill>
              <a:srgbClr val="0200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5A5902-2507-5A24-56EA-3018BECEF467}"/>
              </a:ext>
            </a:extLst>
          </p:cNvPr>
          <p:cNvCxnSpPr/>
          <p:nvPr/>
        </p:nvCxnSpPr>
        <p:spPr>
          <a:xfrm>
            <a:off x="1039078" y="4286492"/>
            <a:ext cx="0" cy="8229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4FD85D-F017-B8DD-5415-BFF23A046831}"/>
              </a:ext>
            </a:extLst>
          </p:cNvPr>
          <p:cNvCxnSpPr/>
          <p:nvPr/>
        </p:nvCxnSpPr>
        <p:spPr>
          <a:xfrm>
            <a:off x="7405666" y="4286492"/>
            <a:ext cx="0" cy="822960"/>
          </a:xfrm>
          <a:prstGeom prst="line">
            <a:avLst/>
          </a:prstGeom>
          <a:ln w="38100">
            <a:solidFill>
              <a:srgbClr val="02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243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C20E76-AA0C-4173-8B55-AF26D7B8FF71}"/>
              </a:ext>
            </a:extLst>
          </p:cNvPr>
          <p:cNvPicPr>
            <a:picLocks noChangeAspect="1"/>
          </p:cNvPicPr>
          <p:nvPr/>
        </p:nvPicPr>
        <p:blipFill>
          <a:blip r:embed="rId2"/>
          <a:stretch>
            <a:fillRect/>
          </a:stretch>
        </p:blipFill>
        <p:spPr>
          <a:xfrm>
            <a:off x="223934" y="914400"/>
            <a:ext cx="11338955" cy="5029200"/>
          </a:xfrm>
          <a:prstGeom prst="rect">
            <a:avLst/>
          </a:prstGeom>
        </p:spPr>
      </p:pic>
      <p:sp>
        <p:nvSpPr>
          <p:cNvPr id="4" name="TextBox 3">
            <a:extLst>
              <a:ext uri="{FF2B5EF4-FFF2-40B4-BE49-F238E27FC236}">
                <a16:creationId xmlns:a16="http://schemas.microsoft.com/office/drawing/2014/main" id="{A790782A-F2CF-5E69-AD72-F789CC00F4AF}"/>
              </a:ext>
            </a:extLst>
          </p:cNvPr>
          <p:cNvSpPr txBox="1"/>
          <p:nvPr/>
        </p:nvSpPr>
        <p:spPr>
          <a:xfrm>
            <a:off x="223934" y="185986"/>
            <a:ext cx="533671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STRUCTURE in action: canine</a:t>
            </a:r>
          </a:p>
        </p:txBody>
      </p:sp>
      <p:sp>
        <p:nvSpPr>
          <p:cNvPr id="5" name="TextBox 4">
            <a:extLst>
              <a:ext uri="{FF2B5EF4-FFF2-40B4-BE49-F238E27FC236}">
                <a16:creationId xmlns:a16="http://schemas.microsoft.com/office/drawing/2014/main" id="{15C73CB8-423B-9B7E-56EE-C95ACD4D57C1}"/>
              </a:ext>
            </a:extLst>
          </p:cNvPr>
          <p:cNvSpPr txBox="1"/>
          <p:nvPr/>
        </p:nvSpPr>
        <p:spPr>
          <a:xfrm>
            <a:off x="10107041" y="5943600"/>
            <a:ext cx="145584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Parker et al (2004)</a:t>
            </a:r>
          </a:p>
        </p:txBody>
      </p:sp>
    </p:spTree>
    <p:extLst>
      <p:ext uri="{BB962C8B-B14F-4D97-AF65-F5344CB8AC3E}">
        <p14:creationId xmlns:p14="http://schemas.microsoft.com/office/powerpoint/2010/main" val="1727203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C7650F-7E84-4A6C-BD05-3FB598A4EDB9}"/>
              </a:ext>
            </a:extLst>
          </p:cNvPr>
          <p:cNvPicPr>
            <a:picLocks noChangeAspect="1"/>
          </p:cNvPicPr>
          <p:nvPr/>
        </p:nvPicPr>
        <p:blipFill>
          <a:blip r:embed="rId2"/>
          <a:stretch>
            <a:fillRect/>
          </a:stretch>
        </p:blipFill>
        <p:spPr>
          <a:xfrm>
            <a:off x="514710" y="3671510"/>
            <a:ext cx="10972800" cy="1686460"/>
          </a:xfrm>
          <a:prstGeom prst="rect">
            <a:avLst/>
          </a:prstGeom>
        </p:spPr>
      </p:pic>
      <p:pic>
        <p:nvPicPr>
          <p:cNvPr id="15" name="Picture 14">
            <a:extLst>
              <a:ext uri="{FF2B5EF4-FFF2-40B4-BE49-F238E27FC236}">
                <a16:creationId xmlns:a16="http://schemas.microsoft.com/office/drawing/2014/main" id="{457CE9FD-DC67-49CA-8942-4F09B2A94A7F}"/>
              </a:ext>
            </a:extLst>
          </p:cNvPr>
          <p:cNvPicPr>
            <a:picLocks noChangeAspect="1"/>
          </p:cNvPicPr>
          <p:nvPr/>
        </p:nvPicPr>
        <p:blipFill rotWithShape="1">
          <a:blip r:embed="rId3">
            <a:extLst>
              <a:ext uri="{28A0092B-C50C-407E-A947-70E740481C1C}">
                <a14:useLocalDpi xmlns:a14="http://schemas.microsoft.com/office/drawing/2010/main" val="0"/>
              </a:ext>
            </a:extLst>
          </a:blip>
          <a:srcRect b="54790"/>
          <a:stretch/>
        </p:blipFill>
        <p:spPr>
          <a:xfrm>
            <a:off x="514710" y="948610"/>
            <a:ext cx="5486400" cy="2480390"/>
          </a:xfrm>
          <a:prstGeom prst="rect">
            <a:avLst/>
          </a:prstGeom>
        </p:spPr>
      </p:pic>
      <p:pic>
        <p:nvPicPr>
          <p:cNvPr id="16" name="Picture 15">
            <a:extLst>
              <a:ext uri="{FF2B5EF4-FFF2-40B4-BE49-F238E27FC236}">
                <a16:creationId xmlns:a16="http://schemas.microsoft.com/office/drawing/2014/main" id="{E59464A8-DFD9-423A-AD18-7B10F00D11E9}"/>
              </a:ext>
            </a:extLst>
          </p:cNvPr>
          <p:cNvPicPr>
            <a:picLocks noChangeAspect="1"/>
          </p:cNvPicPr>
          <p:nvPr/>
        </p:nvPicPr>
        <p:blipFill rotWithShape="1">
          <a:blip r:embed="rId3">
            <a:extLst>
              <a:ext uri="{28A0092B-C50C-407E-A947-70E740481C1C}">
                <a14:useLocalDpi xmlns:a14="http://schemas.microsoft.com/office/drawing/2010/main" val="0"/>
              </a:ext>
            </a:extLst>
          </a:blip>
          <a:srcRect t="47411"/>
          <a:stretch/>
        </p:blipFill>
        <p:spPr>
          <a:xfrm>
            <a:off x="6001110" y="543759"/>
            <a:ext cx="5486400" cy="2885241"/>
          </a:xfrm>
          <a:prstGeom prst="rect">
            <a:avLst/>
          </a:prstGeom>
        </p:spPr>
      </p:pic>
      <p:sp>
        <p:nvSpPr>
          <p:cNvPr id="3" name="TextBox 2">
            <a:extLst>
              <a:ext uri="{FF2B5EF4-FFF2-40B4-BE49-F238E27FC236}">
                <a16:creationId xmlns:a16="http://schemas.microsoft.com/office/drawing/2014/main" id="{83D4889D-0BFF-CCA7-903F-FE2F33032892}"/>
              </a:ext>
            </a:extLst>
          </p:cNvPr>
          <p:cNvSpPr txBox="1"/>
          <p:nvPr/>
        </p:nvSpPr>
        <p:spPr>
          <a:xfrm>
            <a:off x="223934" y="185986"/>
            <a:ext cx="5256567"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ADMIXTURE in action: canine</a:t>
            </a:r>
          </a:p>
        </p:txBody>
      </p:sp>
      <p:sp>
        <p:nvSpPr>
          <p:cNvPr id="4" name="TextBox 3">
            <a:extLst>
              <a:ext uri="{FF2B5EF4-FFF2-40B4-BE49-F238E27FC236}">
                <a16:creationId xmlns:a16="http://schemas.microsoft.com/office/drawing/2014/main" id="{A5590A2F-40B8-BD1F-910F-2340320E8A34}"/>
              </a:ext>
            </a:extLst>
          </p:cNvPr>
          <p:cNvSpPr txBox="1"/>
          <p:nvPr/>
        </p:nvSpPr>
        <p:spPr>
          <a:xfrm>
            <a:off x="9360004" y="5403128"/>
            <a:ext cx="212750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Ramos-Madrigal et al (2021)</a:t>
            </a:r>
          </a:p>
        </p:txBody>
      </p:sp>
    </p:spTree>
    <p:extLst>
      <p:ext uri="{BB962C8B-B14F-4D97-AF65-F5344CB8AC3E}">
        <p14:creationId xmlns:p14="http://schemas.microsoft.com/office/powerpoint/2010/main" val="5490069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D5C6EC-B83F-429B-AAB6-F28AA640C440}"/>
              </a:ext>
            </a:extLst>
          </p:cNvPr>
          <p:cNvPicPr>
            <a:picLocks noChangeAspect="1"/>
          </p:cNvPicPr>
          <p:nvPr/>
        </p:nvPicPr>
        <p:blipFill>
          <a:blip r:embed="rId2"/>
          <a:stretch>
            <a:fillRect/>
          </a:stretch>
        </p:blipFill>
        <p:spPr>
          <a:xfrm>
            <a:off x="790575" y="709206"/>
            <a:ext cx="6858000" cy="5839417"/>
          </a:xfrm>
          <a:prstGeom prst="rect">
            <a:avLst/>
          </a:prstGeom>
        </p:spPr>
      </p:pic>
      <p:pic>
        <p:nvPicPr>
          <p:cNvPr id="9" name="Picture 8">
            <a:extLst>
              <a:ext uri="{FF2B5EF4-FFF2-40B4-BE49-F238E27FC236}">
                <a16:creationId xmlns:a16="http://schemas.microsoft.com/office/drawing/2014/main" id="{C3DA5D67-A0FB-49A3-AEFF-1F6EF387C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225" y="1107715"/>
            <a:ext cx="2743200" cy="3654262"/>
          </a:xfrm>
          <a:prstGeom prst="rect">
            <a:avLst/>
          </a:prstGeom>
        </p:spPr>
      </p:pic>
      <p:sp>
        <p:nvSpPr>
          <p:cNvPr id="3" name="TextBox 2">
            <a:extLst>
              <a:ext uri="{FF2B5EF4-FFF2-40B4-BE49-F238E27FC236}">
                <a16:creationId xmlns:a16="http://schemas.microsoft.com/office/drawing/2014/main" id="{605E142E-B416-A831-480C-C49B3E76C0E4}"/>
              </a:ext>
            </a:extLst>
          </p:cNvPr>
          <p:cNvSpPr txBox="1"/>
          <p:nvPr/>
        </p:nvSpPr>
        <p:spPr>
          <a:xfrm>
            <a:off x="223934" y="185986"/>
            <a:ext cx="927638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PCA + STRUCTURE + Phylogenetics in action: Wheat</a:t>
            </a:r>
          </a:p>
        </p:txBody>
      </p:sp>
      <p:sp>
        <p:nvSpPr>
          <p:cNvPr id="4" name="TextBox 3">
            <a:extLst>
              <a:ext uri="{FF2B5EF4-FFF2-40B4-BE49-F238E27FC236}">
                <a16:creationId xmlns:a16="http://schemas.microsoft.com/office/drawing/2014/main" id="{BE3BAC44-EB8E-9385-2EDA-8F2C84A1850A}"/>
              </a:ext>
            </a:extLst>
          </p:cNvPr>
          <p:cNvSpPr txBox="1"/>
          <p:nvPr/>
        </p:nvSpPr>
        <p:spPr>
          <a:xfrm>
            <a:off x="6125401" y="6410123"/>
            <a:ext cx="152317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Khadka et al (2020)</a:t>
            </a:r>
          </a:p>
        </p:txBody>
      </p:sp>
      <p:sp>
        <p:nvSpPr>
          <p:cNvPr id="8" name="TextBox 7">
            <a:extLst>
              <a:ext uri="{FF2B5EF4-FFF2-40B4-BE49-F238E27FC236}">
                <a16:creationId xmlns:a16="http://schemas.microsoft.com/office/drawing/2014/main" id="{2D16343E-5EFF-81D0-E1C0-6E306FEF912C}"/>
              </a:ext>
            </a:extLst>
          </p:cNvPr>
          <p:cNvSpPr txBox="1"/>
          <p:nvPr/>
        </p:nvSpPr>
        <p:spPr>
          <a:xfrm>
            <a:off x="8260349" y="4761977"/>
            <a:ext cx="3141076" cy="461665"/>
          </a:xfrm>
          <a:prstGeom prst="rect">
            <a:avLst/>
          </a:prstGeom>
          <a:noFill/>
        </p:spPr>
        <p:txBody>
          <a:bodyPr wrap="square" rtlCol="0">
            <a:spAutoFit/>
          </a:bodyPr>
          <a:lstStyle/>
          <a:p>
            <a:pPr algn="r"/>
            <a:r>
              <a:rPr lang="en-US" sz="1200" dirty="0">
                <a:latin typeface="Arial" panose="020B0604020202020204" pitchFamily="34" charset="0"/>
                <a:cs typeface="Arial" panose="020B0604020202020204" pitchFamily="34" charset="0"/>
              </a:rPr>
              <a:t>www.teagasc.ie/crops/soil--soil-fertility/crop-n-p-k-advice/spring-cereals/spring-wheat/</a:t>
            </a:r>
          </a:p>
        </p:txBody>
      </p:sp>
    </p:spTree>
    <p:extLst>
      <p:ext uri="{BB962C8B-B14F-4D97-AF65-F5344CB8AC3E}">
        <p14:creationId xmlns:p14="http://schemas.microsoft.com/office/powerpoint/2010/main" val="17438141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Box 127">
            <a:extLst>
              <a:ext uri="{FF2B5EF4-FFF2-40B4-BE49-F238E27FC236}">
                <a16:creationId xmlns:a16="http://schemas.microsoft.com/office/drawing/2014/main" id="{26915C1E-9481-4301-84C5-4EAD3577D67C}"/>
              </a:ext>
            </a:extLst>
          </p:cNvPr>
          <p:cNvSpPr txBox="1"/>
          <p:nvPr/>
        </p:nvSpPr>
        <p:spPr>
          <a:xfrm>
            <a:off x="5765717" y="1189156"/>
            <a:ext cx="6096000" cy="2239844"/>
          </a:xfrm>
          <a:prstGeom prst="rect">
            <a:avLst/>
          </a:prstGeom>
          <a:noFill/>
        </p:spPr>
        <p:txBody>
          <a:bodyPr wrap="square">
            <a:spAutoFit/>
          </a:bodyPr>
          <a:lstStyle/>
          <a:p>
            <a:pPr>
              <a:lnSpc>
                <a:spcPct val="150000"/>
              </a:lnSpc>
            </a:pPr>
            <a:r>
              <a:rPr lang="en-US" sz="2400" i="1" dirty="0">
                <a:latin typeface="Arial" panose="020B0604020202020204" pitchFamily="34" charset="0"/>
                <a:cs typeface="Arial" panose="020B0604020202020204" pitchFamily="34" charset="0"/>
              </a:rPr>
              <a:t>“As population structure can result in spurious associations, it has constrained the use of association studies in human and plant genetics”.</a:t>
            </a:r>
            <a:endParaRPr lang="en-US" sz="2000" i="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8679A7D-A144-4E3C-A330-5E0C285C09A0}"/>
              </a:ext>
            </a:extLst>
          </p:cNvPr>
          <p:cNvPicPr>
            <a:picLocks noChangeAspect="1"/>
          </p:cNvPicPr>
          <p:nvPr/>
        </p:nvPicPr>
        <p:blipFill>
          <a:blip r:embed="rId2"/>
          <a:stretch>
            <a:fillRect/>
          </a:stretch>
        </p:blipFill>
        <p:spPr>
          <a:xfrm>
            <a:off x="330283" y="1520870"/>
            <a:ext cx="6242845" cy="4523624"/>
          </a:xfrm>
          <a:prstGeom prst="rect">
            <a:avLst/>
          </a:prstGeom>
        </p:spPr>
      </p:pic>
      <p:sp>
        <p:nvSpPr>
          <p:cNvPr id="3" name="TextBox 2">
            <a:extLst>
              <a:ext uri="{FF2B5EF4-FFF2-40B4-BE49-F238E27FC236}">
                <a16:creationId xmlns:a16="http://schemas.microsoft.com/office/drawing/2014/main" id="{04ABD36C-842D-9F53-6069-939951A42BBF}"/>
              </a:ext>
            </a:extLst>
          </p:cNvPr>
          <p:cNvSpPr txBox="1"/>
          <p:nvPr/>
        </p:nvSpPr>
        <p:spPr>
          <a:xfrm>
            <a:off x="223934" y="185986"/>
            <a:ext cx="8335936"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Population structure and spurious associations</a:t>
            </a:r>
          </a:p>
        </p:txBody>
      </p:sp>
      <p:sp>
        <p:nvSpPr>
          <p:cNvPr id="4" name="TextBox 3">
            <a:extLst>
              <a:ext uri="{FF2B5EF4-FFF2-40B4-BE49-F238E27FC236}">
                <a16:creationId xmlns:a16="http://schemas.microsoft.com/office/drawing/2014/main" id="{8A26DAFC-2AB9-AD2B-B1B1-139B94155DD3}"/>
              </a:ext>
            </a:extLst>
          </p:cNvPr>
          <p:cNvSpPr txBox="1"/>
          <p:nvPr/>
        </p:nvSpPr>
        <p:spPr>
          <a:xfrm>
            <a:off x="10064930" y="3505683"/>
            <a:ext cx="118288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Yu et al (2006)</a:t>
            </a:r>
          </a:p>
        </p:txBody>
      </p:sp>
    </p:spTree>
    <p:extLst>
      <p:ext uri="{BB962C8B-B14F-4D97-AF65-F5344CB8AC3E}">
        <p14:creationId xmlns:p14="http://schemas.microsoft.com/office/powerpoint/2010/main" val="41589099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C3F38-0A89-499B-A58B-A1175F948540}"/>
              </a:ext>
            </a:extLst>
          </p:cNvPr>
          <p:cNvPicPr>
            <a:picLocks noChangeAspect="1"/>
          </p:cNvPicPr>
          <p:nvPr/>
        </p:nvPicPr>
        <p:blipFill>
          <a:blip r:embed="rId2"/>
          <a:stretch>
            <a:fillRect/>
          </a:stretch>
        </p:blipFill>
        <p:spPr>
          <a:xfrm>
            <a:off x="620250" y="1129557"/>
            <a:ext cx="7315200" cy="5067357"/>
          </a:xfrm>
          <a:prstGeom prst="rect">
            <a:avLst/>
          </a:prstGeom>
        </p:spPr>
      </p:pic>
      <p:sp>
        <p:nvSpPr>
          <p:cNvPr id="8" name="TextBox 7">
            <a:extLst>
              <a:ext uri="{FF2B5EF4-FFF2-40B4-BE49-F238E27FC236}">
                <a16:creationId xmlns:a16="http://schemas.microsoft.com/office/drawing/2014/main" id="{DC1FD0B6-D8FB-46A4-80B5-60036C375D70}"/>
              </a:ext>
            </a:extLst>
          </p:cNvPr>
          <p:cNvSpPr txBox="1"/>
          <p:nvPr/>
        </p:nvSpPr>
        <p:spPr>
          <a:xfrm>
            <a:off x="4588399" y="1129557"/>
            <a:ext cx="2362907" cy="400110"/>
          </a:xfrm>
          <a:prstGeom prst="rect">
            <a:avLst/>
          </a:prstGeom>
          <a:noFill/>
        </p:spPr>
        <p:txBody>
          <a:bodyPr wrap="square">
            <a:spAutoFit/>
          </a:bodyPr>
          <a:lstStyle/>
          <a:p>
            <a:r>
              <a:rPr lang="en-US" sz="2000" dirty="0">
                <a:solidFill>
                  <a:srgbClr val="C00000"/>
                </a:solidFill>
                <a:latin typeface="Arial" panose="020B0604020202020204" pitchFamily="34" charset="0"/>
                <a:cs typeface="Arial" panose="020B0604020202020204" pitchFamily="34" charset="0"/>
              </a:rPr>
              <a:t>Without control.</a:t>
            </a:r>
          </a:p>
        </p:txBody>
      </p:sp>
      <p:sp>
        <p:nvSpPr>
          <p:cNvPr id="10" name="TextBox 9">
            <a:extLst>
              <a:ext uri="{FF2B5EF4-FFF2-40B4-BE49-F238E27FC236}">
                <a16:creationId xmlns:a16="http://schemas.microsoft.com/office/drawing/2014/main" id="{A18313F4-FB9E-4FBD-91B5-1EB587560DB0}"/>
              </a:ext>
            </a:extLst>
          </p:cNvPr>
          <p:cNvSpPr txBox="1"/>
          <p:nvPr/>
        </p:nvSpPr>
        <p:spPr>
          <a:xfrm>
            <a:off x="4594150" y="3089191"/>
            <a:ext cx="2049246" cy="400110"/>
          </a:xfrm>
          <a:prstGeom prst="rect">
            <a:avLst/>
          </a:prstGeom>
          <a:noFill/>
        </p:spPr>
        <p:txBody>
          <a:bodyPr wrap="square">
            <a:spAutoFit/>
          </a:bodyPr>
          <a:lstStyle/>
          <a:p>
            <a:r>
              <a:rPr lang="en-US" sz="2000" dirty="0">
                <a:solidFill>
                  <a:srgbClr val="C00000"/>
                </a:solidFill>
                <a:latin typeface="Arial" panose="020B0604020202020204" pitchFamily="34" charset="0"/>
                <a:cs typeface="Arial" panose="020B0604020202020204" pitchFamily="34" charset="0"/>
              </a:rPr>
              <a:t>With control.</a:t>
            </a:r>
          </a:p>
        </p:txBody>
      </p:sp>
      <p:sp>
        <p:nvSpPr>
          <p:cNvPr id="2" name="TextBox 1">
            <a:extLst>
              <a:ext uri="{FF2B5EF4-FFF2-40B4-BE49-F238E27FC236}">
                <a16:creationId xmlns:a16="http://schemas.microsoft.com/office/drawing/2014/main" id="{A1F47D57-20EC-461C-346C-D07E9D9A64B0}"/>
              </a:ext>
            </a:extLst>
          </p:cNvPr>
          <p:cNvSpPr txBox="1"/>
          <p:nvPr/>
        </p:nvSpPr>
        <p:spPr>
          <a:xfrm>
            <a:off x="223934" y="185986"/>
            <a:ext cx="501772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Population structure control</a:t>
            </a:r>
          </a:p>
        </p:txBody>
      </p:sp>
      <p:sp>
        <p:nvSpPr>
          <p:cNvPr id="3" name="TextBox 2">
            <a:extLst>
              <a:ext uri="{FF2B5EF4-FFF2-40B4-BE49-F238E27FC236}">
                <a16:creationId xmlns:a16="http://schemas.microsoft.com/office/drawing/2014/main" id="{7D097C2E-96C8-ECCC-2982-841F129DABF4}"/>
              </a:ext>
            </a:extLst>
          </p:cNvPr>
          <p:cNvSpPr txBox="1"/>
          <p:nvPr/>
        </p:nvSpPr>
        <p:spPr>
          <a:xfrm>
            <a:off x="6096484" y="6058414"/>
            <a:ext cx="183896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Korte and Farlow (2013)</a:t>
            </a:r>
          </a:p>
        </p:txBody>
      </p:sp>
      <p:sp>
        <p:nvSpPr>
          <p:cNvPr id="4" name="TextBox 3">
            <a:extLst>
              <a:ext uri="{FF2B5EF4-FFF2-40B4-BE49-F238E27FC236}">
                <a16:creationId xmlns:a16="http://schemas.microsoft.com/office/drawing/2014/main" id="{D00FB0D4-AB8F-F299-2F8B-75ECE354D965}"/>
              </a:ext>
            </a:extLst>
          </p:cNvPr>
          <p:cNvSpPr txBox="1"/>
          <p:nvPr/>
        </p:nvSpPr>
        <p:spPr>
          <a:xfrm>
            <a:off x="7935450" y="1129557"/>
            <a:ext cx="3913450" cy="188199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Commonly used in GWAS.</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Many spurious results without control.</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Control is not perfect.</a:t>
            </a:r>
          </a:p>
        </p:txBody>
      </p:sp>
    </p:spTree>
    <p:extLst>
      <p:ext uri="{BB962C8B-B14F-4D97-AF65-F5344CB8AC3E}">
        <p14:creationId xmlns:p14="http://schemas.microsoft.com/office/powerpoint/2010/main" val="24084738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63FC48-752B-061C-AB40-757BEB534E31}"/>
              </a:ext>
            </a:extLst>
          </p:cNvPr>
          <p:cNvSpPr txBox="1"/>
          <p:nvPr/>
        </p:nvSpPr>
        <p:spPr>
          <a:xfrm>
            <a:off x="223934" y="185986"/>
            <a:ext cx="709360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How to control for population structure?</a:t>
            </a:r>
          </a:p>
        </p:txBody>
      </p:sp>
      <p:sp>
        <p:nvSpPr>
          <p:cNvPr id="2" name="TextBox 1">
            <a:extLst>
              <a:ext uri="{FF2B5EF4-FFF2-40B4-BE49-F238E27FC236}">
                <a16:creationId xmlns:a16="http://schemas.microsoft.com/office/drawing/2014/main" id="{B1DAE9FD-C07B-9D5F-B2C8-1241AA4D8FFF}"/>
              </a:ext>
            </a:extLst>
          </p:cNvPr>
          <p:cNvSpPr txBox="1"/>
          <p:nvPr/>
        </p:nvSpPr>
        <p:spPr>
          <a:xfrm>
            <a:off x="2191613" y="1254333"/>
            <a:ext cx="1261884" cy="646331"/>
          </a:xfrm>
          <a:prstGeom prst="rect">
            <a:avLst/>
          </a:prstGeom>
          <a:noFill/>
        </p:spPr>
        <p:txBody>
          <a:bodyPr wrap="none" rtlCol="0">
            <a:spAutoFit/>
          </a:bodyPr>
          <a:lstStyle/>
          <a:p>
            <a:r>
              <a:rPr lang="en-US" sz="36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Fix it</a:t>
            </a:r>
          </a:p>
        </p:txBody>
      </p:sp>
      <p:sp>
        <p:nvSpPr>
          <p:cNvPr id="6" name="TextBox 5">
            <a:extLst>
              <a:ext uri="{FF2B5EF4-FFF2-40B4-BE49-F238E27FC236}">
                <a16:creationId xmlns:a16="http://schemas.microsoft.com/office/drawing/2014/main" id="{7F28CB6D-F637-BC5F-6764-8E7CD66AFDD9}"/>
              </a:ext>
            </a:extLst>
          </p:cNvPr>
          <p:cNvSpPr txBox="1"/>
          <p:nvPr/>
        </p:nvSpPr>
        <p:spPr>
          <a:xfrm>
            <a:off x="8122950" y="1254332"/>
            <a:ext cx="1877437" cy="646331"/>
          </a:xfrm>
          <a:prstGeom prst="rect">
            <a:avLst/>
          </a:prstGeom>
          <a:noFill/>
        </p:spPr>
        <p:txBody>
          <a:bodyPr wrap="none" rtlCol="0">
            <a:spAutoFit/>
          </a:bodyPr>
          <a:lstStyle/>
          <a:p>
            <a:r>
              <a:rPr lang="en-US" sz="36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Avoid it</a:t>
            </a:r>
          </a:p>
        </p:txBody>
      </p:sp>
      <p:sp>
        <p:nvSpPr>
          <p:cNvPr id="11" name="TextBox 10">
            <a:extLst>
              <a:ext uri="{FF2B5EF4-FFF2-40B4-BE49-F238E27FC236}">
                <a16:creationId xmlns:a16="http://schemas.microsoft.com/office/drawing/2014/main" id="{5B46D78D-EA26-146A-34B5-025B1121F73D}"/>
              </a:ext>
            </a:extLst>
          </p:cNvPr>
          <p:cNvSpPr txBox="1"/>
          <p:nvPr/>
        </p:nvSpPr>
        <p:spPr>
          <a:xfrm>
            <a:off x="610253" y="2021961"/>
            <a:ext cx="5056538" cy="3901837"/>
          </a:xfrm>
          <a:prstGeom prst="rect">
            <a:avLst/>
          </a:prstGeom>
          <a:noFill/>
        </p:spPr>
        <p:txBody>
          <a:bodyPr wrap="square">
            <a:spAutoFit/>
          </a:bodyPr>
          <a:lstStyle/>
          <a:p>
            <a:pPr marL="457200" indent="-457200">
              <a:lnSpc>
                <a:spcPct val="150000"/>
              </a:lnSpc>
              <a:buAutoNum type="arabicPeriod"/>
            </a:pPr>
            <a:r>
              <a:rPr lang="en-US" sz="2400" dirty="0">
                <a:latin typeface="Arial" panose="020B0604020202020204" pitchFamily="34" charset="0"/>
                <a:cs typeface="Arial" panose="020B0604020202020204" pitchFamily="34" charset="0"/>
              </a:rPr>
              <a:t>Structured association, e.g. MLM Q + K. </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Genomic/delta control (GC/DC).</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Stepwise regression.</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Machine learning.</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Functional validation.</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Replicated studies.</a:t>
            </a:r>
          </a:p>
        </p:txBody>
      </p:sp>
      <p:sp>
        <p:nvSpPr>
          <p:cNvPr id="12" name="TextBox 11">
            <a:extLst>
              <a:ext uri="{FF2B5EF4-FFF2-40B4-BE49-F238E27FC236}">
                <a16:creationId xmlns:a16="http://schemas.microsoft.com/office/drawing/2014/main" id="{42FA42A4-F32B-5D67-4539-343DCB2A9BE8}"/>
              </a:ext>
            </a:extLst>
          </p:cNvPr>
          <p:cNvSpPr txBox="1"/>
          <p:nvPr/>
        </p:nvSpPr>
        <p:spPr>
          <a:xfrm>
            <a:off x="6976841" y="2021961"/>
            <a:ext cx="5056538" cy="1685846"/>
          </a:xfrm>
          <a:prstGeom prst="rect">
            <a:avLst/>
          </a:prstGeom>
          <a:noFill/>
        </p:spPr>
        <p:txBody>
          <a:bodyPr wrap="square">
            <a:spAutoFit/>
          </a:bodyPr>
          <a:lstStyle/>
          <a:p>
            <a:pPr marL="457200" indent="-457200">
              <a:lnSpc>
                <a:spcPct val="150000"/>
              </a:lnSpc>
              <a:buAutoNum type="arabicPeriod"/>
            </a:pPr>
            <a:r>
              <a:rPr lang="en-US" sz="2400" dirty="0">
                <a:latin typeface="Arial" panose="020B0604020202020204" pitchFamily="34" charset="0"/>
                <a:cs typeface="Arial" panose="020B0604020202020204" pitchFamily="34" charset="0"/>
              </a:rPr>
              <a:t>Family-based, e.g. transmission disequilibrium test (TDT).</a:t>
            </a:r>
          </a:p>
          <a:p>
            <a:pPr marL="457200" indent="-457200">
              <a:lnSpc>
                <a:spcPct val="150000"/>
              </a:lnSpc>
              <a:buAutoNum type="arabicPeriod"/>
            </a:pPr>
            <a:r>
              <a:rPr lang="en-US" sz="2400" dirty="0">
                <a:latin typeface="Arial" panose="020B0604020202020204" pitchFamily="34" charset="0"/>
                <a:cs typeface="Arial" panose="020B0604020202020204" pitchFamily="34" charset="0"/>
              </a:rPr>
              <a:t>Mapping population design.</a:t>
            </a:r>
          </a:p>
        </p:txBody>
      </p:sp>
    </p:spTree>
    <p:extLst>
      <p:ext uri="{BB962C8B-B14F-4D97-AF65-F5344CB8AC3E}">
        <p14:creationId xmlns:p14="http://schemas.microsoft.com/office/powerpoint/2010/main" val="6299064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57A86-5DA1-420C-885D-D4B79B324121}"/>
              </a:ext>
            </a:extLst>
          </p:cNvPr>
          <p:cNvPicPr>
            <a:picLocks noChangeAspect="1"/>
          </p:cNvPicPr>
          <p:nvPr/>
        </p:nvPicPr>
        <p:blipFill>
          <a:blip r:embed="rId2"/>
          <a:stretch>
            <a:fillRect/>
          </a:stretch>
        </p:blipFill>
        <p:spPr>
          <a:xfrm>
            <a:off x="4451019" y="1231410"/>
            <a:ext cx="7078069" cy="49930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584A94-C284-4B86-B647-ECAD1133F999}"/>
                  </a:ext>
                </a:extLst>
              </p:cNvPr>
              <p:cNvSpPr txBox="1"/>
              <p:nvPr/>
            </p:nvSpPr>
            <p:spPr>
              <a:xfrm>
                <a:off x="276264" y="2354448"/>
                <a:ext cx="32892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𝑦</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𝜇</m:t>
                      </m:r>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𝑚𝑎𝑟𝑘𝑒𝑟</m:t>
                      </m:r>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𝑄</m:t>
                      </m:r>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𝐾</m:t>
                      </m:r>
                      <m:r>
                        <a:rPr lang="en-US" sz="2000" b="0" i="1" smtClean="0">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𝑒</m:t>
                      </m:r>
                    </m:oMath>
                  </m:oMathPara>
                </a14:m>
                <a:endParaRPr lang="en-US" sz="2000" dirty="0">
                  <a:solidFill>
                    <a:srgbClr val="C00000"/>
                  </a:solidFill>
                </a:endParaRPr>
              </a:p>
            </p:txBody>
          </p:sp>
        </mc:Choice>
        <mc:Fallback xmlns="">
          <p:sp>
            <p:nvSpPr>
              <p:cNvPr id="8" name="TextBox 7">
                <a:extLst>
                  <a:ext uri="{FF2B5EF4-FFF2-40B4-BE49-F238E27FC236}">
                    <a16:creationId xmlns:a16="http://schemas.microsoft.com/office/drawing/2014/main" id="{B7584A94-C284-4B86-B647-ECAD1133F999}"/>
                  </a:ext>
                </a:extLst>
              </p:cNvPr>
              <p:cNvSpPr txBox="1">
                <a:spLocks noRot="1" noChangeAspect="1" noMove="1" noResize="1" noEditPoints="1" noAdjustHandles="1" noChangeArrowheads="1" noChangeShapeType="1" noTextEdit="1"/>
              </p:cNvSpPr>
              <p:nvPr/>
            </p:nvSpPr>
            <p:spPr>
              <a:xfrm>
                <a:off x="276264" y="2354448"/>
                <a:ext cx="3289234" cy="307777"/>
              </a:xfrm>
              <a:prstGeom prst="rect">
                <a:avLst/>
              </a:prstGeom>
              <a:blipFill>
                <a:blip r:embed="rId3"/>
                <a:stretch>
                  <a:fillRect l="-1481" r="-556" b="-254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4DE5948-92EF-46DD-8B82-0F28AB1713C6}"/>
              </a:ext>
            </a:extLst>
          </p:cNvPr>
          <p:cNvSpPr txBox="1"/>
          <p:nvPr/>
        </p:nvSpPr>
        <p:spPr>
          <a:xfrm>
            <a:off x="223934" y="1098157"/>
            <a:ext cx="3716508" cy="95866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Here is an “incorrect” GWAS model to illustrate the point.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79C9C1-31F1-45CA-8E93-3C593F758350}"/>
                  </a:ext>
                </a:extLst>
              </p:cNvPr>
              <p:cNvSpPr txBox="1"/>
              <p:nvPr/>
            </p:nvSpPr>
            <p:spPr>
              <a:xfrm>
                <a:off x="219180" y="3084575"/>
                <a:ext cx="3184574" cy="1227965"/>
              </a:xfrm>
              <a:prstGeom prst="rect">
                <a:avLst/>
              </a:prstGeom>
              <a:noFill/>
            </p:spPr>
            <p:txBody>
              <a:bodyPr wrap="square" rtlCol="0">
                <a:spAutoFit/>
              </a:bodyPr>
              <a:lstStyle/>
              <a:p>
                <a:pPr>
                  <a:lnSpc>
                    <a:spcPct val="200000"/>
                  </a:lnSpc>
                </a:pPr>
                <a14:m>
                  <m:oMath xmlns:m="http://schemas.openxmlformats.org/officeDocument/2006/math">
                    <m:r>
                      <a:rPr lang="en-US" sz="2000" b="0" i="1" smtClean="0">
                        <a:latin typeface="Cambria Math" panose="02040503050406030204" pitchFamily="18" charset="0"/>
                        <a:cs typeface="Arial" panose="020B0604020202020204" pitchFamily="34" charset="0"/>
                      </a:rPr>
                      <m:t>𝑄</m:t>
                    </m:r>
                  </m:oMath>
                </a14:m>
                <a:r>
                  <a:rPr lang="en-US" sz="2000" dirty="0">
                    <a:latin typeface="Arial" panose="020B0604020202020204" pitchFamily="34" charset="0"/>
                    <a:cs typeface="Arial" panose="020B0604020202020204" pitchFamily="34" charset="0"/>
                  </a:rPr>
                  <a:t> = principal components</a:t>
                </a:r>
              </a:p>
              <a:p>
                <a:pPr>
                  <a:lnSpc>
                    <a:spcPct val="200000"/>
                  </a:lnSpc>
                </a:pPr>
                <a14:m>
                  <m:oMath xmlns:m="http://schemas.openxmlformats.org/officeDocument/2006/math">
                    <m:r>
                      <a:rPr lang="en-US" sz="2000" b="0" i="1" smtClean="0">
                        <a:latin typeface="Cambria Math" panose="02040503050406030204" pitchFamily="18" charset="0"/>
                        <a:cs typeface="Arial" panose="020B0604020202020204" pitchFamily="34" charset="0"/>
                      </a:rPr>
                      <m:t>𝐾</m:t>
                    </m:r>
                  </m:oMath>
                </a14:m>
                <a:r>
                  <a:rPr lang="en-US" sz="2000" dirty="0">
                    <a:latin typeface="Arial" panose="020B0604020202020204" pitchFamily="34" charset="0"/>
                    <a:cs typeface="Arial" panose="020B0604020202020204" pitchFamily="34" charset="0"/>
                  </a:rPr>
                  <a:t> = GRM.</a:t>
                </a:r>
              </a:p>
            </p:txBody>
          </p:sp>
        </mc:Choice>
        <mc:Fallback xmlns="">
          <p:sp>
            <p:nvSpPr>
              <p:cNvPr id="10" name="TextBox 9">
                <a:extLst>
                  <a:ext uri="{FF2B5EF4-FFF2-40B4-BE49-F238E27FC236}">
                    <a16:creationId xmlns:a16="http://schemas.microsoft.com/office/drawing/2014/main" id="{C079C9C1-31F1-45CA-8E93-3C593F758350}"/>
                  </a:ext>
                </a:extLst>
              </p:cNvPr>
              <p:cNvSpPr txBox="1">
                <a:spLocks noRot="1" noChangeAspect="1" noMove="1" noResize="1" noEditPoints="1" noAdjustHandles="1" noChangeArrowheads="1" noChangeShapeType="1" noTextEdit="1"/>
              </p:cNvSpPr>
              <p:nvPr/>
            </p:nvSpPr>
            <p:spPr>
              <a:xfrm>
                <a:off x="219180" y="3084575"/>
                <a:ext cx="3184574" cy="1227965"/>
              </a:xfrm>
              <a:prstGeom prst="rect">
                <a:avLst/>
              </a:prstGeom>
              <a:blipFill>
                <a:blip r:embed="rId4"/>
                <a:stretch>
                  <a:fillRect l="-575" b="-845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00EF6CD-B6BF-8A64-CAA7-2BCD774BD97D}"/>
              </a:ext>
            </a:extLst>
          </p:cNvPr>
          <p:cNvSpPr txBox="1"/>
          <p:nvPr/>
        </p:nvSpPr>
        <p:spPr>
          <a:xfrm>
            <a:off x="223934" y="185986"/>
            <a:ext cx="4565673"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Mixed linear model, Q + K</a:t>
            </a:r>
          </a:p>
        </p:txBody>
      </p:sp>
      <p:sp>
        <p:nvSpPr>
          <p:cNvPr id="4" name="TextBox 3">
            <a:extLst>
              <a:ext uri="{FF2B5EF4-FFF2-40B4-BE49-F238E27FC236}">
                <a16:creationId xmlns:a16="http://schemas.microsoft.com/office/drawing/2014/main" id="{43C137B3-5CB0-708B-709C-074A72730888}"/>
              </a:ext>
            </a:extLst>
          </p:cNvPr>
          <p:cNvSpPr txBox="1"/>
          <p:nvPr/>
        </p:nvSpPr>
        <p:spPr>
          <a:xfrm>
            <a:off x="10346200" y="6209078"/>
            <a:ext cx="1182888"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Yu et al (2006)</a:t>
            </a:r>
          </a:p>
        </p:txBody>
      </p:sp>
    </p:spTree>
    <p:extLst>
      <p:ext uri="{BB962C8B-B14F-4D97-AF65-F5344CB8AC3E}">
        <p14:creationId xmlns:p14="http://schemas.microsoft.com/office/powerpoint/2010/main" val="22384300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995CF4-8813-4607-A51A-0E6DC45A4B5F}"/>
                  </a:ext>
                </a:extLst>
              </p:cNvPr>
              <p:cNvSpPr txBox="1"/>
              <p:nvPr/>
            </p:nvSpPr>
            <p:spPr>
              <a:xfrm>
                <a:off x="703052" y="1272396"/>
                <a:ext cx="1939890" cy="748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m:rPr>
                              <m:sty m:val="p"/>
                            </m:rPr>
                            <a:rPr lang="el-GR" sz="2400" i="1">
                              <a:latin typeface="Cambria Math" panose="02040503050406030204" pitchFamily="18" charset="0"/>
                            </a:rPr>
                            <m:t>χ</m:t>
                          </m:r>
                        </m:e>
                        <m:sub>
                          <m:r>
                            <a:rPr lang="en-US" sz="2400" b="0" i="1" smtClean="0">
                              <a:latin typeface="Cambria Math" panose="02040503050406030204" pitchFamily="18" charset="0"/>
                            </a:rPr>
                            <m:t>𝐺𝐶</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Sup>
                            <m:sSubSupPr>
                              <m:ctrlPr>
                                <a:rPr lang="en-US" sz="2400" b="0" i="1" smtClean="0">
                                  <a:latin typeface="Cambria Math" panose="02040503050406030204" pitchFamily="18" charset="0"/>
                                </a:rPr>
                              </m:ctrlPr>
                            </m:sSubSupPr>
                            <m:e>
                              <m:r>
                                <m:rPr>
                                  <m:sty m:val="p"/>
                                </m:rPr>
                                <a:rPr lang="el-GR" sz="2400" i="1">
                                  <a:latin typeface="Cambria Math" panose="02040503050406030204" pitchFamily="18" charset="0"/>
                                </a:rPr>
                                <m:t>χ</m:t>
                              </m:r>
                            </m:e>
                            <m:sub>
                              <m:r>
                                <a:rPr lang="en-US" sz="2400" b="0" i="1" smtClean="0">
                                  <a:latin typeface="Cambria Math" panose="02040503050406030204" pitchFamily="18" charset="0"/>
                                </a:rPr>
                                <m:t>𝑚𝑎𝑟𝑘𝑒𝑟</m:t>
                              </m:r>
                            </m:sub>
                            <m:sup>
                              <m:r>
                                <a:rPr lang="en-US" sz="2400" b="0" i="1" smtClean="0">
                                  <a:latin typeface="Cambria Math" panose="02040503050406030204" pitchFamily="18" charset="0"/>
                                </a:rPr>
                                <m:t>2</m:t>
                              </m:r>
                            </m:sup>
                          </m:sSubSup>
                        </m:num>
                        <m:den>
                          <m:r>
                            <m:rPr>
                              <m:sty m:val="p"/>
                            </m:rPr>
                            <a:rPr lang="el-GR" sz="2400" b="0" i="1" smtClean="0">
                              <a:latin typeface="Cambria Math" panose="02040503050406030204" pitchFamily="18" charset="0"/>
                            </a:rPr>
                            <m:t>λ</m:t>
                          </m:r>
                        </m:den>
                      </m:f>
                    </m:oMath>
                  </m:oMathPara>
                </a14:m>
                <a:endParaRPr lang="en-US" sz="2400" dirty="0"/>
              </a:p>
            </p:txBody>
          </p:sp>
        </mc:Choice>
        <mc:Fallback xmlns="">
          <p:sp>
            <p:nvSpPr>
              <p:cNvPr id="3" name="TextBox 2">
                <a:extLst>
                  <a:ext uri="{FF2B5EF4-FFF2-40B4-BE49-F238E27FC236}">
                    <a16:creationId xmlns:a16="http://schemas.microsoft.com/office/drawing/2014/main" id="{D2995CF4-8813-4607-A51A-0E6DC45A4B5F}"/>
                  </a:ext>
                </a:extLst>
              </p:cNvPr>
              <p:cNvSpPr txBox="1">
                <a:spLocks noRot="1" noChangeAspect="1" noMove="1" noResize="1" noEditPoints="1" noAdjustHandles="1" noChangeArrowheads="1" noChangeShapeType="1" noTextEdit="1"/>
              </p:cNvSpPr>
              <p:nvPr/>
            </p:nvSpPr>
            <p:spPr>
              <a:xfrm>
                <a:off x="703052" y="1272396"/>
                <a:ext cx="1939890" cy="748346"/>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FF094F-6EF1-44AE-8854-F7461D646DBC}"/>
              </a:ext>
            </a:extLst>
          </p:cNvPr>
          <p:cNvSpPr txBox="1"/>
          <p:nvPr/>
        </p:nvSpPr>
        <p:spPr>
          <a:xfrm>
            <a:off x="582659" y="2740711"/>
            <a:ext cx="5442516" cy="2949525"/>
          </a:xfrm>
          <a:prstGeom prst="rect">
            <a:avLst/>
          </a:prstGeom>
          <a:noFill/>
        </p:spPr>
        <p:txBody>
          <a:bodyPr wrap="none" rtlCol="0">
            <a:spAutoFit/>
          </a:bodyPr>
          <a:lstStyle/>
          <a:p>
            <a:pPr>
              <a:lnSpc>
                <a:spcPct val="150000"/>
              </a:lnSpc>
            </a:pPr>
            <a:r>
              <a:rPr lang="en-US" dirty="0">
                <a:latin typeface="Arial" panose="020B0604020202020204" pitchFamily="34" charset="0"/>
                <a:cs typeface="Arial" panose="020B0604020202020204" pitchFamily="34" charset="0"/>
              </a:rPr>
              <a:t>Marker         n    Effect     SE   T-stat   F-stat           p</a:t>
            </a:r>
            <a:endParaRPr lang="en-US" baseline="30000"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    m01     100       1.5     0.5          3          9     0.003</a:t>
            </a:r>
          </a:p>
          <a:p>
            <a:pPr>
              <a:lnSpc>
                <a:spcPct val="150000"/>
              </a:lnSpc>
            </a:pPr>
            <a:r>
              <a:rPr lang="en-US" dirty="0">
                <a:latin typeface="Arial" panose="020B0604020202020204" pitchFamily="34" charset="0"/>
                <a:cs typeface="Arial" panose="020B0604020202020204" pitchFamily="34" charset="0"/>
              </a:rPr>
              <a:t>    m02     100       1.0     0.5          2          4     0.048</a:t>
            </a:r>
          </a:p>
          <a:p>
            <a:pPr>
              <a:lnSpc>
                <a:spcPct val="150000"/>
              </a:lnSpc>
            </a:pPr>
            <a:r>
              <a:rPr lang="en-US" dirty="0">
                <a:solidFill>
                  <a:schemeClr val="accent5"/>
                </a:solidFill>
                <a:latin typeface="Arial" panose="020B0604020202020204" pitchFamily="34" charset="0"/>
                <a:cs typeface="Arial" panose="020B0604020202020204" pitchFamily="34" charset="0"/>
              </a:rPr>
              <a:t>    m03     100       0.8     0.4          2          4     0.048</a:t>
            </a:r>
          </a:p>
          <a:p>
            <a:pPr>
              <a:lnSpc>
                <a:spcPct val="150000"/>
              </a:lnSpc>
            </a:pPr>
            <a:r>
              <a:rPr lang="en-US" dirty="0">
                <a:solidFill>
                  <a:schemeClr val="accent5"/>
                </a:solidFill>
                <a:latin typeface="Arial" panose="020B0604020202020204" pitchFamily="34" charset="0"/>
                <a:cs typeface="Arial" panose="020B0604020202020204" pitchFamily="34" charset="0"/>
              </a:rPr>
              <a:t>    m04     100       1.0     1.0          1          1     0.320</a:t>
            </a:r>
          </a:p>
          <a:p>
            <a:pPr>
              <a:lnSpc>
                <a:spcPct val="150000"/>
              </a:lnSpc>
            </a:pPr>
            <a:r>
              <a:rPr lang="en-US" dirty="0">
                <a:solidFill>
                  <a:schemeClr val="accent5"/>
                </a:solidFill>
                <a:latin typeface="Arial" panose="020B0604020202020204" pitchFamily="34" charset="0"/>
                <a:cs typeface="Arial" panose="020B0604020202020204" pitchFamily="34" charset="0"/>
              </a:rPr>
              <a:t>    m05     100       0.5     0.5          1          1     0.320</a:t>
            </a:r>
          </a:p>
          <a:p>
            <a:pPr>
              <a:lnSpc>
                <a:spcPct val="150000"/>
              </a:lnSpc>
            </a:pPr>
            <a:r>
              <a:rPr lang="en-US" dirty="0">
                <a:solidFill>
                  <a:schemeClr val="accent5"/>
                </a:solidFill>
                <a:latin typeface="Arial" panose="020B0604020202020204" pitchFamily="34" charset="0"/>
                <a:cs typeface="Arial" panose="020B0604020202020204" pitchFamily="34" charset="0"/>
              </a:rPr>
              <a:t>    m06     100       0.6     0.3          2          4     0.048</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0D105A-B0E6-4DE3-AA72-F7E10111C9C3}"/>
                  </a:ext>
                </a:extLst>
              </p:cNvPr>
              <p:cNvSpPr txBox="1"/>
              <p:nvPr/>
            </p:nvSpPr>
            <p:spPr>
              <a:xfrm>
                <a:off x="6604692" y="2853201"/>
                <a:ext cx="5055577" cy="119000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Using m03 to m06 as the background markers, </a:t>
                </a:r>
                <a14:m>
                  <m:oMath xmlns:m="http://schemas.openxmlformats.org/officeDocument/2006/math">
                    <m:r>
                      <m:rPr>
                        <m:sty m:val="p"/>
                      </m:rPr>
                      <a:rPr lang="el-GR" sz="2000" i="1" smtClean="0">
                        <a:latin typeface="Cambria Math" panose="02040503050406030204" pitchFamily="18" charset="0"/>
                      </a:rPr>
                      <m:t>λ</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2.5</m:t>
                        </m:r>
                      </m:num>
                      <m:den>
                        <m:r>
                          <a:rPr lang="en-US" sz="2000" b="0" i="1" smtClean="0">
                            <a:latin typeface="Cambria Math" panose="02040503050406030204" pitchFamily="18" charset="0"/>
                          </a:rPr>
                          <m:t>0.456</m:t>
                        </m:r>
                      </m:den>
                    </m:f>
                    <m:r>
                      <a:rPr lang="en-US" sz="2000" b="0" i="1" smtClean="0">
                        <a:latin typeface="Cambria Math" panose="02040503050406030204" pitchFamily="18" charset="0"/>
                      </a:rPr>
                      <m:t>=5.482</m:t>
                    </m:r>
                  </m:oMath>
                </a14:m>
                <a:r>
                  <a:rPr lang="en-US" sz="2000"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00D105A-B0E6-4DE3-AA72-F7E10111C9C3}"/>
                  </a:ext>
                </a:extLst>
              </p:cNvPr>
              <p:cNvSpPr txBox="1">
                <a:spLocks noRot="1" noChangeAspect="1" noMove="1" noResize="1" noEditPoints="1" noAdjustHandles="1" noChangeArrowheads="1" noChangeShapeType="1" noTextEdit="1"/>
              </p:cNvSpPr>
              <p:nvPr/>
            </p:nvSpPr>
            <p:spPr>
              <a:xfrm>
                <a:off x="6604692" y="2853201"/>
                <a:ext cx="5055577" cy="1190006"/>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904B9A-BCC0-4B82-B754-C4D5E4583D92}"/>
                  </a:ext>
                </a:extLst>
              </p:cNvPr>
              <p:cNvSpPr txBox="1"/>
              <p:nvPr/>
            </p:nvSpPr>
            <p:spPr>
              <a:xfrm>
                <a:off x="3835762" y="1499445"/>
                <a:ext cx="6130396" cy="666016"/>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Note: </a:t>
                </a:r>
                <a14:m>
                  <m:oMath xmlns:m="http://schemas.openxmlformats.org/officeDocument/2006/math">
                    <m:r>
                      <m:rPr>
                        <m:sty m:val="p"/>
                      </m:rPr>
                      <a:rPr lang="el-GR" sz="2000" i="1" smtClean="0">
                        <a:latin typeface="Cambria Math" panose="02040503050406030204" pitchFamily="18" charset="0"/>
                      </a:rPr>
                      <m:t>λ</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i="1">
                            <a:latin typeface="Cambria Math" panose="02040503050406030204" pitchFamily="18" charset="0"/>
                          </a:rPr>
                          <m:t>𝑚𝑒𝑑𝑖𝑎𝑛</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χ</m:t>
                                </m:r>
                              </m:e>
                              <m:sub>
                                <m:r>
                                  <a:rPr lang="en-US" sz="2000" i="1">
                                    <a:latin typeface="Cambria Math" panose="02040503050406030204" pitchFamily="18" charset="0"/>
                                  </a:rPr>
                                  <m:t>𝑏𝑔</m:t>
                                </m:r>
                              </m:sub>
                              <m:sup>
                                <m:r>
                                  <a:rPr lang="en-US" sz="2000" i="1">
                                    <a:latin typeface="Cambria Math" panose="02040503050406030204" pitchFamily="18" charset="0"/>
                                  </a:rPr>
                                  <m:t>2</m:t>
                                </m:r>
                              </m:sup>
                            </m:sSubSup>
                          </m:e>
                        </m:d>
                      </m:num>
                      <m:den>
                        <m:r>
                          <a:rPr lang="en-US" sz="2000" b="0" i="1" smtClean="0">
                            <a:latin typeface="Cambria Math" panose="02040503050406030204" pitchFamily="18" charset="0"/>
                          </a:rPr>
                          <m:t>0.456</m:t>
                        </m:r>
                      </m:den>
                    </m:f>
                  </m:oMath>
                </a14:m>
                <a:r>
                  <a:rPr lang="en-US" sz="2000" dirty="0">
                    <a:latin typeface="Arial" panose="020B0604020202020204" pitchFamily="34" charset="0"/>
                    <a:cs typeface="Arial" panose="020B0604020202020204" pitchFamily="34" charset="0"/>
                  </a:rPr>
                  <a:t> and for large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𝑑𝑓</m:t>
                        </m:r>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𝑛</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𝑑𝑓</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bSup>
                  </m:oMath>
                </a14:m>
                <a:endParaRPr lang="en-US" sz="2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8F904B9A-BCC0-4B82-B754-C4D5E4583D92}"/>
                  </a:ext>
                </a:extLst>
              </p:cNvPr>
              <p:cNvSpPr txBox="1">
                <a:spLocks noRot="1" noChangeAspect="1" noMove="1" noResize="1" noEditPoints="1" noAdjustHandles="1" noChangeArrowheads="1" noChangeShapeType="1" noTextEdit="1"/>
              </p:cNvSpPr>
              <p:nvPr/>
            </p:nvSpPr>
            <p:spPr>
              <a:xfrm>
                <a:off x="3835762" y="1499445"/>
                <a:ext cx="6130396" cy="666016"/>
              </a:xfrm>
              <a:prstGeom prst="rect">
                <a:avLst/>
              </a:prstGeom>
              <a:blipFill>
                <a:blip r:embed="rId4"/>
                <a:stretch>
                  <a:fillRect l="-994" b="-55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84B260-043C-410F-8C14-B0894CD8F5DC}"/>
                  </a:ext>
                </a:extLst>
              </p:cNvPr>
              <p:cNvSpPr txBox="1"/>
              <p:nvPr/>
            </p:nvSpPr>
            <p:spPr>
              <a:xfrm>
                <a:off x="6604692" y="4327156"/>
                <a:ext cx="5055577" cy="1809150"/>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With GC, then:</a:t>
                </a:r>
              </a:p>
              <a:p>
                <a:pPr>
                  <a:lnSpc>
                    <a:spcPct val="15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𝐺𝐶</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01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9</m:t>
                        </m:r>
                      </m:num>
                      <m:den>
                        <m:r>
                          <a:rPr lang="en-US" sz="2000" b="0" i="1" smtClean="0">
                            <a:latin typeface="Cambria Math" panose="02040503050406030204" pitchFamily="18" charset="0"/>
                          </a:rPr>
                          <m:t>5.482</m:t>
                        </m:r>
                      </m:den>
                    </m:f>
                    <m:r>
                      <a:rPr lang="en-US" sz="2000" b="0" i="1" smtClean="0">
                        <a:latin typeface="Cambria Math" panose="02040503050406030204" pitchFamily="18" charset="0"/>
                      </a:rPr>
                      <m:t>=1.642</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𝐺𝐶</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m:t>
                        </m:r>
                        <m:r>
                          <a:rPr lang="en-US" sz="2000" b="0" i="1" smtClean="0">
                            <a:latin typeface="Cambria Math" panose="02040503050406030204" pitchFamily="18" charset="0"/>
                            <a:cs typeface="Arial" panose="020B0604020202020204" pitchFamily="34" charset="0"/>
                          </a:rPr>
                          <m:t>01</m:t>
                        </m:r>
                      </m:sub>
                    </m:sSub>
                    <m:r>
                      <a:rPr lang="en-US" sz="2000" b="0" i="1" smtClean="0">
                        <a:latin typeface="Cambria Math" panose="02040503050406030204" pitchFamily="18" charset="0"/>
                        <a:cs typeface="Arial" panose="020B0604020202020204" pitchFamily="34" charset="0"/>
                      </a:rPr>
                      <m:t>=0.203</m:t>
                    </m:r>
                  </m:oMath>
                </a14:m>
                <a:endParaRPr lang="en-US" sz="2000" dirty="0">
                  <a:latin typeface="Arial" panose="020B0604020202020204" pitchFamily="34" charset="0"/>
                  <a:cs typeface="Arial" panose="020B0604020202020204" pitchFamily="34" charset="0"/>
                </a:endParaRPr>
              </a:p>
              <a:p>
                <a:pPr>
                  <a:lnSpc>
                    <a:spcPct val="15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𝐺𝐶</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02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m:t>
                        </m:r>
                      </m:num>
                      <m:den>
                        <m:r>
                          <a:rPr lang="en-US" sz="2000" b="0" i="1" smtClean="0">
                            <a:latin typeface="Cambria Math" panose="02040503050406030204" pitchFamily="18" charset="0"/>
                          </a:rPr>
                          <m:t>5.482</m:t>
                        </m:r>
                      </m:den>
                    </m:f>
                    <m:r>
                      <a:rPr lang="en-US" sz="2000" b="0" i="1" smtClean="0">
                        <a:latin typeface="Cambria Math" panose="02040503050406030204" pitchFamily="18" charset="0"/>
                      </a:rPr>
                      <m:t>=0.730</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𝐺𝐶</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m:t>
                        </m:r>
                        <m:r>
                          <a:rPr lang="en-US" sz="2000" b="0" i="1" smtClean="0">
                            <a:latin typeface="Cambria Math" panose="02040503050406030204" pitchFamily="18" charset="0"/>
                            <a:cs typeface="Arial" panose="020B0604020202020204" pitchFamily="34" charset="0"/>
                          </a:rPr>
                          <m:t>02</m:t>
                        </m:r>
                      </m:sub>
                    </m:sSub>
                    <m:r>
                      <a:rPr lang="en-US" sz="2000" b="0" i="1" smtClean="0">
                        <a:latin typeface="Cambria Math" panose="02040503050406030204" pitchFamily="18" charset="0"/>
                        <a:cs typeface="Arial" panose="020B0604020202020204" pitchFamily="34" charset="0"/>
                      </a:rPr>
                      <m:t>=0.395</m:t>
                    </m:r>
                  </m:oMath>
                </a14:m>
                <a:endParaRPr lang="en-US" sz="200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A884B260-043C-410F-8C14-B0894CD8F5DC}"/>
                  </a:ext>
                </a:extLst>
              </p:cNvPr>
              <p:cNvSpPr txBox="1">
                <a:spLocks noRot="1" noChangeAspect="1" noMove="1" noResize="1" noEditPoints="1" noAdjustHandles="1" noChangeArrowheads="1" noChangeShapeType="1" noTextEdit="1"/>
              </p:cNvSpPr>
              <p:nvPr/>
            </p:nvSpPr>
            <p:spPr>
              <a:xfrm>
                <a:off x="6604692" y="4327156"/>
                <a:ext cx="5055577" cy="1809150"/>
              </a:xfrm>
              <a:prstGeom prst="rect">
                <a:avLst/>
              </a:prstGeom>
              <a:blipFill>
                <a:blip r:embed="rId5"/>
                <a:stretch>
                  <a:fillRect l="-120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FF6FAB5-6D74-6E34-BFBF-03A650FEDB4E}"/>
              </a:ext>
            </a:extLst>
          </p:cNvPr>
          <p:cNvSpPr txBox="1"/>
          <p:nvPr/>
        </p:nvSpPr>
        <p:spPr>
          <a:xfrm>
            <a:off x="223934" y="185986"/>
            <a:ext cx="3918060"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Genomic control (GC)</a:t>
            </a:r>
          </a:p>
        </p:txBody>
      </p:sp>
    </p:spTree>
    <p:extLst>
      <p:ext uri="{BB962C8B-B14F-4D97-AF65-F5344CB8AC3E}">
        <p14:creationId xmlns:p14="http://schemas.microsoft.com/office/powerpoint/2010/main" val="3147092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995CF4-8813-4607-A51A-0E6DC45A4B5F}"/>
                  </a:ext>
                </a:extLst>
              </p:cNvPr>
              <p:cNvSpPr txBox="1"/>
              <p:nvPr/>
            </p:nvSpPr>
            <p:spPr>
              <a:xfrm>
                <a:off x="703052" y="1272396"/>
                <a:ext cx="2631746"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m:rPr>
                              <m:sty m:val="p"/>
                            </m:rPr>
                            <a:rPr lang="el-GR" sz="2400" i="1">
                              <a:latin typeface="Cambria Math" panose="02040503050406030204" pitchFamily="18" charset="0"/>
                            </a:rPr>
                            <m:t>χ</m:t>
                          </m:r>
                        </m:e>
                        <m:sub>
                          <m:r>
                            <a:rPr lang="en-US" sz="2400" b="0" i="1" smtClean="0">
                              <a:latin typeface="Cambria Math" panose="02040503050406030204" pitchFamily="18" charset="0"/>
                            </a:rPr>
                            <m:t>𝐺𝐶</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rPr>
                            <m:t>χ</m:t>
                          </m:r>
                        </m:e>
                        <m:sub>
                          <m:r>
                            <a:rPr lang="en-US" sz="2400" i="1">
                              <a:latin typeface="Cambria Math" panose="02040503050406030204" pitchFamily="18" charset="0"/>
                            </a:rPr>
                            <m:t>𝑚𝑎𝑟𝑘𝑒𝑟</m:t>
                          </m:r>
                        </m:sub>
                        <m:sup>
                          <m:r>
                            <a:rPr lang="en-US" sz="2400" i="1">
                              <a:latin typeface="Cambria Math" panose="02040503050406030204" pitchFamily="18" charset="0"/>
                            </a:rPr>
                            <m:t>2</m:t>
                          </m:r>
                        </m:sup>
                      </m:sSub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𝛿</m:t>
                          </m:r>
                        </m:e>
                        <m:sup>
                          <m:r>
                            <a:rPr lang="en-US" sz="2400" b="0" i="1" smtClean="0">
                              <a:latin typeface="Cambria Math" panose="02040503050406030204" pitchFamily="18" charset="0"/>
                            </a:rPr>
                            <m:t>2</m:t>
                          </m:r>
                        </m:sup>
                      </m:sSup>
                    </m:oMath>
                  </m:oMathPara>
                </a14:m>
                <a:endParaRPr lang="en-US" sz="2400" dirty="0"/>
              </a:p>
            </p:txBody>
          </p:sp>
        </mc:Choice>
        <mc:Fallback xmlns="">
          <p:sp>
            <p:nvSpPr>
              <p:cNvPr id="3" name="TextBox 2">
                <a:extLst>
                  <a:ext uri="{FF2B5EF4-FFF2-40B4-BE49-F238E27FC236}">
                    <a16:creationId xmlns:a16="http://schemas.microsoft.com/office/drawing/2014/main" id="{D2995CF4-8813-4607-A51A-0E6DC45A4B5F}"/>
                  </a:ext>
                </a:extLst>
              </p:cNvPr>
              <p:cNvSpPr txBox="1">
                <a:spLocks noRot="1" noChangeAspect="1" noMove="1" noResize="1" noEditPoints="1" noAdjustHandles="1" noChangeArrowheads="1" noChangeShapeType="1" noTextEdit="1"/>
              </p:cNvSpPr>
              <p:nvPr/>
            </p:nvSpPr>
            <p:spPr>
              <a:xfrm>
                <a:off x="703052" y="1272396"/>
                <a:ext cx="2631746" cy="383951"/>
              </a:xfrm>
              <a:prstGeom prst="rect">
                <a:avLst/>
              </a:prstGeom>
              <a:blipFill>
                <a:blip r:embed="rId2"/>
                <a:stretch>
                  <a:fillRect l="-2083" r="-463" b="-206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1FF094F-6EF1-44AE-8854-F7461D646DBC}"/>
              </a:ext>
            </a:extLst>
          </p:cNvPr>
          <p:cNvSpPr txBox="1"/>
          <p:nvPr/>
        </p:nvSpPr>
        <p:spPr>
          <a:xfrm>
            <a:off x="582659" y="2740711"/>
            <a:ext cx="5442516" cy="2949525"/>
          </a:xfrm>
          <a:prstGeom prst="rect">
            <a:avLst/>
          </a:prstGeom>
          <a:noFill/>
        </p:spPr>
        <p:txBody>
          <a:bodyPr wrap="none" rtlCol="0">
            <a:spAutoFit/>
          </a:bodyPr>
          <a:lstStyle/>
          <a:p>
            <a:pPr>
              <a:lnSpc>
                <a:spcPct val="150000"/>
              </a:lnSpc>
            </a:pPr>
            <a:r>
              <a:rPr lang="en-US" dirty="0">
                <a:latin typeface="Arial" panose="020B0604020202020204" pitchFamily="34" charset="0"/>
                <a:cs typeface="Arial" panose="020B0604020202020204" pitchFamily="34" charset="0"/>
              </a:rPr>
              <a:t>Marker         n    Effect     SE   T-stat   F-stat           p</a:t>
            </a:r>
            <a:endParaRPr lang="en-US" baseline="30000"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    m01     100       1.5     0.5          3          9     0.003</a:t>
            </a:r>
          </a:p>
          <a:p>
            <a:pPr>
              <a:lnSpc>
                <a:spcPct val="150000"/>
              </a:lnSpc>
            </a:pPr>
            <a:r>
              <a:rPr lang="en-US" dirty="0">
                <a:latin typeface="Arial" panose="020B0604020202020204" pitchFamily="34" charset="0"/>
                <a:cs typeface="Arial" panose="020B0604020202020204" pitchFamily="34" charset="0"/>
              </a:rPr>
              <a:t>    m02     100       1.0     0.5          2          4     0.048</a:t>
            </a:r>
          </a:p>
          <a:p>
            <a:pPr>
              <a:lnSpc>
                <a:spcPct val="150000"/>
              </a:lnSpc>
            </a:pPr>
            <a:r>
              <a:rPr lang="en-US" dirty="0">
                <a:solidFill>
                  <a:schemeClr val="accent5"/>
                </a:solidFill>
                <a:latin typeface="Arial" panose="020B0604020202020204" pitchFamily="34" charset="0"/>
                <a:cs typeface="Arial" panose="020B0604020202020204" pitchFamily="34" charset="0"/>
              </a:rPr>
              <a:t>    m03     100       0.8     0.4          2          4     0.048</a:t>
            </a:r>
          </a:p>
          <a:p>
            <a:pPr>
              <a:lnSpc>
                <a:spcPct val="150000"/>
              </a:lnSpc>
            </a:pPr>
            <a:r>
              <a:rPr lang="en-US" dirty="0">
                <a:solidFill>
                  <a:schemeClr val="accent5"/>
                </a:solidFill>
                <a:latin typeface="Arial" panose="020B0604020202020204" pitchFamily="34" charset="0"/>
                <a:cs typeface="Arial" panose="020B0604020202020204" pitchFamily="34" charset="0"/>
              </a:rPr>
              <a:t>    m04     100       1.0     1.0          1          1     0.320</a:t>
            </a:r>
          </a:p>
          <a:p>
            <a:pPr>
              <a:lnSpc>
                <a:spcPct val="150000"/>
              </a:lnSpc>
            </a:pPr>
            <a:r>
              <a:rPr lang="en-US" dirty="0">
                <a:solidFill>
                  <a:schemeClr val="accent5"/>
                </a:solidFill>
                <a:latin typeface="Arial" panose="020B0604020202020204" pitchFamily="34" charset="0"/>
                <a:cs typeface="Arial" panose="020B0604020202020204" pitchFamily="34" charset="0"/>
              </a:rPr>
              <a:t>    m05     100       0.5     0.5          1          1     0.320</a:t>
            </a:r>
          </a:p>
          <a:p>
            <a:pPr>
              <a:lnSpc>
                <a:spcPct val="150000"/>
              </a:lnSpc>
            </a:pPr>
            <a:r>
              <a:rPr lang="en-US" dirty="0">
                <a:solidFill>
                  <a:schemeClr val="accent5"/>
                </a:solidFill>
                <a:latin typeface="Arial" panose="020B0604020202020204" pitchFamily="34" charset="0"/>
                <a:cs typeface="Arial" panose="020B0604020202020204" pitchFamily="34" charset="0"/>
              </a:rPr>
              <a:t>    m06     100       0.6     0.3          2          4     0.048</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0D105A-B0E6-4DE3-AA72-F7E10111C9C3}"/>
                  </a:ext>
                </a:extLst>
              </p:cNvPr>
              <p:cNvSpPr txBox="1"/>
              <p:nvPr/>
            </p:nvSpPr>
            <p:spPr>
              <a:xfrm>
                <a:off x="6604692" y="2853201"/>
                <a:ext cx="5055577" cy="1190006"/>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Using m03 to m06 as the background markers, </a:t>
                </a:r>
                <a14:m>
                  <m:oMath xmlns:m="http://schemas.openxmlformats.org/officeDocument/2006/math">
                    <m:sSup>
                      <m:sSupPr>
                        <m:ctrlPr>
                          <a:rPr lang="el-GR"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δ</m:t>
                        </m:r>
                      </m:e>
                      <m:sup>
                        <m:r>
                          <a:rPr lang="en-US" sz="2000" i="1">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4+1+1+4</m:t>
                        </m:r>
                      </m:num>
                      <m:den>
                        <m:r>
                          <a:rPr lang="en-US" sz="2000" b="0" i="1" smtClean="0">
                            <a:latin typeface="Cambria Math" panose="02040503050406030204" pitchFamily="18" charset="0"/>
                          </a:rPr>
                          <m:t>4</m:t>
                        </m:r>
                      </m:den>
                    </m:f>
                    <m:r>
                      <a:rPr lang="en-US" sz="2000" b="0" i="1" smtClean="0">
                        <a:latin typeface="Cambria Math" panose="02040503050406030204" pitchFamily="18" charset="0"/>
                      </a:rPr>
                      <m:t>=2.5</m:t>
                    </m:r>
                  </m:oMath>
                </a14:m>
                <a:r>
                  <a:rPr lang="en-US" sz="2000"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00D105A-B0E6-4DE3-AA72-F7E10111C9C3}"/>
                  </a:ext>
                </a:extLst>
              </p:cNvPr>
              <p:cNvSpPr txBox="1">
                <a:spLocks noRot="1" noChangeAspect="1" noMove="1" noResize="1" noEditPoints="1" noAdjustHandles="1" noChangeArrowheads="1" noChangeShapeType="1" noTextEdit="1"/>
              </p:cNvSpPr>
              <p:nvPr/>
            </p:nvSpPr>
            <p:spPr>
              <a:xfrm>
                <a:off x="6604692" y="2853201"/>
                <a:ext cx="5055577" cy="1190006"/>
              </a:xfrm>
              <a:prstGeom prst="rect">
                <a:avLst/>
              </a:prstGeom>
              <a:blipFill>
                <a:blip r:embed="rId3"/>
                <a:stretch>
                  <a:fillRect l="-12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F904B9A-BCC0-4B82-B754-C4D5E4583D92}"/>
                  </a:ext>
                </a:extLst>
              </p:cNvPr>
              <p:cNvSpPr txBox="1"/>
              <p:nvPr/>
            </p:nvSpPr>
            <p:spPr>
              <a:xfrm>
                <a:off x="3873084" y="1269705"/>
                <a:ext cx="6475747" cy="455253"/>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Note: </a:t>
                </a:r>
                <a14:m>
                  <m:oMath xmlns:m="http://schemas.openxmlformats.org/officeDocument/2006/math">
                    <m:sSup>
                      <m:sSupPr>
                        <m:ctrlPr>
                          <a:rPr lang="el-GR" sz="2000" b="0" i="1" smtClean="0">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δ</m:t>
                        </m:r>
                      </m:e>
                      <m:sup>
                        <m:r>
                          <a:rPr lang="en-US" sz="2000" b="0" i="1" smtClean="0">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𝑚𝑒𝑎𝑛</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el-GR" sz="2000" i="1">
                                <a:latin typeface="Cambria Math" panose="02040503050406030204" pitchFamily="18" charset="0"/>
                              </a:rPr>
                              <m:t>χ</m:t>
                            </m:r>
                          </m:e>
                          <m:sub>
                            <m:r>
                              <a:rPr lang="en-US" sz="2000" i="1">
                                <a:latin typeface="Cambria Math" panose="02040503050406030204" pitchFamily="18" charset="0"/>
                              </a:rPr>
                              <m:t>𝑏𝑔</m:t>
                            </m:r>
                          </m:sub>
                          <m:sup>
                            <m:r>
                              <a:rPr lang="en-US" sz="2000" i="1">
                                <a:latin typeface="Cambria Math" panose="02040503050406030204" pitchFamily="18" charset="0"/>
                              </a:rPr>
                              <m:t>2</m:t>
                            </m:r>
                          </m:sup>
                        </m:sSubSup>
                      </m:e>
                    </m:d>
                  </m:oMath>
                </a14:m>
                <a:r>
                  <a:rPr lang="en-US" sz="2000" dirty="0">
                    <a:latin typeface="Arial" panose="020B0604020202020204" pitchFamily="34" charset="0"/>
                    <a:cs typeface="Arial" panose="020B0604020202020204" pitchFamily="34" charset="0"/>
                  </a:rPr>
                  <a:t> and for large 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𝐹</m:t>
                        </m:r>
                      </m:e>
                      <m:sub>
                        <m:r>
                          <a:rPr lang="en-US" sz="2000" b="0" i="1" smtClean="0">
                            <a:latin typeface="Cambria Math" panose="02040503050406030204" pitchFamily="18" charset="0"/>
                            <a:cs typeface="Arial" panose="020B0604020202020204" pitchFamily="34" charset="0"/>
                          </a:rPr>
                          <m:t>𝑑𝑓</m:t>
                        </m:r>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𝑛</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SupPr>
                      <m:e>
                        <m:r>
                          <m:rPr>
                            <m:sty m:val="p"/>
                          </m:rPr>
                          <a:rPr lang="el-GR" sz="2000" i="1" smtClean="0">
                            <a:latin typeface="Cambria Math" panose="02040503050406030204" pitchFamily="18" charset="0"/>
                            <a:ea typeface="Cambria Math" panose="02040503050406030204" pitchFamily="18" charset="0"/>
                            <a:cs typeface="Arial" panose="020B0604020202020204" pitchFamily="34" charset="0"/>
                          </a:rPr>
                          <m:t>χ</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𝑑𝑓</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up>
                        <m:r>
                          <a:rPr lang="en-US" sz="2000" b="0" i="1" smtClean="0">
                            <a:latin typeface="Cambria Math" panose="02040503050406030204" pitchFamily="18" charset="0"/>
                            <a:ea typeface="Cambria Math" panose="02040503050406030204" pitchFamily="18" charset="0"/>
                            <a:cs typeface="Arial" panose="020B0604020202020204" pitchFamily="34" charset="0"/>
                          </a:rPr>
                          <m:t>2</m:t>
                        </m:r>
                      </m:sup>
                    </m:sSubSup>
                  </m:oMath>
                </a14:m>
                <a:endParaRPr lang="en-US" sz="20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8F904B9A-BCC0-4B82-B754-C4D5E4583D92}"/>
                  </a:ext>
                </a:extLst>
              </p:cNvPr>
              <p:cNvSpPr txBox="1">
                <a:spLocks noRot="1" noChangeAspect="1" noMove="1" noResize="1" noEditPoints="1" noAdjustHandles="1" noChangeArrowheads="1" noChangeShapeType="1" noTextEdit="1"/>
              </p:cNvSpPr>
              <p:nvPr/>
            </p:nvSpPr>
            <p:spPr>
              <a:xfrm>
                <a:off x="3873084" y="1269705"/>
                <a:ext cx="6475747" cy="455253"/>
              </a:xfrm>
              <a:prstGeom prst="rect">
                <a:avLst/>
              </a:prstGeom>
              <a:blipFill>
                <a:blip r:embed="rId4"/>
                <a:stretch>
                  <a:fillRect l="-941" t="-2667" b="-14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884B260-043C-410F-8C14-B0894CD8F5DC}"/>
                  </a:ext>
                </a:extLst>
              </p:cNvPr>
              <p:cNvSpPr txBox="1"/>
              <p:nvPr/>
            </p:nvSpPr>
            <p:spPr>
              <a:xfrm>
                <a:off x="6604692" y="4327156"/>
                <a:ext cx="5055577" cy="1473352"/>
              </a:xfrm>
              <a:prstGeom prst="rect">
                <a:avLst/>
              </a:prstGeom>
              <a:noFill/>
            </p:spPr>
            <p:txBody>
              <a:bodyPr wrap="square" rtlCol="0">
                <a:spAutoFit/>
              </a:bodyPr>
              <a:lstStyle/>
              <a:p>
                <a:pPr>
                  <a:lnSpc>
                    <a:spcPct val="150000"/>
                  </a:lnSpc>
                </a:pPr>
                <a:r>
                  <a:rPr lang="en-US" sz="2000" dirty="0">
                    <a:latin typeface="Arial" panose="020B0604020202020204" pitchFamily="34" charset="0"/>
                    <a:cs typeface="Arial" panose="020B0604020202020204" pitchFamily="34" charset="0"/>
                  </a:rPr>
                  <a:t>With DC, then:</a:t>
                </a:r>
              </a:p>
              <a:p>
                <a:pPr>
                  <a:lnSpc>
                    <a:spcPct val="15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𝐷𝐶</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01</m:t>
                        </m:r>
                      </m:sub>
                    </m:sSub>
                    <m:r>
                      <a:rPr lang="en-US" sz="2000" b="0" i="1" smtClean="0">
                        <a:latin typeface="Cambria Math" panose="02040503050406030204" pitchFamily="18" charset="0"/>
                      </a:rPr>
                      <m:t>=9−2.5=6.5</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𝐷𝐶</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m:t>
                        </m:r>
                        <m:r>
                          <a:rPr lang="en-US" sz="2000" b="0" i="1" smtClean="0">
                            <a:latin typeface="Cambria Math" panose="02040503050406030204" pitchFamily="18" charset="0"/>
                            <a:cs typeface="Arial" panose="020B0604020202020204" pitchFamily="34" charset="0"/>
                          </a:rPr>
                          <m:t>01</m:t>
                        </m:r>
                      </m:sub>
                    </m:sSub>
                    <m:r>
                      <a:rPr lang="en-US" sz="2000" b="0" i="1" smtClean="0">
                        <a:latin typeface="Cambria Math" panose="02040503050406030204" pitchFamily="18" charset="0"/>
                        <a:cs typeface="Arial" panose="020B0604020202020204" pitchFamily="34" charset="0"/>
                      </a:rPr>
                      <m:t>=0.012</m:t>
                    </m:r>
                  </m:oMath>
                </a14:m>
                <a:endParaRPr lang="en-US" sz="2000" dirty="0">
                  <a:latin typeface="Arial" panose="020B0604020202020204" pitchFamily="34" charset="0"/>
                  <a:cs typeface="Arial" panose="020B0604020202020204" pitchFamily="34" charset="0"/>
                </a:endParaRPr>
              </a:p>
              <a:p>
                <a:pPr>
                  <a:lnSpc>
                    <a:spcPct val="150000"/>
                  </a:lnSpc>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𝐷𝐶</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02</m:t>
                        </m:r>
                      </m:sub>
                    </m:sSub>
                    <m:r>
                      <a:rPr lang="en-US" sz="2000" b="0" i="1" smtClean="0">
                        <a:latin typeface="Cambria Math" panose="02040503050406030204" pitchFamily="18" charset="0"/>
                      </a:rPr>
                      <m:t>=4−2.5=1.5</m:t>
                    </m:r>
                  </m:oMath>
                </a14:m>
                <a:r>
                  <a:rPr lang="en-US" sz="2000"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𝑝</m:t>
                        </m:r>
                      </m:e>
                      <m:sub>
                        <m:r>
                          <a:rPr lang="en-US" sz="2000" b="0" i="1" smtClean="0">
                            <a:latin typeface="Cambria Math" panose="02040503050406030204" pitchFamily="18" charset="0"/>
                            <a:cs typeface="Arial" panose="020B0604020202020204" pitchFamily="34" charset="0"/>
                          </a:rPr>
                          <m:t>𝐷𝐶</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m:t>
                        </m:r>
                        <m:r>
                          <a:rPr lang="en-US" sz="2000" b="0" i="1" smtClean="0">
                            <a:latin typeface="Cambria Math" panose="02040503050406030204" pitchFamily="18" charset="0"/>
                            <a:cs typeface="Arial" panose="020B0604020202020204" pitchFamily="34" charset="0"/>
                          </a:rPr>
                          <m:t>02</m:t>
                        </m:r>
                      </m:sub>
                    </m:sSub>
                    <m:r>
                      <a:rPr lang="en-US" sz="2000" b="0" i="1" smtClean="0">
                        <a:latin typeface="Cambria Math" panose="02040503050406030204" pitchFamily="18" charset="0"/>
                        <a:cs typeface="Arial" panose="020B0604020202020204" pitchFamily="34" charset="0"/>
                      </a:rPr>
                      <m:t>=0.224</m:t>
                    </m:r>
                  </m:oMath>
                </a14:m>
                <a:endParaRPr lang="en-US" sz="200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A884B260-043C-410F-8C14-B0894CD8F5DC}"/>
                  </a:ext>
                </a:extLst>
              </p:cNvPr>
              <p:cNvSpPr txBox="1">
                <a:spLocks noRot="1" noChangeAspect="1" noMove="1" noResize="1" noEditPoints="1" noAdjustHandles="1" noChangeArrowheads="1" noChangeShapeType="1" noTextEdit="1"/>
              </p:cNvSpPr>
              <p:nvPr/>
            </p:nvSpPr>
            <p:spPr>
              <a:xfrm>
                <a:off x="6604692" y="4327156"/>
                <a:ext cx="5055577" cy="1473352"/>
              </a:xfrm>
              <a:prstGeom prst="rect">
                <a:avLst/>
              </a:prstGeom>
              <a:blipFill>
                <a:blip r:embed="rId5"/>
                <a:stretch>
                  <a:fillRect l="-1205" b="-41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FF6FAB5-6D74-6E34-BFBF-03A650FEDB4E}"/>
              </a:ext>
            </a:extLst>
          </p:cNvPr>
          <p:cNvSpPr txBox="1"/>
          <p:nvPr/>
        </p:nvSpPr>
        <p:spPr>
          <a:xfrm>
            <a:off x="223934" y="185986"/>
            <a:ext cx="326082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Delta control (DC)</a:t>
            </a:r>
          </a:p>
        </p:txBody>
      </p:sp>
    </p:spTree>
    <p:extLst>
      <p:ext uri="{BB962C8B-B14F-4D97-AF65-F5344CB8AC3E}">
        <p14:creationId xmlns:p14="http://schemas.microsoft.com/office/powerpoint/2010/main" val="969685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8769</TotalTime>
  <Words>8163</Words>
  <Application>Microsoft Office PowerPoint</Application>
  <PresentationFormat>Widescreen</PresentationFormat>
  <Paragraphs>2268</Paragraphs>
  <Slides>111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111</vt:i4>
      </vt:variant>
    </vt:vector>
  </HeadingPairs>
  <TitlesOfParts>
    <vt:vector size="118" baseType="lpstr">
      <vt:lpstr>Arial</vt:lpstr>
      <vt:lpstr>Calibri</vt:lpstr>
      <vt:lpstr>Calibri Light</vt:lpstr>
      <vt:lpstr>Cambria Math</vt:lpstr>
      <vt:lpstr>Consolas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relationship</dc:title>
  <dc:creator>Chin Jian Yang</dc:creator>
  <cp:lastModifiedBy>CJ Yang</cp:lastModifiedBy>
  <cp:revision>199</cp:revision>
  <dcterms:created xsi:type="dcterms:W3CDTF">2021-01-18T11:23:49Z</dcterms:created>
  <dcterms:modified xsi:type="dcterms:W3CDTF">2026-02-09T23:35:45Z</dcterms:modified>
</cp:coreProperties>
</file>